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</p:sldMasterIdLst>
  <p:notesMasterIdLst>
    <p:notesMasterId r:id="rId15"/>
  </p:notesMasterIdLst>
  <p:sldIdLst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aramond" panose="02020404030301010803" pitchFamily="18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SemiBold" panose="00000700000000000000" pitchFamily="2" charset="0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18c22fe23_4_93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1418c22fe23_4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18c22fe23_1_1428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418c22fe23_1_1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18c22fe23_1_1433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418c22fe23_1_1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18c22fe23_4_119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Virbac Nutrition : une filiale du groupe pharmaceutique vétérinaire Virbac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1418c22fe23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18c22fe23_1_1299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1418c22fe23_1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644fffec2c_0_1913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644fffec2c_0_1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18c22fe23_1_1304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418c22fe23_1_1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18c22fe23_1_1309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418c22fe23_1_1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418c22fe23_1_1317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418c22fe23_1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18c22fe23_1_1323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418c22fe23_1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418c22fe23_1_1328:notes"/>
          <p:cNvSpPr txBox="1">
            <a:spLocks noGrp="1"/>
          </p:cNvSpPr>
          <p:nvPr>
            <p:ph type="body" idx="1"/>
          </p:nvPr>
        </p:nvSpPr>
        <p:spPr>
          <a:xfrm>
            <a:off x="913974" y="4343223"/>
            <a:ext cx="50301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418c22fe23_1_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106" y="685619"/>
            <a:ext cx="66876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. Texte et contenu" type="txAndObj">
  <p:cSld name="TEXT_AND_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1" i="0" u="none" strike="noStrike" cap="none">
                <a:solidFill>
                  <a:srgbClr val="6F676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56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6F6761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rgbClr val="6F676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B84D1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B84D1E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F6761"/>
              </a:buClr>
              <a:buSzPts val="1800"/>
              <a:buFont typeface="Tahoma"/>
              <a:buChar char="-"/>
              <a:defRPr sz="1800" b="0" i="0" u="none" strike="noStrike" cap="none">
                <a:solidFill>
                  <a:srgbClr val="6F676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SzPts val="1900"/>
              <a:buNone/>
              <a:defRPr sz="1400" b="0" i="0" u="none" strike="noStrike" cap="none">
                <a:solidFill>
                  <a:srgbClr val="CAB83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SzPts val="1900"/>
              <a:buNone/>
              <a:defRPr sz="1400" b="0" i="1" u="none" strike="noStrike" cap="none">
                <a:solidFill>
                  <a:srgbClr val="CAB83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197600" y="1825625"/>
            <a:ext cx="5156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6F6761"/>
              </a:buClr>
              <a:buSzPts val="2000"/>
              <a:buFont typeface="Tahoma"/>
              <a:buChar char="•"/>
              <a:defRPr sz="2000" b="0" i="0" u="none" strike="noStrike" cap="none">
                <a:solidFill>
                  <a:srgbClr val="6F676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B84D1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B84D1E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F6761"/>
              </a:buClr>
              <a:buSzPts val="1800"/>
              <a:buFont typeface="Tahoma"/>
              <a:buChar char="-"/>
              <a:defRPr sz="1800" b="0" i="0" u="none" strike="noStrike" cap="none">
                <a:solidFill>
                  <a:srgbClr val="6F676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SzPts val="1900"/>
              <a:buNone/>
              <a:defRPr sz="1400" b="0" i="0" u="none" strike="noStrike" cap="none">
                <a:solidFill>
                  <a:srgbClr val="CAB83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SzPts val="1900"/>
              <a:buNone/>
              <a:defRPr sz="1400" b="0" i="1" u="none" strike="noStrike" cap="none">
                <a:solidFill>
                  <a:srgbClr val="CAB83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+ Fond illustré">
  <p:cSld name="Texte + Fond illustré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8655" y="0"/>
            <a:ext cx="5813347" cy="40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838200" y="771523"/>
            <a:ext cx="7920000" cy="1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838200" y="2301875"/>
            <a:ext cx="792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2"/>
          </p:nvPr>
        </p:nvSpPr>
        <p:spPr>
          <a:xfrm>
            <a:off x="838200" y="3213100"/>
            <a:ext cx="105141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uverture">
  <p:cSld name="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ctrTitle"/>
          </p:nvPr>
        </p:nvSpPr>
        <p:spPr>
          <a:xfrm>
            <a:off x="1092460" y="3387245"/>
            <a:ext cx="6660000" cy="1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Montserrat"/>
              <a:buNone/>
              <a:defRPr sz="47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1092460" y="4787860"/>
            <a:ext cx="666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ontserrat"/>
              <a:buNone/>
              <a:defRPr sz="2100" b="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28220"/>
            <a:ext cx="12192001" cy="132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5648" y="1196760"/>
            <a:ext cx="1728000" cy="8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0250" y="270987"/>
            <a:ext cx="1260000" cy="45771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>
            <a:spLocks noGrp="1"/>
          </p:cNvSpPr>
          <p:nvPr>
            <p:ph type="body" idx="2"/>
          </p:nvPr>
        </p:nvSpPr>
        <p:spPr>
          <a:xfrm>
            <a:off x="9768648" y="6486985"/>
            <a:ext cx="2160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ctrTitle"/>
          </p:nvPr>
        </p:nvSpPr>
        <p:spPr>
          <a:xfrm>
            <a:off x="365005" y="716284"/>
            <a:ext cx="108987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solidFill>
                  <a:srgbClr val="50423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365005" y="1927384"/>
            <a:ext cx="10898700" cy="1211700"/>
          </a:xfrm>
          <a:prstGeom prst="rect">
            <a:avLst/>
          </a:prstGeom>
          <a:noFill/>
          <a:ln>
            <a:noFill/>
          </a:ln>
          <a:effectLst>
            <a:outerShdw blurRad="57150" dist="19050" dir="1680000" algn="bl" rotWithShape="0">
              <a:srgbClr val="000000">
                <a:alpha val="38000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>
            <a:lvl1pPr lvl="0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2700"/>
              <a:buFont typeface="Georgia"/>
              <a:buNone/>
              <a:defRPr>
                <a:solidFill>
                  <a:srgbClr val="004D97"/>
                </a:solidFill>
              </a:defRPr>
            </a:lvl1pPr>
            <a:lvl2pPr lvl="1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2400"/>
              <a:buChar char="▪"/>
              <a:defRPr>
                <a:solidFill>
                  <a:srgbClr val="004D97"/>
                </a:solidFill>
              </a:defRPr>
            </a:lvl2pPr>
            <a:lvl3pPr lvl="2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2400"/>
              <a:buChar char="-"/>
              <a:defRPr>
                <a:solidFill>
                  <a:srgbClr val="004D97"/>
                </a:solidFill>
              </a:defRPr>
            </a:lvl3pPr>
            <a:lvl4pPr lvl="3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1900"/>
              <a:buNone/>
              <a:defRPr>
                <a:solidFill>
                  <a:srgbClr val="004D97"/>
                </a:solidFill>
              </a:defRPr>
            </a:lvl4pPr>
            <a:lvl5pPr lvl="4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1900"/>
              <a:buNone/>
              <a:defRPr>
                <a:solidFill>
                  <a:srgbClr val="004D97"/>
                </a:solidFill>
              </a:defRPr>
            </a:lvl5pPr>
            <a:lvl6pPr lvl="5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1600"/>
              <a:buNone/>
              <a:defRPr>
                <a:solidFill>
                  <a:srgbClr val="004D97"/>
                </a:solidFill>
              </a:defRPr>
            </a:lvl6pPr>
            <a:lvl7pPr lvl="6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1600"/>
              <a:buNone/>
              <a:defRPr>
                <a:solidFill>
                  <a:srgbClr val="004D97"/>
                </a:solidFill>
              </a:defRPr>
            </a:lvl7pPr>
            <a:lvl8pPr lvl="7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1600"/>
              <a:buNone/>
              <a:defRPr>
                <a:solidFill>
                  <a:srgbClr val="004D97"/>
                </a:solidFill>
              </a:defRPr>
            </a:lvl8pPr>
            <a:lvl9pPr lvl="8" algn="l" rtl="0">
              <a:spcBef>
                <a:spcPts val="500"/>
              </a:spcBef>
              <a:spcAft>
                <a:spcPts val="0"/>
              </a:spcAft>
              <a:buClr>
                <a:srgbClr val="004D97"/>
              </a:buClr>
              <a:buSzPts val="1600"/>
              <a:buNone/>
              <a:defRPr>
                <a:solidFill>
                  <a:srgbClr val="004D97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480000" y="182465"/>
            <a:ext cx="11522400" cy="1160400"/>
          </a:xfrm>
          <a:prstGeom prst="rect">
            <a:avLst/>
          </a:prstGeom>
          <a:noFill/>
          <a:ln>
            <a:noFill/>
          </a:ln>
          <a:effectLst>
            <a:outerShdw blurRad="57150" dist="19050" dir="18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buNone/>
              <a:defRPr sz="13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480000" y="1127143"/>
            <a:ext cx="11520000" cy="5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rgbClr val="504237"/>
              </a:buClr>
              <a:buSzPts val="2400"/>
              <a:buFont typeface="Verdana"/>
              <a:buChar char="•"/>
              <a:defRPr sz="27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 rtl="0">
              <a:spcBef>
                <a:spcPts val="500"/>
              </a:spcBef>
              <a:spcAft>
                <a:spcPts val="0"/>
              </a:spcAft>
              <a:buClr>
                <a:srgbClr val="D96E11"/>
              </a:buClr>
              <a:buSzPts val="2100"/>
              <a:buFont typeface="Verdana"/>
              <a:buChar char="▪"/>
              <a:defRPr sz="2100" b="1" i="0" u="none" strike="noStrike" cap="none">
                <a:solidFill>
                  <a:srgbClr val="D96E1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-"/>
              <a:defRPr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Verdana"/>
              <a:buNone/>
              <a:defRPr sz="16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/>
          <p:nvPr/>
        </p:nvSpPr>
        <p:spPr>
          <a:xfrm>
            <a:off x="0" y="0"/>
            <a:ext cx="12192000" cy="871200"/>
          </a:xfrm>
          <a:prstGeom prst="rect">
            <a:avLst/>
          </a:prstGeom>
          <a:solidFill>
            <a:srgbClr val="004D97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480000" y="181865"/>
            <a:ext cx="11532300" cy="1160400"/>
          </a:xfrm>
          <a:prstGeom prst="rect">
            <a:avLst/>
          </a:prstGeom>
          <a:noFill/>
          <a:ln>
            <a:noFill/>
          </a:ln>
          <a:effectLst>
            <a:outerShdw blurRad="57150" dist="19050" dir="18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480000" y="1127143"/>
            <a:ext cx="11520000" cy="5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rgbClr val="504237"/>
              </a:buClr>
              <a:buSzPts val="2400"/>
              <a:buFont typeface="Verdana"/>
              <a:buChar char="•"/>
              <a:defRPr sz="27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 rtl="0">
              <a:spcBef>
                <a:spcPts val="500"/>
              </a:spcBef>
              <a:spcAft>
                <a:spcPts val="0"/>
              </a:spcAft>
              <a:buClr>
                <a:srgbClr val="D96E11"/>
              </a:buClr>
              <a:buSzPts val="2100"/>
              <a:buFont typeface="Verdana"/>
              <a:buChar char="▪"/>
              <a:defRPr sz="2100" b="1" i="0" u="none" strike="noStrike" cap="none">
                <a:solidFill>
                  <a:srgbClr val="D96E1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-"/>
              <a:defRPr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Verdana"/>
              <a:buNone/>
              <a:defRPr sz="16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EA4335"/>
          </p15:clr>
        </p15:guide>
        <p15:guide id="2" orient="horz" pos="549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-s7eMebri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0" y="0"/>
            <a:ext cx="12180748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>
            <a:spLocks noGrp="1"/>
          </p:cNvSpPr>
          <p:nvPr>
            <p:ph type="ctrTitle"/>
          </p:nvPr>
        </p:nvSpPr>
        <p:spPr>
          <a:xfrm>
            <a:off x="365005" y="670564"/>
            <a:ext cx="10898700" cy="444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000" dirty="0" err="1">
                <a:solidFill>
                  <a:srgbClr val="FFFFFF"/>
                </a:solidFill>
              </a:rPr>
              <a:t>Virbac</a:t>
            </a:r>
            <a:r>
              <a:rPr lang="fr-FR" sz="5000" dirty="0">
                <a:solidFill>
                  <a:srgbClr val="FFFFFF"/>
                </a:solidFill>
              </a:rPr>
              <a:t> : un nouveau site de production de </a:t>
            </a:r>
            <a:r>
              <a:rPr lang="fr-FR" sz="5000" dirty="0" err="1">
                <a:solidFill>
                  <a:srgbClr val="FFFFFF"/>
                </a:solidFill>
              </a:rPr>
              <a:t>petfood</a:t>
            </a:r>
            <a:br>
              <a:rPr lang="fr-FR" sz="5000" dirty="0">
                <a:solidFill>
                  <a:srgbClr val="FFFFFF"/>
                </a:solidFill>
              </a:rPr>
            </a:br>
            <a:r>
              <a:rPr lang="fr-FR" sz="5000" dirty="0">
                <a:solidFill>
                  <a:srgbClr val="FFFFFF"/>
                </a:solidFill>
              </a:rPr>
              <a:t>sur le territoire de</a:t>
            </a:r>
            <a:br>
              <a:rPr lang="fr-FR" sz="5000" dirty="0">
                <a:solidFill>
                  <a:srgbClr val="FFFFFF"/>
                </a:solidFill>
              </a:rPr>
            </a:br>
            <a:r>
              <a:rPr lang="fr-FR" sz="5000" dirty="0">
                <a:solidFill>
                  <a:srgbClr val="FFFFFF"/>
                </a:solidFill>
              </a:rPr>
              <a:t>Nîmes Métropole</a:t>
            </a:r>
            <a:br>
              <a:rPr lang="fr-FR" sz="5000" dirty="0">
                <a:solidFill>
                  <a:srgbClr val="FFFFFF"/>
                </a:solidFill>
              </a:rPr>
            </a:br>
            <a:r>
              <a:rPr lang="fr-FR" sz="5000" dirty="0">
                <a:solidFill>
                  <a:srgbClr val="FFFFFF"/>
                </a:solidFill>
              </a:rPr>
              <a:t> </a:t>
            </a:r>
            <a:endParaRPr sz="5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FFF"/>
              </a:solidFill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-275625" y="4833519"/>
            <a:ext cx="7679400" cy="1166400"/>
          </a:xfrm>
          <a:prstGeom prst="roundRect">
            <a:avLst>
              <a:gd name="adj" fmla="val 16667"/>
            </a:avLst>
          </a:prstGeom>
          <a:solidFill>
            <a:srgbClr val="D96E11">
              <a:alpha val="24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1"/>
          </p:nvPr>
        </p:nvSpPr>
        <p:spPr>
          <a:xfrm>
            <a:off x="365005" y="4864422"/>
            <a:ext cx="108987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/>
              <a:t>Conférence de presse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FFFFFF"/>
                </a:solidFill>
              </a:rPr>
              <a:t>12 octobre 2022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3" name="Google Shape;93;p20"/>
          <p:cNvGrpSpPr/>
          <p:nvPr/>
        </p:nvGrpSpPr>
        <p:grpSpPr>
          <a:xfrm>
            <a:off x="1562664" y="6221988"/>
            <a:ext cx="10476000" cy="447359"/>
            <a:chOff x="-54619" y="4600575"/>
            <a:chExt cx="9054157" cy="406066"/>
          </a:xfrm>
        </p:grpSpPr>
        <p:sp>
          <p:nvSpPr>
            <p:cNvPr id="94" name="Google Shape;94;p20"/>
            <p:cNvSpPr/>
            <p:nvPr/>
          </p:nvSpPr>
          <p:spPr>
            <a:xfrm>
              <a:off x="-54619" y="4862041"/>
              <a:ext cx="8046900" cy="144600"/>
            </a:xfrm>
            <a:prstGeom prst="rect">
              <a:avLst/>
            </a:prstGeom>
            <a:solidFill>
              <a:srgbClr val="004D97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5" name="Google Shape;95;p20" descr="Logo-Virbac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2450" y="4600575"/>
              <a:ext cx="827088" cy="4016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C3F52B6-DFDA-F900-7906-679404B68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03" y="6074065"/>
            <a:ext cx="1199007" cy="5900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l="8353" r="23058" b="24271"/>
          <a:stretch/>
        </p:blipFill>
        <p:spPr>
          <a:xfrm>
            <a:off x="1259775" y="1312850"/>
            <a:ext cx="8612076" cy="53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>
            <a:spLocks noGrp="1"/>
          </p:cNvSpPr>
          <p:nvPr>
            <p:ph type="title"/>
          </p:nvPr>
        </p:nvSpPr>
        <p:spPr>
          <a:xfrm>
            <a:off x="6400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PERSPECTIVES USINE </a:t>
            </a:r>
            <a:r>
              <a:rPr lang="fr-FR" sz="1600"/>
              <a:t>(SITE DE MITRA)</a:t>
            </a:r>
            <a:endParaRPr sz="1600" dirty="0"/>
          </a:p>
        </p:txBody>
      </p:sp>
      <p:sp>
        <p:nvSpPr>
          <p:cNvPr id="158" name="Google Shape;158;p29"/>
          <p:cNvSpPr/>
          <p:nvPr/>
        </p:nvSpPr>
        <p:spPr>
          <a:xfrm>
            <a:off x="7766525" y="1602950"/>
            <a:ext cx="1107000" cy="479400"/>
          </a:xfrm>
          <a:prstGeom prst="rect">
            <a:avLst/>
          </a:prstGeom>
          <a:solidFill>
            <a:srgbClr val="D96E11"/>
          </a:solidFill>
          <a:ln w="1905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Réception MP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p29"/>
          <p:cNvSpPr/>
          <p:nvPr/>
        </p:nvSpPr>
        <p:spPr>
          <a:xfrm>
            <a:off x="3233375" y="1671800"/>
            <a:ext cx="1107000" cy="479400"/>
          </a:xfrm>
          <a:prstGeom prst="rect">
            <a:avLst/>
          </a:prstGeom>
          <a:solidFill>
            <a:srgbClr val="D96E11"/>
          </a:solidFill>
          <a:ln w="1905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Packaging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29"/>
          <p:cNvSpPr/>
          <p:nvPr/>
        </p:nvSpPr>
        <p:spPr>
          <a:xfrm>
            <a:off x="4750100" y="1602950"/>
            <a:ext cx="1631400" cy="479400"/>
          </a:xfrm>
          <a:prstGeom prst="rect">
            <a:avLst/>
          </a:prstGeom>
          <a:solidFill>
            <a:srgbClr val="D96E11"/>
          </a:solidFill>
          <a:ln w="1905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Tour d’extrusion séchage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6319925" y="3486975"/>
            <a:ext cx="1017300" cy="479400"/>
          </a:xfrm>
          <a:prstGeom prst="rect">
            <a:avLst/>
          </a:prstGeom>
          <a:solidFill>
            <a:srgbClr val="D96E11"/>
          </a:solidFill>
          <a:ln w="1905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Tour de broyage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1173975" y="2536625"/>
            <a:ext cx="1107000" cy="479400"/>
          </a:xfrm>
          <a:prstGeom prst="rect">
            <a:avLst/>
          </a:prstGeom>
          <a:solidFill>
            <a:srgbClr val="D96E11"/>
          </a:solidFill>
          <a:ln w="1905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Expédition</a:t>
            </a:r>
            <a:endParaRPr sz="1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6400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MACRO PLANNING TENTATIF</a:t>
            </a:r>
            <a:endParaRPr/>
          </a:p>
        </p:txBody>
      </p:sp>
      <p:grpSp>
        <p:nvGrpSpPr>
          <p:cNvPr id="168" name="Google Shape;168;p30"/>
          <p:cNvGrpSpPr/>
          <p:nvPr/>
        </p:nvGrpSpPr>
        <p:grpSpPr>
          <a:xfrm>
            <a:off x="7109130" y="2268158"/>
            <a:ext cx="1888832" cy="2039217"/>
            <a:chOff x="8540226" y="1753865"/>
            <a:chExt cx="2302331" cy="2489278"/>
          </a:xfrm>
        </p:grpSpPr>
        <p:sp>
          <p:nvSpPr>
            <p:cNvPr id="169" name="Google Shape;169;p30"/>
            <p:cNvSpPr/>
            <p:nvPr/>
          </p:nvSpPr>
          <p:spPr>
            <a:xfrm>
              <a:off x="9666557" y="3067143"/>
              <a:ext cx="1176000" cy="1176000"/>
            </a:xfrm>
            <a:prstGeom prst="arc">
              <a:avLst>
                <a:gd name="adj1" fmla="val 15956854"/>
                <a:gd name="adj2" fmla="val 10795556"/>
              </a:avLst>
            </a:prstGeom>
            <a:noFill/>
            <a:ln w="38100" cap="flat" cmpd="sng">
              <a:solidFill>
                <a:srgbClr val="A2B9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0" name="Google Shape;170;p30"/>
            <p:cNvCxnSpPr/>
            <p:nvPr/>
          </p:nvCxnSpPr>
          <p:spPr>
            <a:xfrm rot="10800000">
              <a:off x="8540226" y="3655937"/>
              <a:ext cx="1143000" cy="0"/>
            </a:xfrm>
            <a:prstGeom prst="straightConnector1">
              <a:avLst/>
            </a:prstGeom>
            <a:noFill/>
            <a:ln w="38100" cap="flat" cmpd="sng">
              <a:solidFill>
                <a:srgbClr val="A2B96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1" name="Google Shape;171;p30"/>
            <p:cNvCxnSpPr/>
            <p:nvPr/>
          </p:nvCxnSpPr>
          <p:spPr>
            <a:xfrm rot="10800000">
              <a:off x="10208272" y="1753865"/>
              <a:ext cx="0" cy="1333800"/>
            </a:xfrm>
            <a:prstGeom prst="straightConnector1">
              <a:avLst/>
            </a:prstGeom>
            <a:noFill/>
            <a:ln w="38100" cap="flat" cmpd="sng">
              <a:solidFill>
                <a:srgbClr val="A2B969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sp>
          <p:nvSpPr>
            <p:cNvPr id="172" name="Google Shape;172;p30"/>
            <p:cNvSpPr/>
            <p:nvPr/>
          </p:nvSpPr>
          <p:spPr>
            <a:xfrm>
              <a:off x="9814281" y="3214866"/>
              <a:ext cx="880500" cy="880500"/>
            </a:xfrm>
            <a:prstGeom prst="ellipse">
              <a:avLst/>
            </a:prstGeom>
            <a:gradFill>
              <a:gsLst>
                <a:gs pos="0">
                  <a:srgbClr val="ABC07A"/>
                </a:gs>
                <a:gs pos="50000">
                  <a:srgbClr val="A3BC64"/>
                </a:gs>
                <a:gs pos="100000">
                  <a:srgbClr val="91AB53"/>
                </a:gs>
              </a:gsLst>
              <a:lin ang="5400012" scaled="0"/>
            </a:gradFill>
            <a:ln w="9525" cap="flat" cmpd="sng">
              <a:solidFill>
                <a:srgbClr val="A2B9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30"/>
          <p:cNvGrpSpPr/>
          <p:nvPr/>
        </p:nvGrpSpPr>
        <p:grpSpPr>
          <a:xfrm>
            <a:off x="5207760" y="3284876"/>
            <a:ext cx="1901375" cy="2039217"/>
            <a:chOff x="6222608" y="3087995"/>
            <a:chExt cx="2317619" cy="2489278"/>
          </a:xfrm>
        </p:grpSpPr>
        <p:sp>
          <p:nvSpPr>
            <p:cNvPr id="174" name="Google Shape;174;p30"/>
            <p:cNvSpPr/>
            <p:nvPr/>
          </p:nvSpPr>
          <p:spPr>
            <a:xfrm rot="10800000">
              <a:off x="7364227" y="3087995"/>
              <a:ext cx="1176000" cy="1176000"/>
            </a:xfrm>
            <a:prstGeom prst="arc">
              <a:avLst>
                <a:gd name="adj1" fmla="val 10895"/>
                <a:gd name="adj2" fmla="val 15969831"/>
              </a:avLst>
            </a:prstGeom>
            <a:noFill/>
            <a:ln w="38100" cap="flat" cmpd="sng">
              <a:solidFill>
                <a:srgbClr val="C1301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5" name="Google Shape;175;p30"/>
            <p:cNvCxnSpPr/>
            <p:nvPr/>
          </p:nvCxnSpPr>
          <p:spPr>
            <a:xfrm>
              <a:off x="6222608" y="3656199"/>
              <a:ext cx="1141500" cy="0"/>
            </a:xfrm>
            <a:prstGeom prst="straightConnector1">
              <a:avLst/>
            </a:prstGeom>
            <a:noFill/>
            <a:ln w="38100" cap="flat" cmpd="sng">
              <a:solidFill>
                <a:srgbClr val="C1301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30"/>
            <p:cNvCxnSpPr/>
            <p:nvPr/>
          </p:nvCxnSpPr>
          <p:spPr>
            <a:xfrm>
              <a:off x="7998512" y="4243473"/>
              <a:ext cx="0" cy="1333800"/>
            </a:xfrm>
            <a:prstGeom prst="straightConnector1">
              <a:avLst/>
            </a:prstGeom>
            <a:noFill/>
            <a:ln w="38100" cap="flat" cmpd="sng">
              <a:solidFill>
                <a:srgbClr val="C13018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sp>
          <p:nvSpPr>
            <p:cNvPr id="177" name="Google Shape;177;p30"/>
            <p:cNvSpPr/>
            <p:nvPr/>
          </p:nvSpPr>
          <p:spPr>
            <a:xfrm>
              <a:off x="7511883" y="3235650"/>
              <a:ext cx="880500" cy="880500"/>
            </a:xfrm>
            <a:prstGeom prst="ellipse">
              <a:avLst/>
            </a:prstGeom>
            <a:gradFill>
              <a:gsLst>
                <a:gs pos="0">
                  <a:srgbClr val="CA5249"/>
                </a:gs>
                <a:gs pos="50000">
                  <a:srgbClr val="C9290E"/>
                </a:gs>
                <a:gs pos="100000">
                  <a:srgbClr val="B81E05"/>
                </a:gs>
              </a:gsLst>
              <a:lin ang="5400012" scaled="0"/>
            </a:gradFill>
            <a:ln w="9525" cap="flat" cmpd="sng">
              <a:solidFill>
                <a:srgbClr val="C1301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30"/>
          <p:cNvGrpSpPr/>
          <p:nvPr/>
        </p:nvGrpSpPr>
        <p:grpSpPr>
          <a:xfrm>
            <a:off x="3307146" y="2191958"/>
            <a:ext cx="1888832" cy="2039217"/>
            <a:chOff x="3905920" y="1753865"/>
            <a:chExt cx="2302331" cy="2489278"/>
          </a:xfrm>
        </p:grpSpPr>
        <p:sp>
          <p:nvSpPr>
            <p:cNvPr id="179" name="Google Shape;179;p30"/>
            <p:cNvSpPr/>
            <p:nvPr/>
          </p:nvSpPr>
          <p:spPr>
            <a:xfrm>
              <a:off x="5032251" y="3067143"/>
              <a:ext cx="1176000" cy="1176000"/>
            </a:xfrm>
            <a:prstGeom prst="arc">
              <a:avLst>
                <a:gd name="adj1" fmla="val 15956854"/>
                <a:gd name="adj2" fmla="val 10795556"/>
              </a:avLst>
            </a:prstGeom>
            <a:noFill/>
            <a:ln w="38100" cap="flat" cmpd="sng">
              <a:solidFill>
                <a:srgbClr val="F7931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0" name="Google Shape;180;p30"/>
            <p:cNvCxnSpPr/>
            <p:nvPr/>
          </p:nvCxnSpPr>
          <p:spPr>
            <a:xfrm rot="10800000">
              <a:off x="3905920" y="3655937"/>
              <a:ext cx="1143000" cy="0"/>
            </a:xfrm>
            <a:prstGeom prst="straightConnector1">
              <a:avLst/>
            </a:prstGeom>
            <a:noFill/>
            <a:ln w="38100" cap="flat" cmpd="sng">
              <a:solidFill>
                <a:srgbClr val="F7931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1" name="Google Shape;181;p30"/>
            <p:cNvCxnSpPr/>
            <p:nvPr/>
          </p:nvCxnSpPr>
          <p:spPr>
            <a:xfrm rot="10800000">
              <a:off x="5573966" y="1753865"/>
              <a:ext cx="0" cy="1333800"/>
            </a:xfrm>
            <a:prstGeom prst="straightConnector1">
              <a:avLst/>
            </a:prstGeom>
            <a:noFill/>
            <a:ln w="38100" cap="flat" cmpd="sng">
              <a:solidFill>
                <a:srgbClr val="F7931F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sp>
          <p:nvSpPr>
            <p:cNvPr id="182" name="Google Shape;182;p30"/>
            <p:cNvSpPr/>
            <p:nvPr/>
          </p:nvSpPr>
          <p:spPr>
            <a:xfrm>
              <a:off x="5179975" y="3214866"/>
              <a:ext cx="880500" cy="880500"/>
            </a:xfrm>
            <a:prstGeom prst="ellipse">
              <a:avLst/>
            </a:prstGeom>
            <a:gradFill>
              <a:gsLst>
                <a:gs pos="0">
                  <a:srgbClr val="FA9E4C"/>
                </a:gs>
                <a:gs pos="50000">
                  <a:srgbClr val="FF9313"/>
                </a:gs>
                <a:gs pos="100000">
                  <a:srgbClr val="E38205"/>
                </a:gs>
              </a:gsLst>
              <a:lin ang="5400012" scaled="0"/>
            </a:gradFill>
            <a:ln w="9525" cap="flat" cmpd="sng">
              <a:solidFill>
                <a:srgbClr val="F7931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30"/>
          <p:cNvGrpSpPr/>
          <p:nvPr/>
        </p:nvGrpSpPr>
        <p:grpSpPr>
          <a:xfrm>
            <a:off x="1416321" y="3284876"/>
            <a:ext cx="1901375" cy="2039217"/>
            <a:chOff x="1601158" y="3087995"/>
            <a:chExt cx="2317619" cy="2489278"/>
          </a:xfrm>
        </p:grpSpPr>
        <p:sp>
          <p:nvSpPr>
            <p:cNvPr id="184" name="Google Shape;184;p30"/>
            <p:cNvSpPr/>
            <p:nvPr/>
          </p:nvSpPr>
          <p:spPr>
            <a:xfrm rot="10800000">
              <a:off x="2742777" y="3087995"/>
              <a:ext cx="1176000" cy="1176000"/>
            </a:xfrm>
            <a:prstGeom prst="arc">
              <a:avLst>
                <a:gd name="adj1" fmla="val 10895"/>
                <a:gd name="adj2" fmla="val 15969831"/>
              </a:avLst>
            </a:prstGeom>
            <a:noFill/>
            <a:ln w="38100" cap="flat" cmpd="sng">
              <a:solidFill>
                <a:srgbClr val="4CC1E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5" name="Google Shape;185;p30"/>
            <p:cNvCxnSpPr/>
            <p:nvPr/>
          </p:nvCxnSpPr>
          <p:spPr>
            <a:xfrm>
              <a:off x="1601158" y="3656199"/>
              <a:ext cx="1141500" cy="0"/>
            </a:xfrm>
            <a:prstGeom prst="straightConnector1">
              <a:avLst/>
            </a:prstGeom>
            <a:noFill/>
            <a:ln w="38100" cap="flat" cmpd="sng">
              <a:solidFill>
                <a:srgbClr val="4CC1E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6" name="Google Shape;186;p30"/>
            <p:cNvCxnSpPr/>
            <p:nvPr/>
          </p:nvCxnSpPr>
          <p:spPr>
            <a:xfrm>
              <a:off x="3377062" y="4243473"/>
              <a:ext cx="0" cy="1333800"/>
            </a:xfrm>
            <a:prstGeom prst="straightConnector1">
              <a:avLst/>
            </a:prstGeom>
            <a:noFill/>
            <a:ln w="38100" cap="flat" cmpd="sng">
              <a:solidFill>
                <a:srgbClr val="4CC1EF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sp>
          <p:nvSpPr>
            <p:cNvPr id="187" name="Google Shape;187;p30"/>
            <p:cNvSpPr/>
            <p:nvPr/>
          </p:nvSpPr>
          <p:spPr>
            <a:xfrm>
              <a:off x="2890432" y="3235650"/>
              <a:ext cx="880500" cy="880500"/>
            </a:xfrm>
            <a:prstGeom prst="ellipse">
              <a:avLst/>
            </a:prstGeom>
            <a:gradFill>
              <a:gsLst>
                <a:gs pos="0">
                  <a:srgbClr val="65C7F2"/>
                </a:gs>
                <a:gs pos="50000">
                  <a:srgbClr val="43C4F6"/>
                </a:gs>
                <a:gs pos="100000">
                  <a:srgbClr val="32B0E2"/>
                </a:gs>
              </a:gsLst>
              <a:lin ang="5400012" scaled="0"/>
            </a:gradFill>
            <a:ln w="9525" cap="flat" cmpd="sng">
              <a:solidFill>
                <a:srgbClr val="4CC1E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1" i="0" u="none" strike="noStrike" cap="none">
                <a:solidFill>
                  <a:srgbClr val="1C2E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30"/>
          <p:cNvGrpSpPr/>
          <p:nvPr/>
        </p:nvGrpSpPr>
        <p:grpSpPr>
          <a:xfrm>
            <a:off x="102756" y="2191958"/>
            <a:ext cx="1312895" cy="2039217"/>
            <a:chOff x="31" y="1753865"/>
            <a:chExt cx="1600311" cy="2489278"/>
          </a:xfrm>
        </p:grpSpPr>
        <p:sp>
          <p:nvSpPr>
            <p:cNvPr id="189" name="Google Shape;189;p30"/>
            <p:cNvSpPr/>
            <p:nvPr/>
          </p:nvSpPr>
          <p:spPr>
            <a:xfrm>
              <a:off x="424342" y="3067143"/>
              <a:ext cx="1176000" cy="1176000"/>
            </a:xfrm>
            <a:prstGeom prst="arc">
              <a:avLst>
                <a:gd name="adj1" fmla="val 15956854"/>
                <a:gd name="adj2" fmla="val 10891041"/>
              </a:avLst>
            </a:prstGeom>
            <a:noFill/>
            <a:ln w="38100" cap="flat" cmpd="sng">
              <a:solidFill>
                <a:srgbClr val="3A5C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0" name="Google Shape;190;p30"/>
            <p:cNvCxnSpPr/>
            <p:nvPr/>
          </p:nvCxnSpPr>
          <p:spPr>
            <a:xfrm rot="10800000">
              <a:off x="31" y="3655937"/>
              <a:ext cx="438600" cy="0"/>
            </a:xfrm>
            <a:prstGeom prst="straightConnector1">
              <a:avLst/>
            </a:prstGeom>
            <a:noFill/>
            <a:ln w="38100" cap="flat" cmpd="sng">
              <a:solidFill>
                <a:srgbClr val="3A5C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1" name="Google Shape;191;p30"/>
            <p:cNvCxnSpPr/>
            <p:nvPr/>
          </p:nvCxnSpPr>
          <p:spPr>
            <a:xfrm rot="10800000">
              <a:off x="966057" y="1753865"/>
              <a:ext cx="0" cy="1333800"/>
            </a:xfrm>
            <a:prstGeom prst="straightConnector1">
              <a:avLst/>
            </a:prstGeom>
            <a:noFill/>
            <a:ln w="38100" cap="flat" cmpd="sng">
              <a:solidFill>
                <a:srgbClr val="3A5C84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sp>
          <p:nvSpPr>
            <p:cNvPr id="192" name="Google Shape;192;p30"/>
            <p:cNvSpPr/>
            <p:nvPr/>
          </p:nvSpPr>
          <p:spPr>
            <a:xfrm>
              <a:off x="572066" y="3214866"/>
              <a:ext cx="880500" cy="880500"/>
            </a:xfrm>
            <a:prstGeom prst="ellipse">
              <a:avLst/>
            </a:prstGeom>
            <a:gradFill>
              <a:gsLst>
                <a:gs pos="0">
                  <a:srgbClr val="576F92"/>
                </a:gs>
                <a:gs pos="50000">
                  <a:srgbClr val="355B87"/>
                </a:gs>
                <a:gs pos="100000">
                  <a:srgbClr val="2B507A"/>
                </a:gs>
              </a:gsLst>
              <a:lin ang="5400012" scaled="0"/>
            </a:gradFill>
            <a:ln w="9525" cap="flat" cmpd="sng">
              <a:solidFill>
                <a:srgbClr val="3A5C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30"/>
          <p:cNvSpPr txBox="1"/>
          <p:nvPr/>
        </p:nvSpPr>
        <p:spPr>
          <a:xfrm>
            <a:off x="207704" y="1485575"/>
            <a:ext cx="22476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10</a:t>
            </a:r>
            <a:r>
              <a:rPr lang="fr-FR" sz="24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/2022</a:t>
            </a:r>
            <a:endParaRPr sz="2400" i="0" u="none" strike="noStrike" cap="none">
              <a:solidFill>
                <a:srgbClr val="5042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2137452" y="5517365"/>
            <a:ext cx="17601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Q1</a:t>
            </a:r>
            <a:r>
              <a:rPr lang="fr-FR" sz="24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/202</a:t>
            </a:r>
            <a:r>
              <a:rPr lang="fr-FR" sz="2400" b="1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2400" i="0" u="none" strike="noStrike" cap="none">
              <a:solidFill>
                <a:srgbClr val="5042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4076799" y="1485575"/>
            <a:ext cx="20193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Q1</a:t>
            </a:r>
            <a:r>
              <a:rPr lang="fr-FR" sz="24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/202</a:t>
            </a:r>
            <a:r>
              <a:rPr lang="fr-FR" sz="2400" b="1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 sz="2400" i="0" u="none" strike="noStrike" cap="none">
              <a:solidFill>
                <a:srgbClr val="5042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7821847" y="1485575"/>
            <a:ext cx="21129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09/2025</a:t>
            </a:r>
            <a:endParaRPr sz="2400" i="0" u="none" strike="noStrike" cap="none">
              <a:solidFill>
                <a:srgbClr val="5042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995460" y="2135383"/>
            <a:ext cx="24747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i="0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Engagement </a:t>
            </a:r>
            <a:br>
              <a:rPr lang="fr-FR" sz="1600" i="0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r-FR" sz="1600" i="0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du terrain </a:t>
            </a:r>
            <a:br>
              <a:rPr lang="fr-FR" sz="1600" i="0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r-FR" sz="1600" i="0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(ZAC Mitra)</a:t>
            </a:r>
            <a:endParaRPr sz="1600" i="0" u="none" strike="noStrike" cap="none">
              <a:solidFill>
                <a:srgbClr val="9999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2988228" y="4569629"/>
            <a:ext cx="12381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Dépôt du dossier ICPE/PC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4782025" y="2131638"/>
            <a:ext cx="20193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Début construction phase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8613687" y="2181731"/>
            <a:ext cx="14514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fr-FR" sz="1600" baseline="300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ère</a:t>
            </a: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 production Ligne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0" descr="Rock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464" y="3479127"/>
            <a:ext cx="533190" cy="531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2" name="Google Shape;202;p30" descr="Head with gea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7932" y="3496128"/>
            <a:ext cx="533190" cy="53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 descr="Downward tre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334" y="3496128"/>
            <a:ext cx="533190" cy="531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4" name="Google Shape;204;p30" descr="Gea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5760" y="3479127"/>
            <a:ext cx="533190" cy="53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 descr="Med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6705" y="3479127"/>
            <a:ext cx="533190" cy="53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30"/>
          <p:cNvGrpSpPr/>
          <p:nvPr/>
        </p:nvGrpSpPr>
        <p:grpSpPr>
          <a:xfrm>
            <a:off x="9017760" y="3361076"/>
            <a:ext cx="1901375" cy="1952678"/>
            <a:chOff x="6222608" y="3087995"/>
            <a:chExt cx="2317619" cy="2383641"/>
          </a:xfrm>
        </p:grpSpPr>
        <p:sp>
          <p:nvSpPr>
            <p:cNvPr id="207" name="Google Shape;207;p30"/>
            <p:cNvSpPr/>
            <p:nvPr/>
          </p:nvSpPr>
          <p:spPr>
            <a:xfrm rot="10800000">
              <a:off x="7364227" y="3087995"/>
              <a:ext cx="1176000" cy="1176000"/>
            </a:xfrm>
            <a:prstGeom prst="arc">
              <a:avLst>
                <a:gd name="adj1" fmla="val 10895"/>
                <a:gd name="adj2" fmla="val 15969831"/>
              </a:avLst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8" name="Google Shape;208;p30"/>
            <p:cNvCxnSpPr/>
            <p:nvPr/>
          </p:nvCxnSpPr>
          <p:spPr>
            <a:xfrm>
              <a:off x="6222608" y="3656199"/>
              <a:ext cx="1141500" cy="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30"/>
            <p:cNvCxnSpPr/>
            <p:nvPr/>
          </p:nvCxnSpPr>
          <p:spPr>
            <a:xfrm>
              <a:off x="7991509" y="4250036"/>
              <a:ext cx="6900" cy="12216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sp>
          <p:nvSpPr>
            <p:cNvPr id="210" name="Google Shape;210;p30"/>
            <p:cNvSpPr/>
            <p:nvPr/>
          </p:nvSpPr>
          <p:spPr>
            <a:xfrm>
              <a:off x="7511883" y="3235650"/>
              <a:ext cx="880500" cy="880500"/>
            </a:xfrm>
            <a:prstGeom prst="ellipse">
              <a:avLst/>
            </a:prstGeom>
            <a:solidFill>
              <a:srgbClr val="FFC000"/>
            </a:solidFill>
            <a:ln w="952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30"/>
          <p:cNvSpPr txBox="1"/>
          <p:nvPr/>
        </p:nvSpPr>
        <p:spPr>
          <a:xfrm>
            <a:off x="9948397" y="5507006"/>
            <a:ext cx="17601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 i="0" u="none" strike="noStrike" cap="none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01/2027</a:t>
            </a:r>
            <a:endParaRPr sz="2400" i="0" u="none" strike="noStrike" cap="none">
              <a:solidFill>
                <a:srgbClr val="5042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10610207" y="4572000"/>
            <a:ext cx="1603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fr-FR" sz="1600" baseline="300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ère </a:t>
            </a: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production ligne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30" descr="Gea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3185" y="3561439"/>
            <a:ext cx="533190" cy="53173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/>
          <p:nvPr/>
        </p:nvSpPr>
        <p:spPr>
          <a:xfrm>
            <a:off x="6792375" y="5045710"/>
            <a:ext cx="16038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Qualification</a:t>
            </a:r>
            <a:endParaRPr sz="1600">
              <a:solidFill>
                <a:srgbClr val="9999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6110200" y="5465568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504237"/>
                </a:solidFill>
                <a:latin typeface="Verdana"/>
                <a:ea typeface="Verdana"/>
                <a:cs typeface="Verdana"/>
                <a:sym typeface="Verdana"/>
              </a:rPr>
              <a:t>Q2/2025 </a:t>
            </a:r>
            <a:endParaRPr sz="2400">
              <a:solidFill>
                <a:srgbClr val="5042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body" idx="2"/>
          </p:nvPr>
        </p:nvSpPr>
        <p:spPr>
          <a:xfrm>
            <a:off x="9768648" y="6486985"/>
            <a:ext cx="2160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fr-FR"/>
              <a:t>JJ/MM/AAAA</a:t>
            </a: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ctrTitle"/>
          </p:nvPr>
        </p:nvSpPr>
        <p:spPr>
          <a:xfrm>
            <a:off x="3651498" y="1040132"/>
            <a:ext cx="84717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Montserrat"/>
              <a:buNone/>
            </a:pPr>
            <a:r>
              <a:rPr lang="fr-FR" sz="4200"/>
              <a:t>Merci pour </a:t>
            </a:r>
            <a:endParaRPr sz="4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Montserrat"/>
              <a:buNone/>
            </a:pPr>
            <a:r>
              <a:rPr lang="fr-FR" sz="4200"/>
              <a:t>votre attention !</a:t>
            </a:r>
            <a:endParaRPr sz="4200"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37100"/>
            <a:ext cx="5361180" cy="402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 title="Virbac - Shaping the future of animal healt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4876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VIRBAC</a:t>
            </a:r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35200" y="1253125"/>
            <a:ext cx="10790100" cy="7155300"/>
          </a:xfrm>
          <a:prstGeom prst="rect">
            <a:avLst/>
          </a:prstGeo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09600" marR="0" lvl="0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 dirty="0">
                <a:solidFill>
                  <a:srgbClr val="D96E11"/>
                </a:solidFill>
              </a:rPr>
              <a:t>6</a:t>
            </a:r>
            <a:r>
              <a:rPr lang="fr-FR" sz="2200" baseline="30000" dirty="0">
                <a:solidFill>
                  <a:srgbClr val="D96E11"/>
                </a:solidFill>
              </a:rPr>
              <a:t>e</a:t>
            </a:r>
            <a:r>
              <a:rPr lang="fr-FR" sz="2200" dirty="0">
                <a:solidFill>
                  <a:srgbClr val="D96E11"/>
                </a:solidFill>
              </a:rPr>
              <a:t> laboratoire </a:t>
            </a:r>
            <a:r>
              <a:rPr lang="fr-FR" sz="2200" dirty="0"/>
              <a:t>pharmaceutique </a:t>
            </a:r>
            <a:br>
              <a:rPr lang="fr-FR" sz="2200" dirty="0"/>
            </a:br>
            <a:r>
              <a:rPr lang="fr-FR" sz="2200" b="0" dirty="0"/>
              <a:t>vétérinaire mondial</a:t>
            </a:r>
            <a:br>
              <a:rPr lang="fr-FR" sz="2200" dirty="0"/>
            </a:br>
            <a:endParaRPr sz="2200" dirty="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 dirty="0"/>
              <a:t>Fondé en 1968 </a:t>
            </a:r>
            <a:r>
              <a:rPr lang="fr-FR" sz="2200" dirty="0">
                <a:solidFill>
                  <a:srgbClr val="D96E11"/>
                </a:solidFill>
              </a:rPr>
              <a:t>par</a:t>
            </a:r>
            <a:r>
              <a:rPr lang="fr-FR" sz="1800" dirty="0">
                <a:solidFill>
                  <a:srgbClr val="D96E11"/>
                </a:solidFill>
              </a:rPr>
              <a:t> </a:t>
            </a:r>
            <a:r>
              <a:rPr lang="fr-FR" sz="2200" dirty="0">
                <a:solidFill>
                  <a:srgbClr val="D96E11"/>
                </a:solidFill>
              </a:rPr>
              <a:t>un</a:t>
            </a:r>
            <a:r>
              <a:rPr lang="fr-FR" sz="1600" dirty="0">
                <a:solidFill>
                  <a:srgbClr val="D96E11"/>
                </a:solidFill>
              </a:rPr>
              <a:t> </a:t>
            </a:r>
            <a:r>
              <a:rPr lang="fr-FR" sz="1800" dirty="0">
                <a:solidFill>
                  <a:srgbClr val="D96E11"/>
                </a:solidFill>
              </a:rPr>
              <a:t>D</a:t>
            </a:r>
            <a:r>
              <a:rPr lang="fr-FR" sz="1800" baseline="30000" dirty="0">
                <a:solidFill>
                  <a:srgbClr val="D96E11"/>
                </a:solidFill>
              </a:rPr>
              <a:t>r</a:t>
            </a:r>
            <a:r>
              <a:rPr lang="fr-FR" sz="1600" dirty="0">
                <a:solidFill>
                  <a:srgbClr val="D96E11"/>
                </a:solidFill>
              </a:rPr>
              <a:t> </a:t>
            </a:r>
            <a:r>
              <a:rPr lang="fr-FR" sz="2200" dirty="0">
                <a:solidFill>
                  <a:srgbClr val="D96E11"/>
                </a:solidFill>
              </a:rPr>
              <a:t>vétérinaire</a:t>
            </a:r>
            <a:br>
              <a:rPr lang="fr-FR" sz="2200" dirty="0">
                <a:solidFill>
                  <a:srgbClr val="D96E11"/>
                </a:solidFill>
              </a:rPr>
            </a:br>
            <a:r>
              <a:rPr lang="fr-FR" sz="2200" dirty="0">
                <a:solidFill>
                  <a:srgbClr val="D96E11"/>
                </a:solidFill>
              </a:rPr>
              <a:t>français</a:t>
            </a:r>
            <a:r>
              <a:rPr lang="fr-FR" sz="2200" dirty="0"/>
              <a:t>, </a:t>
            </a:r>
            <a:r>
              <a:rPr lang="fr-FR" sz="2200" b="0" dirty="0"/>
              <a:t>Pierre-Richard Dick</a:t>
            </a:r>
            <a:br>
              <a:rPr lang="fr-FR" sz="2200" dirty="0"/>
            </a:br>
            <a:endParaRPr sz="2200" dirty="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 dirty="0"/>
              <a:t>Coté en Bourse </a:t>
            </a:r>
            <a:r>
              <a:rPr lang="fr-FR" sz="2200" dirty="0">
                <a:solidFill>
                  <a:srgbClr val="D96E11"/>
                </a:solidFill>
              </a:rPr>
              <a:t>depuis 1985 </a:t>
            </a:r>
            <a:br>
              <a:rPr lang="fr-FR" sz="2200" dirty="0"/>
            </a:br>
            <a:r>
              <a:rPr lang="fr-FR" sz="2200" b="0" dirty="0"/>
              <a:t>(Euronext Paris)</a:t>
            </a:r>
            <a:endParaRPr sz="2200" b="0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  <a:p>
            <a:pPr marL="609600" marR="0" lvl="0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 dirty="0"/>
              <a:t>Depuis toujours </a:t>
            </a:r>
            <a:r>
              <a:rPr lang="fr-FR" sz="2200" dirty="0">
                <a:solidFill>
                  <a:srgbClr val="D96E11"/>
                </a:solidFill>
              </a:rPr>
              <a:t>100% </a:t>
            </a:r>
            <a:br>
              <a:rPr lang="fr-FR" sz="2200" dirty="0">
                <a:solidFill>
                  <a:srgbClr val="D96E11"/>
                </a:solidFill>
              </a:rPr>
            </a:br>
            <a:r>
              <a:rPr lang="fr-FR" sz="2200" dirty="0">
                <a:solidFill>
                  <a:srgbClr val="D96E11"/>
                </a:solidFill>
              </a:rPr>
              <a:t>dédié à la santé animale</a:t>
            </a:r>
            <a:br>
              <a:rPr lang="fr-FR" sz="2200" dirty="0"/>
            </a:br>
            <a:endParaRPr sz="2200" dirty="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 dirty="0"/>
              <a:t>Un </a:t>
            </a:r>
            <a:r>
              <a:rPr lang="fr-FR" sz="2200" dirty="0">
                <a:solidFill>
                  <a:srgbClr val="D96E11"/>
                </a:solidFill>
              </a:rPr>
              <a:t>partenariat étroit </a:t>
            </a:r>
            <a:br>
              <a:rPr lang="fr-FR" sz="2200" dirty="0"/>
            </a:br>
            <a:r>
              <a:rPr lang="fr-FR" sz="2200" b="0" dirty="0"/>
              <a:t>avec les vétérinaires</a:t>
            </a:r>
            <a:endParaRPr sz="2200" b="0" dirty="0"/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 l="12949" t="15674" r="21352" b="10075"/>
          <a:stretch/>
        </p:blipFill>
        <p:spPr>
          <a:xfrm flipH="1">
            <a:off x="6926468" y="1598357"/>
            <a:ext cx="5381101" cy="4054250"/>
          </a:xfrm>
          <a:prstGeom prst="rect">
            <a:avLst/>
          </a:prstGeom>
          <a:noFill/>
          <a:ln>
            <a:noFill/>
          </a:ln>
          <a:effectLst>
            <a:outerShdw blurRad="85725" dist="57150" dir="7860000" algn="bl" rotWithShape="0">
              <a:srgbClr val="504237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0" y="877950"/>
            <a:ext cx="12212725" cy="59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4114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 RAYONNEMENT INTERNATIONAL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4114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VIRBAC ET LA NUTRITION</a:t>
            </a:r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335200" y="1253125"/>
            <a:ext cx="6985200" cy="7155300"/>
          </a:xfrm>
          <a:prstGeom prst="rect">
            <a:avLst/>
          </a:prstGeo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096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fr-FR" sz="2200"/>
              <a:t>La nutrition, </a:t>
            </a:r>
            <a:r>
              <a:rPr lang="fr-FR" sz="2200" b="0"/>
              <a:t>fondement de la santé</a:t>
            </a:r>
            <a:r>
              <a:rPr lang="fr-FR" sz="2200"/>
              <a:t> </a:t>
            </a:r>
            <a:endParaRPr sz="2200"/>
          </a:p>
          <a:p>
            <a:pPr marL="12192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6E11"/>
              </a:buClr>
              <a:buSzPts val="2000"/>
              <a:buChar char="▪"/>
            </a:pPr>
            <a:r>
              <a:rPr lang="fr-FR" sz="2000">
                <a:solidFill>
                  <a:srgbClr val="D96E11"/>
                </a:solidFill>
              </a:rPr>
              <a:t>un axe majeur de médecine préventive</a:t>
            </a:r>
            <a:br>
              <a:rPr lang="fr-FR" sz="2000">
                <a:solidFill>
                  <a:srgbClr val="D96E11"/>
                </a:solidFill>
              </a:rPr>
            </a:br>
            <a:endParaRPr sz="2000">
              <a:solidFill>
                <a:srgbClr val="D96E11"/>
              </a:solidFill>
            </a:endParaRPr>
          </a:p>
          <a:p>
            <a:pPr marL="6096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fr-FR" sz="2200"/>
              <a:t>Une </a:t>
            </a:r>
            <a:r>
              <a:rPr lang="fr-FR" sz="2200">
                <a:solidFill>
                  <a:srgbClr val="D96E11"/>
                </a:solidFill>
              </a:rPr>
              <a:t>complémentarité</a:t>
            </a:r>
            <a:r>
              <a:rPr lang="fr-FR" sz="2200"/>
              <a:t> dans l’offre de soins </a:t>
            </a:r>
            <a:r>
              <a:rPr lang="fr-FR" sz="2200" b="0"/>
              <a:t>des animaux de compagnie</a:t>
            </a:r>
            <a:endParaRPr sz="2200" b="0"/>
          </a:p>
          <a:p>
            <a:pPr marL="12192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6E11"/>
              </a:buClr>
              <a:buSzPts val="2000"/>
              <a:buChar char="▪"/>
            </a:pPr>
            <a:r>
              <a:rPr lang="fr-FR" sz="2000">
                <a:solidFill>
                  <a:srgbClr val="D96E11"/>
                </a:solidFill>
              </a:rPr>
              <a:t>de l’animal en bonne santé jusqu’à l’accompagnement de l’animal malade</a:t>
            </a:r>
            <a:br>
              <a:rPr lang="fr-FR" sz="2000">
                <a:solidFill>
                  <a:srgbClr val="D96E11"/>
                </a:solidFill>
              </a:rPr>
            </a:br>
            <a:endParaRPr sz="2000">
              <a:solidFill>
                <a:srgbClr val="D96E11"/>
              </a:solidFill>
            </a:endParaRPr>
          </a:p>
          <a:p>
            <a:pPr marL="6096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fr-FR" sz="2200"/>
              <a:t>Un des piliers stratégiques </a:t>
            </a:r>
            <a:r>
              <a:rPr lang="fr-FR" sz="2200" b="0"/>
              <a:t>du Groupe</a:t>
            </a:r>
            <a:br>
              <a:rPr lang="fr-FR" sz="2200"/>
            </a:br>
            <a:endParaRPr sz="2200"/>
          </a:p>
          <a:p>
            <a:pPr marL="6096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fr-FR" sz="2200" b="0"/>
              <a:t>Qui connait une </a:t>
            </a:r>
            <a:r>
              <a:rPr lang="fr-FR" sz="2200">
                <a:solidFill>
                  <a:srgbClr val="D96E11"/>
                </a:solidFill>
              </a:rPr>
              <a:t>accélération</a:t>
            </a:r>
            <a:r>
              <a:rPr lang="fr-FR" sz="2200"/>
              <a:t> de son développement </a:t>
            </a:r>
            <a:r>
              <a:rPr lang="fr-FR" sz="2200">
                <a:solidFill>
                  <a:srgbClr val="D96E11"/>
                </a:solidFill>
              </a:rPr>
              <a:t>européen</a:t>
            </a:r>
            <a:r>
              <a:rPr lang="fr-FR" sz="2200"/>
              <a:t> et </a:t>
            </a:r>
            <a:r>
              <a:rPr lang="fr-FR" sz="2200">
                <a:solidFill>
                  <a:srgbClr val="D96E11"/>
                </a:solidFill>
              </a:rPr>
              <a:t>mondial</a:t>
            </a:r>
            <a:r>
              <a:rPr lang="fr-FR" sz="2200"/>
              <a:t> </a:t>
            </a:r>
            <a:endParaRPr sz="2200"/>
          </a:p>
        </p:txBody>
      </p:sp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0200" y="1486925"/>
            <a:ext cx="6068326" cy="4043025"/>
          </a:xfrm>
          <a:prstGeom prst="rect">
            <a:avLst/>
          </a:prstGeom>
          <a:noFill/>
          <a:ln>
            <a:noFill/>
          </a:ln>
          <a:effectLst>
            <a:outerShdw blurRad="85725" dist="57150" dir="7860000" algn="bl" rotWithShape="0">
              <a:srgbClr val="504237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114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VIRBAC NUTRITION</a:t>
            </a:r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293751" y="1321417"/>
            <a:ext cx="8418600" cy="7159500"/>
          </a:xfrm>
          <a:prstGeom prst="rect">
            <a:avLst/>
          </a:prstGeo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09600" marR="0" lvl="0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Filiale </a:t>
            </a:r>
            <a:r>
              <a:rPr lang="fr-FR" sz="2200" b="0"/>
              <a:t>du Groupe </a:t>
            </a:r>
            <a:br>
              <a:rPr lang="fr-FR" sz="2200"/>
            </a:br>
            <a:r>
              <a:rPr lang="fr-FR" sz="2200">
                <a:solidFill>
                  <a:srgbClr val="D96E11"/>
                </a:solidFill>
              </a:rPr>
              <a:t>depuis 1989</a:t>
            </a:r>
            <a:br>
              <a:rPr lang="fr-FR" sz="2200">
                <a:solidFill>
                  <a:srgbClr val="D96E11"/>
                </a:solidFill>
              </a:rPr>
            </a:br>
            <a:endParaRPr sz="2000">
              <a:solidFill>
                <a:srgbClr val="D96E11"/>
              </a:solidFill>
            </a:endParaRPr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>
                <a:solidFill>
                  <a:srgbClr val="D96E11"/>
                </a:solidFill>
              </a:rPr>
              <a:t>70 collaborateurs</a:t>
            </a:r>
            <a:r>
              <a:rPr lang="fr-FR" sz="2200"/>
              <a:t> dont </a:t>
            </a:r>
            <a:br>
              <a:rPr lang="fr-FR" sz="2200"/>
            </a:br>
            <a:r>
              <a:rPr lang="fr-FR" sz="2200"/>
              <a:t>une équipe </a:t>
            </a:r>
            <a:r>
              <a:rPr lang="fr-FR" sz="2200" b="0"/>
              <a:t>de R&amp;D</a:t>
            </a:r>
            <a:br>
              <a:rPr lang="fr-FR" sz="2200"/>
            </a:br>
            <a:endParaRPr sz="20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>
                <a:solidFill>
                  <a:srgbClr val="D96E11"/>
                </a:solidFill>
              </a:rPr>
              <a:t>Aliment hyperpremium</a:t>
            </a:r>
            <a:r>
              <a:rPr lang="fr-FR" sz="2200"/>
              <a:t> </a:t>
            </a:r>
            <a:br>
              <a:rPr lang="fr-FR" sz="2200"/>
            </a:br>
            <a:r>
              <a:rPr lang="fr-FR" sz="2200" b="0"/>
              <a:t>pour chien </a:t>
            </a:r>
            <a:r>
              <a:rPr lang="fr-FR" sz="2200"/>
              <a:t>et chat</a:t>
            </a:r>
            <a:br>
              <a:rPr lang="fr-FR" sz="2200"/>
            </a:br>
            <a:endParaRPr sz="20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Commercialisé </a:t>
            </a:r>
            <a:r>
              <a:rPr lang="fr-FR" sz="2200" b="0"/>
              <a:t>par les </a:t>
            </a:r>
            <a:br>
              <a:rPr lang="fr-FR" sz="2200" b="0"/>
            </a:br>
            <a:r>
              <a:rPr lang="fr-FR" sz="2200" b="0"/>
              <a:t>filiales du groupe</a:t>
            </a:r>
            <a:r>
              <a:rPr lang="fr-FR" sz="2200"/>
              <a:t> </a:t>
            </a:r>
            <a:r>
              <a:rPr lang="fr-FR" sz="2200">
                <a:solidFill>
                  <a:srgbClr val="D96E11"/>
                </a:solidFill>
              </a:rPr>
              <a:t>dans </a:t>
            </a:r>
            <a:br>
              <a:rPr lang="fr-FR" sz="2200">
                <a:solidFill>
                  <a:srgbClr val="D96E11"/>
                </a:solidFill>
              </a:rPr>
            </a:br>
            <a:r>
              <a:rPr lang="fr-FR" sz="2200">
                <a:solidFill>
                  <a:srgbClr val="D96E11"/>
                </a:solidFill>
              </a:rPr>
              <a:t>plus de 30 pays </a:t>
            </a:r>
            <a:br>
              <a:rPr lang="fr-FR" sz="2200">
                <a:solidFill>
                  <a:srgbClr val="D96E11"/>
                </a:solidFill>
              </a:rPr>
            </a:br>
            <a:endParaRPr sz="2000">
              <a:solidFill>
                <a:srgbClr val="D96E11"/>
              </a:solidFill>
            </a:endParaRPr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Sous la marque </a:t>
            </a:r>
            <a:r>
              <a:rPr lang="fr-FR" sz="2200">
                <a:solidFill>
                  <a:srgbClr val="D96E11"/>
                </a:solidFill>
              </a:rPr>
              <a:t>Veterinary HPM</a:t>
            </a:r>
            <a:r>
              <a:rPr lang="fr-FR" sz="2200"/>
              <a:t> </a:t>
            </a:r>
            <a:r>
              <a:rPr lang="fr-FR" sz="2200" b="0"/>
              <a:t>depuis 2015</a:t>
            </a:r>
            <a:br>
              <a:rPr lang="fr-FR" sz="2200"/>
            </a:br>
            <a:endParaRPr sz="2200"/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488" y="1508806"/>
            <a:ext cx="6926727" cy="3804475"/>
          </a:xfrm>
          <a:prstGeom prst="rect">
            <a:avLst/>
          </a:prstGeom>
          <a:noFill/>
          <a:ln>
            <a:noFill/>
          </a:ln>
          <a:effectLst>
            <a:outerShdw blurRad="85725" dist="57150" dir="7800000" algn="bl" rotWithShape="0">
              <a:srgbClr val="504237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4876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PHILOSOPHIE NUTRITIONNELLE</a:t>
            </a:r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366279" y="1405525"/>
            <a:ext cx="5988000" cy="7155300"/>
          </a:xfrm>
          <a:prstGeom prst="rect">
            <a:avLst/>
          </a:prstGeo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09600" marR="0" lvl="0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Au plus proche des </a:t>
            </a:r>
            <a:r>
              <a:rPr lang="fr-FR" sz="2200">
                <a:solidFill>
                  <a:srgbClr val="D96E11"/>
                </a:solidFill>
              </a:rPr>
              <a:t>besoins nutritionnels </a:t>
            </a:r>
            <a:r>
              <a:rPr lang="fr-FR" sz="2200" b="0">
                <a:solidFill>
                  <a:srgbClr val="D96E11"/>
                </a:solidFill>
              </a:rPr>
              <a:t>de l’animal</a:t>
            </a:r>
            <a:br>
              <a:rPr lang="fr-FR" sz="2200"/>
            </a:br>
            <a:endParaRPr sz="22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Une formulation </a:t>
            </a:r>
            <a:r>
              <a:rPr lang="fr-FR" sz="2200">
                <a:solidFill>
                  <a:srgbClr val="D96E11"/>
                </a:solidFill>
              </a:rPr>
              <a:t>haute </a:t>
            </a:r>
            <a:br>
              <a:rPr lang="fr-FR" sz="2200">
                <a:solidFill>
                  <a:srgbClr val="D96E11"/>
                </a:solidFill>
              </a:rPr>
            </a:br>
            <a:r>
              <a:rPr lang="fr-FR" sz="2200">
                <a:solidFill>
                  <a:srgbClr val="D96E11"/>
                </a:solidFill>
              </a:rPr>
              <a:t>en protéines</a:t>
            </a:r>
            <a:r>
              <a:rPr lang="fr-FR" sz="2200" b="0"/>
              <a:t>,</a:t>
            </a:r>
            <a:r>
              <a:rPr lang="fr-FR" sz="2200"/>
              <a:t> </a:t>
            </a:r>
            <a:r>
              <a:rPr lang="fr-FR" sz="2200" b="0"/>
              <a:t>faible en carbohydrates</a:t>
            </a:r>
            <a:br>
              <a:rPr lang="fr-FR" sz="2200"/>
            </a:br>
            <a:endParaRPr sz="22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Avec des protéines </a:t>
            </a:r>
            <a:r>
              <a:rPr lang="fr-FR" sz="2200" b="0"/>
              <a:t>essentiellement </a:t>
            </a:r>
            <a:br>
              <a:rPr lang="fr-FR" sz="2200"/>
            </a:br>
            <a:r>
              <a:rPr lang="fr-FR" sz="2200">
                <a:solidFill>
                  <a:srgbClr val="D96E11"/>
                </a:solidFill>
              </a:rPr>
              <a:t>d’origine animale</a:t>
            </a:r>
            <a:endParaRPr sz="2200">
              <a:solidFill>
                <a:srgbClr val="D96E1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/>
          </a:p>
          <a:p>
            <a:pPr marL="6096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l="27094" r="20941"/>
          <a:stretch/>
        </p:blipFill>
        <p:spPr>
          <a:xfrm>
            <a:off x="9530750" y="978900"/>
            <a:ext cx="2511776" cy="48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4">
            <a:alphaModFix/>
          </a:blip>
          <a:srcRect l="22126" r="25909"/>
          <a:stretch/>
        </p:blipFill>
        <p:spPr>
          <a:xfrm>
            <a:off x="7285500" y="1421275"/>
            <a:ext cx="2466500" cy="47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5">
            <a:alphaModFix/>
          </a:blip>
          <a:srcRect r="24715"/>
          <a:stretch/>
        </p:blipFill>
        <p:spPr>
          <a:xfrm>
            <a:off x="4007050" y="1986646"/>
            <a:ext cx="3457838" cy="4593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 l="32233" t="20096" r="31637" b="37290"/>
          <a:stretch/>
        </p:blipFill>
        <p:spPr>
          <a:xfrm>
            <a:off x="8083431" y="4018740"/>
            <a:ext cx="4120800" cy="2632755"/>
          </a:xfrm>
          <a:prstGeom prst="rect">
            <a:avLst/>
          </a:prstGeom>
          <a:noFill/>
          <a:ln>
            <a:noFill/>
          </a:ln>
          <a:effectLst>
            <a:outerShdw blurRad="85725" dist="57150" dir="7800000" algn="bl" rotWithShape="0">
              <a:srgbClr val="504237">
                <a:alpha val="50000"/>
              </a:srgbClr>
            </a:outerShdw>
          </a:effectLst>
        </p:spPr>
      </p:pic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4114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POURQUOI UNE NOUVELLE USINE ? </a:t>
            </a:r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269360" y="1253125"/>
            <a:ext cx="7834800" cy="7155300"/>
          </a:xfrm>
          <a:prstGeom prst="rect">
            <a:avLst/>
          </a:prstGeo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09600" marR="0" lvl="0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Accompagner la croissance du Groupe</a:t>
            </a:r>
            <a:endParaRPr sz="2200"/>
          </a:p>
          <a:p>
            <a:pPr marL="1219200" marR="0" lvl="1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fr-FR" sz="1800"/>
              <a:t>doubler le volume de produits nutrition </a:t>
            </a:r>
            <a:br>
              <a:rPr lang="fr-FR" sz="1800"/>
            </a:br>
            <a:r>
              <a:rPr lang="fr-FR" sz="1800"/>
              <a:t>santé d’ici 2030</a:t>
            </a:r>
            <a:br>
              <a:rPr lang="fr-FR" sz="2200"/>
            </a:br>
            <a:endParaRPr sz="14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+160 personnes sur site, profils très variés</a:t>
            </a:r>
            <a:endParaRPr sz="2200"/>
          </a:p>
          <a:p>
            <a:pPr marL="12192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fr-FR" sz="1800"/>
              <a:t>du conducteur de ligne automatisée </a:t>
            </a:r>
            <a:br>
              <a:rPr lang="fr-FR" sz="1800"/>
            </a:br>
            <a:r>
              <a:rPr lang="fr-FR" sz="1800"/>
              <a:t>à l’ingénieur projet R&amp;D </a:t>
            </a:r>
            <a:endParaRPr sz="1800"/>
          </a:p>
          <a:p>
            <a:pPr marL="1219200" marR="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1800"/>
              <a:t>de la fonction locale à la fonction globale</a:t>
            </a:r>
            <a:br>
              <a:rPr lang="fr-FR" sz="2200" b="0"/>
            </a:br>
            <a:endParaRPr sz="2200" b="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Poursuite de l’extension </a:t>
            </a:r>
            <a:r>
              <a:rPr lang="fr-FR" sz="2200" b="0"/>
              <a:t>géographique </a:t>
            </a:r>
            <a:br>
              <a:rPr lang="fr-FR" sz="2200"/>
            </a:br>
            <a:endParaRPr sz="14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Faciliter </a:t>
            </a:r>
            <a:r>
              <a:rPr lang="fr-FR" sz="2200">
                <a:solidFill>
                  <a:srgbClr val="D96E11"/>
                </a:solidFill>
              </a:rPr>
              <a:t>l’innovation produit </a:t>
            </a:r>
            <a:br>
              <a:rPr lang="fr-FR" sz="2200">
                <a:solidFill>
                  <a:srgbClr val="D96E11"/>
                </a:solidFill>
              </a:rPr>
            </a:br>
            <a:r>
              <a:rPr lang="fr-FR" sz="2200" b="0">
                <a:solidFill>
                  <a:srgbClr val="D96E11"/>
                </a:solidFill>
              </a:rPr>
              <a:t>nutrition santé</a:t>
            </a:r>
            <a:br>
              <a:rPr lang="fr-FR" sz="2200"/>
            </a:br>
            <a:endParaRPr sz="14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Une vitrine “industrielle” </a:t>
            </a:r>
            <a:r>
              <a:rPr lang="fr-FR" sz="2200" b="0"/>
              <a:t>pour nos clients</a:t>
            </a:r>
            <a:br>
              <a:rPr lang="fr-FR" sz="2200"/>
            </a:br>
            <a:endParaRPr sz="14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Une </a:t>
            </a:r>
            <a:r>
              <a:rPr lang="fr-FR" sz="2200" b="0">
                <a:solidFill>
                  <a:srgbClr val="D96E11"/>
                </a:solidFill>
              </a:rPr>
              <a:t>approche RSE</a:t>
            </a:r>
            <a:r>
              <a:rPr lang="fr-FR" sz="2200">
                <a:solidFill>
                  <a:srgbClr val="D96E11"/>
                </a:solidFill>
              </a:rPr>
              <a:t> optimale</a:t>
            </a:r>
            <a:endParaRPr sz="2200">
              <a:solidFill>
                <a:srgbClr val="D96E11"/>
              </a:solidFill>
            </a:endParaRPr>
          </a:p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4">
            <a:alphaModFix/>
          </a:blip>
          <a:srcRect l="36097" t="19710" r="32815" b="40860"/>
          <a:stretch/>
        </p:blipFill>
        <p:spPr>
          <a:xfrm>
            <a:off x="8083431" y="1180139"/>
            <a:ext cx="4120800" cy="2830927"/>
          </a:xfrm>
          <a:prstGeom prst="rect">
            <a:avLst/>
          </a:prstGeom>
          <a:noFill/>
          <a:ln>
            <a:noFill/>
          </a:ln>
          <a:effectLst>
            <a:outerShdw blurRad="85725" dist="57150" dir="7860000" algn="bl" rotWithShape="0">
              <a:srgbClr val="504237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411400" y="-5300"/>
            <a:ext cx="11025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POURQUOI DANS LE GARD</a:t>
            </a:r>
            <a:r>
              <a:rPr lang="fr-FR" sz="1600"/>
              <a:t> (NÎMES MÉTROPOLE)</a:t>
            </a:r>
            <a:r>
              <a:rPr lang="fr-FR"/>
              <a:t> ? </a:t>
            </a:r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1"/>
          </p:nvPr>
        </p:nvSpPr>
        <p:spPr>
          <a:xfrm>
            <a:off x="6090650" y="1253125"/>
            <a:ext cx="5681400" cy="7155300"/>
          </a:xfrm>
          <a:prstGeom prst="rect">
            <a:avLst/>
          </a:prstGeo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09600" marR="0" lvl="0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>
                <a:solidFill>
                  <a:srgbClr val="D96E11"/>
                </a:solidFill>
              </a:rPr>
              <a:t>Des compétences et expertises </a:t>
            </a:r>
            <a:r>
              <a:rPr lang="fr-FR" sz="2200"/>
              <a:t>acquises depuis 1989 </a:t>
            </a:r>
            <a:r>
              <a:rPr lang="fr-FR" sz="2200" b="0"/>
              <a:t>(R&amp;D, production)</a:t>
            </a:r>
            <a:br>
              <a:rPr lang="fr-FR" sz="2200"/>
            </a:br>
            <a:endParaRPr sz="22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>
                <a:solidFill>
                  <a:srgbClr val="D96E11"/>
                </a:solidFill>
              </a:rPr>
              <a:t>Un ancrage local fort </a:t>
            </a:r>
            <a:br>
              <a:rPr lang="fr-FR" sz="2200">
                <a:solidFill>
                  <a:srgbClr val="D96E11"/>
                </a:solidFill>
              </a:rPr>
            </a:br>
            <a:r>
              <a:rPr lang="fr-FR" sz="2200" b="0"/>
              <a:t>et reconnu</a:t>
            </a:r>
            <a:br>
              <a:rPr lang="fr-FR" sz="2200"/>
            </a:br>
            <a:endParaRPr sz="22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Un </a:t>
            </a:r>
            <a:r>
              <a:rPr lang="fr-FR" sz="2200">
                <a:solidFill>
                  <a:srgbClr val="D96E11"/>
                </a:solidFill>
              </a:rPr>
              <a:t>écosystème </a:t>
            </a:r>
            <a:r>
              <a:rPr lang="fr-FR" sz="2200" b="0"/>
              <a:t>développé</a:t>
            </a:r>
            <a:br>
              <a:rPr lang="fr-FR" sz="2200"/>
            </a:br>
            <a:endParaRPr sz="22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Un </a:t>
            </a:r>
            <a:r>
              <a:rPr lang="fr-FR" sz="2200" b="0"/>
              <a:t>approvisionnement </a:t>
            </a:r>
            <a:br>
              <a:rPr lang="fr-FR" sz="2200" b="0"/>
            </a:br>
            <a:r>
              <a:rPr lang="fr-FR" sz="2200">
                <a:solidFill>
                  <a:srgbClr val="D96E11"/>
                </a:solidFill>
              </a:rPr>
              <a:t>matières premières</a:t>
            </a:r>
            <a:r>
              <a:rPr lang="fr-FR" sz="2200"/>
              <a:t> efficient   </a:t>
            </a:r>
            <a:br>
              <a:rPr lang="fr-FR" sz="2200"/>
            </a:br>
            <a:endParaRPr sz="2200"/>
          </a:p>
          <a:p>
            <a:pPr marL="6096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</a:pPr>
            <a:r>
              <a:rPr lang="fr-FR" sz="2200"/>
              <a:t>Un accompagnement et </a:t>
            </a:r>
            <a:r>
              <a:rPr lang="fr-FR" sz="2200">
                <a:solidFill>
                  <a:srgbClr val="D96E11"/>
                </a:solidFill>
              </a:rPr>
              <a:t>soutien local </a:t>
            </a:r>
            <a:r>
              <a:rPr lang="fr-FR" sz="2200" b="0">
                <a:solidFill>
                  <a:srgbClr val="D96E11"/>
                </a:solidFill>
              </a:rPr>
              <a:t>volontariste</a:t>
            </a:r>
            <a:endParaRPr sz="2200" b="0">
              <a:solidFill>
                <a:srgbClr val="D96E11"/>
              </a:solidFill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60" y="1304923"/>
            <a:ext cx="5343016" cy="5012598"/>
          </a:xfrm>
          <a:prstGeom prst="rect">
            <a:avLst/>
          </a:prstGeom>
          <a:noFill/>
          <a:ln>
            <a:noFill/>
          </a:ln>
          <a:effectLst>
            <a:outerShdw blurRad="85725" dist="57150" dir="2580000" algn="bl" rotWithShape="0">
              <a:srgbClr val="504237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rbac - Crossfunctional">
  <a:themeElements>
    <a:clrScheme name="Virbac 1">
      <a:dk1>
        <a:srgbClr val="51443A"/>
      </a:dk1>
      <a:lt1>
        <a:srgbClr val="FFFFFF"/>
      </a:lt1>
      <a:dk2>
        <a:srgbClr val="CB732F"/>
      </a:dk2>
      <a:lt2>
        <a:srgbClr val="808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Grand écran</PresentationFormat>
  <Paragraphs>67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3" baseType="lpstr">
      <vt:lpstr>Arial</vt:lpstr>
      <vt:lpstr>Garamond</vt:lpstr>
      <vt:lpstr>Noto Sans Symbols</vt:lpstr>
      <vt:lpstr>Verdana</vt:lpstr>
      <vt:lpstr>Georgia</vt:lpstr>
      <vt:lpstr>Calibri</vt:lpstr>
      <vt:lpstr>Montserrat</vt:lpstr>
      <vt:lpstr>Montserrat SemiBold</vt:lpstr>
      <vt:lpstr>Tahoma</vt:lpstr>
      <vt:lpstr>Simple Light</vt:lpstr>
      <vt:lpstr>Virbac - Crossfunctional</vt:lpstr>
      <vt:lpstr>Virbac : un nouveau site de production de petfood sur le territoire de Nîmes Métropole   </vt:lpstr>
      <vt:lpstr>Présentation PowerPoint</vt:lpstr>
      <vt:lpstr>VIRBAC</vt:lpstr>
      <vt:lpstr>UN RAYONNEMENT INTERNATIONAL</vt:lpstr>
      <vt:lpstr>VIRBAC ET LA NUTRITION</vt:lpstr>
      <vt:lpstr>VIRBAC NUTRITION</vt:lpstr>
      <vt:lpstr>PHILOSOPHIE NUTRITIONNELLE</vt:lpstr>
      <vt:lpstr>POURQUOI UNE NOUVELLE USINE ? </vt:lpstr>
      <vt:lpstr>POURQUOI DANS LE GARD (NÎMES MÉTROPOLE) ? </vt:lpstr>
      <vt:lpstr>PERSPECTIVES USINE (SITE DE MITRA)</vt:lpstr>
      <vt:lpstr>MACRO PLANNING TENTATIF</vt:lpstr>
      <vt:lpstr>Merci pour 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Virbac : un nouveau site de production de petfood  </dc:title>
  <cp:lastModifiedBy>Sabine Torres</cp:lastModifiedBy>
  <cp:revision>2</cp:revision>
  <dcterms:modified xsi:type="dcterms:W3CDTF">2022-10-12T11:36:52Z</dcterms:modified>
</cp:coreProperties>
</file>