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0" r:id="rId4"/>
  </p:sldMasterIdLst>
  <p:notesMasterIdLst>
    <p:notesMasterId r:id="rId21"/>
  </p:notesMasterIdLst>
  <p:sldIdLst>
    <p:sldId id="446" r:id="rId5"/>
    <p:sldId id="491" r:id="rId6"/>
    <p:sldId id="490" r:id="rId7"/>
    <p:sldId id="494" r:id="rId8"/>
    <p:sldId id="495" r:id="rId9"/>
    <p:sldId id="500" r:id="rId10"/>
    <p:sldId id="501" r:id="rId11"/>
    <p:sldId id="509" r:id="rId12"/>
    <p:sldId id="510" r:id="rId13"/>
    <p:sldId id="502" r:id="rId14"/>
    <p:sldId id="464" r:id="rId15"/>
    <p:sldId id="492" r:id="rId16"/>
    <p:sldId id="506" r:id="rId17"/>
    <p:sldId id="507" r:id="rId18"/>
    <p:sldId id="508" r:id="rId19"/>
    <p:sldId id="497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x Fleury" initials="AF" lastIdx="0" clrIdx="0">
    <p:extLst>
      <p:ext uri="{19B8F6BF-5375-455C-9EA6-DF929625EA0E}">
        <p15:presenceInfo xmlns:p15="http://schemas.microsoft.com/office/powerpoint/2012/main" userId="S::alix.fleury@nimes-metropole.fr::efa3c766-0247-43bb-9c76-c982a0be7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D34"/>
    <a:srgbClr val="30C68D"/>
    <a:srgbClr val="1DD941"/>
    <a:srgbClr val="2CF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4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2" tIns="47780" rIns="95562" bIns="4778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8056"/>
          </a:xfrm>
          <a:prstGeom prst="rect">
            <a:avLst/>
          </a:prstGeom>
        </p:spPr>
        <p:txBody>
          <a:bodyPr vert="horz" lIns="95562" tIns="47780" rIns="95562" bIns="47780" rtlCol="0"/>
          <a:lstStyle>
            <a:lvl1pPr algn="r">
              <a:defRPr sz="1300"/>
            </a:lvl1pPr>
          </a:lstStyle>
          <a:p>
            <a:fld id="{4516626E-406C-4B23-9F43-586BBF82746C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0" rIns="95562" bIns="4778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2" tIns="47780" rIns="95562" bIns="4778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62" tIns="47780" rIns="95562" bIns="4778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8054"/>
          </a:xfrm>
          <a:prstGeom prst="rect">
            <a:avLst/>
          </a:prstGeom>
        </p:spPr>
        <p:txBody>
          <a:bodyPr vert="horz" lIns="95562" tIns="47780" rIns="95562" bIns="47780" rtlCol="0" anchor="b"/>
          <a:lstStyle>
            <a:lvl1pPr algn="r">
              <a:defRPr sz="1300"/>
            </a:lvl1pPr>
          </a:lstStyle>
          <a:p>
            <a:fld id="{40D073CD-D5E3-4288-B7D6-E8178703B7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2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46" y="6356349"/>
            <a:ext cx="2743200" cy="365125"/>
          </a:xfrm>
        </p:spPr>
        <p:txBody>
          <a:bodyPr/>
          <a:lstStyle/>
          <a:p>
            <a:fld id="{F64EC879-03BF-44A4-A795-D43F6F6D98B7}" type="datetime1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41890" y="6356349"/>
            <a:ext cx="1281545" cy="365125"/>
          </a:xfrm>
        </p:spPr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9381" y="6356349"/>
            <a:ext cx="833582" cy="365125"/>
          </a:xfrm>
        </p:spPr>
        <p:txBody>
          <a:bodyPr/>
          <a:lstStyle/>
          <a:p>
            <a:fld id="{2B0BCA21-87E1-4C99-B03A-756B5D308EF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A6BE8E9-49E1-4C47-82F3-65309E29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3062289"/>
            <a:ext cx="5514975" cy="109061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Modifiez le style du titre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21200F4-3831-4D00-9962-9A36C17B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24525"/>
            <a:ext cx="10515600" cy="365125"/>
          </a:xfrm>
        </p:spPr>
        <p:txBody>
          <a:bodyPr>
            <a:normAutofit fontScale="92500" lnSpcReduction="10000"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383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5251"/>
            <a:ext cx="10582048" cy="5415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1314614"/>
            <a:ext cx="3932237" cy="41218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B20D-9951-4780-BE60-F60C4791D557}" type="datetime1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57150"/>
            <a:ext cx="10515600" cy="5878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151844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7EDF-DA45-4F17-9848-3AD4670AE848}" type="datetime1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7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1644"/>
            <a:ext cx="10515600" cy="5796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919747"/>
            <a:ext cx="10515600" cy="491763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AF34-D9AF-49E8-AEBA-098E7B0CE862}" type="datetime1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807479"/>
            <a:ext cx="2628900" cy="53694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807479"/>
            <a:ext cx="7734300" cy="536948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075F-A907-4DCB-AEED-0F2EFC81C7D0}" type="datetime1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7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2B0BCA21-87E1-4C99-B03A-756B5D308E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5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2B0BCA21-87E1-4C99-B03A-756B5D308E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9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A52B-38DA-4A1D-9548-B1517916058C}" type="datetime1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2B0BCA21-87E1-4C99-B03A-756B5D308EF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6696F47A-FFCE-497E-9C2E-7F1D248F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78787"/>
          </a:xfrm>
        </p:spPr>
        <p:txBody>
          <a:bodyPr>
            <a:normAutofit/>
          </a:bodyPr>
          <a:lstStyle/>
          <a:p>
            <a:r>
              <a:rPr lang="fr-FR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Modifiez le style du titre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6EF96DA-17C2-4A6D-9D06-BB561D87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1556"/>
            <a:ext cx="10515599" cy="4861974"/>
          </a:xfrm>
        </p:spPr>
        <p:txBody>
          <a:bodyPr>
            <a:normAutofit/>
          </a:bodyPr>
          <a:lstStyle/>
          <a:p>
            <a:pPr lvl="0"/>
            <a:r>
              <a:rPr lang="fr-FR" sz="2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990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8C1B-C35F-441D-881D-31CD0D8A283A}" type="datetime1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FE999FB-09EB-4F55-96C9-EE1DA6F80F77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5143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919747"/>
            <a:ext cx="10515600" cy="491763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8F7E-6BC0-4F96-B3BA-2907B196A42F}" type="datetime1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3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B0B4-7B07-4262-8D8E-AEDAE72746C2}" type="datetime1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9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54980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919747"/>
            <a:ext cx="5181600" cy="525721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919747"/>
            <a:ext cx="5181600" cy="525721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0CFA-09D1-403B-AA27-AE2393A5B006}" type="datetime1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5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89807"/>
            <a:ext cx="10515600" cy="5388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9137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1897849"/>
            <a:ext cx="5157787" cy="429181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9137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1897849"/>
            <a:ext cx="5183188" cy="429181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FE6-8220-4EA6-B8C1-88E8973BA237}" type="datetime1">
              <a:rPr lang="fr-FR" smtClean="0"/>
              <a:t>13/12/2021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724"/>
            <a:ext cx="10515600" cy="5542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5DC6-3141-4923-B961-BBB31B501F43}" type="datetime1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96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FC54-E08C-403B-A039-54AAB648AA08}" type="datetime1">
              <a:rPr lang="fr-FR" smtClean="0"/>
              <a:t>13/12/2021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E999FB-09EB-4F55-96C9-EE1DA6F80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4B8D3-01DA-42F3-91AC-256D5C5A42E7}"/>
              </a:ext>
            </a:extLst>
          </p:cNvPr>
          <p:cNvSpPr/>
          <p:nvPr userDrawn="1"/>
        </p:nvSpPr>
        <p:spPr>
          <a:xfrm>
            <a:off x="215900" y="195831"/>
            <a:ext cx="324292" cy="3723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26C2A18-108E-40FC-A9E8-1160DADFD4E4}"/>
              </a:ext>
            </a:extLst>
          </p:cNvPr>
          <p:cNvCxnSpPr>
            <a:cxnSpLocks/>
          </p:cNvCxnSpPr>
          <p:nvPr userDrawn="1"/>
        </p:nvCxnSpPr>
        <p:spPr>
          <a:xfrm>
            <a:off x="0" y="734408"/>
            <a:ext cx="12192000" cy="190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1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309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21BCA6C-41AC-41FA-A6BA-D75E3D85E452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764" y="6230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1927" y="6230937"/>
            <a:ext cx="748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0BCA21-87E1-4C99-B03A-756B5D308EF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5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FEC4D2E-FB87-4491-AC97-67C7225C132C}"/>
              </a:ext>
            </a:extLst>
          </p:cNvPr>
          <p:cNvSpPr txBox="1"/>
          <p:nvPr/>
        </p:nvSpPr>
        <p:spPr>
          <a:xfrm>
            <a:off x="3924245" y="3776811"/>
            <a:ext cx="5784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2022 consolidé</a:t>
            </a:r>
          </a:p>
          <a:p>
            <a:r>
              <a:rPr lang="fr-FR" sz="2800" b="1" spc="-4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 2021-12-13</a:t>
            </a:r>
            <a:endParaRPr lang="fr-FR" sz="2800" b="1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0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10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3B8A4-3E9C-48D3-A1F4-1BBE387D7845}"/>
              </a:ext>
            </a:extLst>
          </p:cNvPr>
          <p:cNvSpPr/>
          <p:nvPr/>
        </p:nvSpPr>
        <p:spPr>
          <a:xfrm>
            <a:off x="139501" y="957818"/>
            <a:ext cx="379828" cy="4360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Sous-titre 14">
            <a:extLst>
              <a:ext uri="{FF2B5EF4-FFF2-40B4-BE49-F238E27FC236}">
                <a16:creationId xmlns:a16="http://schemas.microsoft.com/office/drawing/2014/main" id="{FE88F11A-B0C0-4096-9477-1AA3C742D7CC}"/>
              </a:ext>
            </a:extLst>
          </p:cNvPr>
          <p:cNvSpPr txBox="1">
            <a:spLocks/>
          </p:cNvSpPr>
          <p:nvPr/>
        </p:nvSpPr>
        <p:spPr>
          <a:xfrm>
            <a:off x="838200" y="13881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Recettes et dépenses des sections fonctionnement</a:t>
            </a:r>
          </a:p>
        </p:txBody>
      </p:sp>
      <p:sp>
        <p:nvSpPr>
          <p:cNvPr id="9" name="Sous-titre 14">
            <a:extLst>
              <a:ext uri="{FF2B5EF4-FFF2-40B4-BE49-F238E27FC236}">
                <a16:creationId xmlns:a16="http://schemas.microsoft.com/office/drawing/2014/main" id="{A1A6809D-CB58-4B82-A610-D4BCFAC4ED1E}"/>
              </a:ext>
            </a:extLst>
          </p:cNvPr>
          <p:cNvSpPr txBox="1">
            <a:spLocks/>
          </p:cNvSpPr>
          <p:nvPr/>
        </p:nvSpPr>
        <p:spPr>
          <a:xfrm>
            <a:off x="826566" y="942198"/>
            <a:ext cx="10222565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2060"/>
                </a:solidFill>
              </a:rPr>
              <a:t>Epargne brute budgétée consolidée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47B318E-A269-4845-9A5B-E68FD87626E4}"/>
              </a:ext>
            </a:extLst>
          </p:cNvPr>
          <p:cNvSpPr txBox="1"/>
          <p:nvPr/>
        </p:nvSpPr>
        <p:spPr>
          <a:xfrm>
            <a:off x="139501" y="4975057"/>
            <a:ext cx="11596697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L’épargne brute de 2022 parvient, en dépit d’un contexte économique défavorable, à se maintenir à une valeur proche de celle de l’exercice 2021 à </a:t>
            </a:r>
            <a:r>
              <a:rPr lang="fr-F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 M€. </a:t>
            </a:r>
            <a:r>
              <a:rPr lang="fr-F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est la résultante d’un travail important effectué pour maîtriser les dépenses en amont de l’envoi des notes de cadrage et au cours des réunions d’arbitrage.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5F2578-EE6D-416A-9351-1B5FB361F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5" y="1496697"/>
            <a:ext cx="5271398" cy="29719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595EB9-A0E2-45BB-88CB-A290F408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946" y="1172528"/>
            <a:ext cx="5809488" cy="40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5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11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Dépenses d’équipement brutes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977307A-35D8-4037-ACF1-D6B01629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3" y="5054471"/>
            <a:ext cx="8641997" cy="4360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0AAC4F-101A-4E8A-B620-904B8AB2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41" y="628100"/>
            <a:ext cx="8154924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0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12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838200" y="165497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Dépenses d’équipement nettes ( Dépenses brutes – FCVTA - Subventions)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D56328-EB45-40CE-A164-D77153F3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149096"/>
            <a:ext cx="922020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0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13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Dépenses d’équipement brutes : budget principal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796719-F94C-4553-A5D1-1A33C050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46" y="828415"/>
            <a:ext cx="7595962" cy="58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14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Dépenses d’équipement brutes : budgets annexes de l’eau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30F07F-8764-491E-8EDB-5977E09E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37" y="953423"/>
            <a:ext cx="7031525" cy="590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15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Dépenses d’équipement brutes : autres budgets annexes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6D3347-98F0-4DCD-8D1B-6CE49A5E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88" y="843612"/>
            <a:ext cx="6487144" cy="53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0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7F650B-746A-47BA-A1E3-7A5F7C5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A52B-38DA-4A1D-9548-B1517916058C}" type="datetime1">
              <a:rPr lang="fr-FR" smtClean="0"/>
              <a:t>13/12/2021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F57B27-FD06-4D51-AE89-0B8F9C2C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CA21-87E1-4C99-B03A-756B5D308EF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Sous-titre 14">
            <a:extLst>
              <a:ext uri="{FF2B5EF4-FFF2-40B4-BE49-F238E27FC236}">
                <a16:creationId xmlns:a16="http://schemas.microsoft.com/office/drawing/2014/main" id="{1209B9DC-766C-4D43-A01B-5012B78A551A}"/>
              </a:ext>
            </a:extLst>
          </p:cNvPr>
          <p:cNvSpPr txBox="1">
            <a:spLocks/>
          </p:cNvSpPr>
          <p:nvPr/>
        </p:nvSpPr>
        <p:spPr>
          <a:xfrm>
            <a:off x="587409" y="151209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Evolution prévue de l’endettement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86D4B7-54C6-430C-AEFD-7F002645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2" y="1084491"/>
            <a:ext cx="9333701" cy="43776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38D6E3-317F-4727-B304-1AD9955F8AD1}"/>
              </a:ext>
            </a:extLst>
          </p:cNvPr>
          <p:cNvSpPr txBox="1"/>
          <p:nvPr/>
        </p:nvSpPr>
        <p:spPr>
          <a:xfrm>
            <a:off x="2427029" y="5661893"/>
            <a:ext cx="73379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Ratio de désendettement budget 2022 : 11,5 ans (494 M€/ 43 M€)</a:t>
            </a:r>
          </a:p>
        </p:txBody>
      </p:sp>
    </p:spTree>
    <p:extLst>
      <p:ext uri="{BB962C8B-B14F-4D97-AF65-F5344CB8AC3E}">
        <p14:creationId xmlns:p14="http://schemas.microsoft.com/office/powerpoint/2010/main" val="345732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0744013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Orientations stratégiques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229C3-BB7A-4D4A-A17C-18C02BE98685}"/>
              </a:ext>
            </a:extLst>
          </p:cNvPr>
          <p:cNvSpPr/>
          <p:nvPr/>
        </p:nvSpPr>
        <p:spPr>
          <a:xfrm>
            <a:off x="219169" y="897987"/>
            <a:ext cx="301860" cy="3079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2425" y="1429555"/>
            <a:ext cx="10859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Rappel du cadrage stratégique pour la budget 2022 fixé par le Président :</a:t>
            </a:r>
          </a:p>
          <a:p>
            <a:endParaRPr lang="fr-FR" sz="2400" dirty="0"/>
          </a:p>
          <a:p>
            <a:endParaRPr lang="fr-FR" sz="2400" dirty="0"/>
          </a:p>
          <a:p>
            <a:pPr lvl="1" algn="just"/>
            <a:endParaRPr lang="fr-FR" sz="2400" dirty="0"/>
          </a:p>
          <a:p>
            <a:pPr lvl="1" algn="just"/>
            <a:endParaRPr lang="fr-FR" sz="2400" dirty="0"/>
          </a:p>
          <a:p>
            <a:pPr lvl="1" algn="just"/>
            <a:r>
              <a:rPr lang="fr-FR" sz="2400" dirty="0"/>
              <a:t>En dépit d’une conjoncture difficile, mettre en œuvre les orientations stratégiques de Nîmes Métropole sans compromettre les grands équilibres financiers de l’agglomération et sans augmenter la fiscalité. </a:t>
            </a:r>
          </a:p>
          <a:p>
            <a:pPr lvl="1" algn="just"/>
            <a:endParaRPr lang="fr-FR" sz="2400" dirty="0"/>
          </a:p>
          <a:p>
            <a:pPr lvl="1" algn="just"/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056068" y="2382592"/>
            <a:ext cx="10625070" cy="28591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1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0744013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Les objectifs stratégiques intégrés dans le budget 2022 (1/2)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229C3-BB7A-4D4A-A17C-18C02BE98685}"/>
              </a:ext>
            </a:extLst>
          </p:cNvPr>
          <p:cNvSpPr/>
          <p:nvPr/>
        </p:nvSpPr>
        <p:spPr>
          <a:xfrm>
            <a:off x="219169" y="897987"/>
            <a:ext cx="301860" cy="3079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2425" y="897987"/>
            <a:ext cx="1100705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Développement économique et aménagement du territoire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Dynamiser la gestion des ZAE pour renforcer l’attractivité de Nîmes Métropole, densifier notre tissu économique pour développer l’emploi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Améliorer la performance de notre politique de développement du tourisme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Moderniser notre agglomération en la dotant d’équipements et d’infrastructures communicants (SMART CITY &amp; fibre)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Exploiter les potentialités apportées par notre plateforme aéroportuaire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Apporter notre soutien à l’enseignement supérieur en lien avec le développement économique</a:t>
            </a:r>
          </a:p>
          <a:p>
            <a:r>
              <a:rPr lang="fr-FR" sz="2400" dirty="0"/>
              <a:t>  </a:t>
            </a:r>
          </a:p>
          <a:p>
            <a:r>
              <a:rPr lang="fr-FR" sz="2400" b="1" dirty="0"/>
              <a:t>Mobilité : assurer un maillage cohérent de notre territoire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Achever la construction de la ligne T2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Lancer le programme de construction de pistes cyclables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Poursuivre la construction de parking relais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78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0744013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Les objectifs stratégiques intégrés dans le budget 2022 (2/2)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229C3-BB7A-4D4A-A17C-18C02BE98685}"/>
              </a:ext>
            </a:extLst>
          </p:cNvPr>
          <p:cNvSpPr/>
          <p:nvPr/>
        </p:nvSpPr>
        <p:spPr>
          <a:xfrm>
            <a:off x="219169" y="897987"/>
            <a:ext cx="301860" cy="3079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8439" y="897987"/>
            <a:ext cx="105853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Assurer la protection des biens et des personnes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Poursuivre les actions volontaristes permettant de prévenir les inondations au travers notamment du PAPI 3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Etre un acteur efficace du renouvellement urbain au travers des projets NPNRU</a:t>
            </a:r>
          </a:p>
          <a:p>
            <a:endParaRPr lang="fr-FR" sz="1400" dirty="0"/>
          </a:p>
          <a:p>
            <a:r>
              <a:rPr lang="fr-FR" sz="2400" b="1" dirty="0"/>
              <a:t>Préserver notre environnement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Mettre en service notre installation de biogaz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Renouveler nos réseaux pour optimiser l’utilisation des ressources en eau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Moderniser nos équipements de traitement des eaux usées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Développer le tri sélectif des déchets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Moderniser les processus de collecte des déchets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Concevoir des projets alimentaires territoriaux pour promouvoir une alimentation saine et durable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Moderniser le parc de matériel roulant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Mettre en œuvre le plan climat air énergie territorial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38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1" name="Sous-titre 14">
            <a:extLst>
              <a:ext uri="{FF2B5EF4-FFF2-40B4-BE49-F238E27FC236}">
                <a16:creationId xmlns:a16="http://schemas.microsoft.com/office/drawing/2014/main" id="{86980AF7-2B09-4387-9234-D4D83210D7AF}"/>
              </a:ext>
            </a:extLst>
          </p:cNvPr>
          <p:cNvSpPr txBox="1">
            <a:spLocks/>
          </p:cNvSpPr>
          <p:nvPr/>
        </p:nvSpPr>
        <p:spPr>
          <a:xfrm>
            <a:off x="692425" y="192002"/>
            <a:ext cx="10744013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CONTEXTE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229C3-BB7A-4D4A-A17C-18C02BE98685}"/>
              </a:ext>
            </a:extLst>
          </p:cNvPr>
          <p:cNvSpPr/>
          <p:nvPr/>
        </p:nvSpPr>
        <p:spPr>
          <a:xfrm>
            <a:off x="219169" y="897987"/>
            <a:ext cx="301860" cy="3079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297" y="1205949"/>
            <a:ext cx="1100953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Une nouvelle fois, la construction du budget de Nîmes Métropole s’inscrit dans un contexte difficile.</a:t>
            </a:r>
          </a:p>
          <a:p>
            <a:endParaRPr lang="fr-FR" sz="1100" dirty="0"/>
          </a:p>
          <a:p>
            <a:r>
              <a:rPr lang="fr-FR" sz="2400" dirty="0"/>
              <a:t>De nombreux facteurs exogènes viennent affecter son épargne brute : 7,3 M€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Surcroit de l’inflation 											1,8 M€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Baisse des recettes voyageurs 									1,6 M€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Faciliter l’accès des communes aux services mutualisés		1,6 M€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Impact crise sanitaire sur la fiscalité 							1,3 M€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Baisse des flux financier avec l’état 							1,0 M€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73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7" name="Sous-titre 14">
            <a:extLst>
              <a:ext uri="{FF2B5EF4-FFF2-40B4-BE49-F238E27FC236}">
                <a16:creationId xmlns:a16="http://schemas.microsoft.com/office/drawing/2014/main" id="{E6E9D712-30CE-4FFB-A1B8-5CA7F0C57C5C}"/>
              </a:ext>
            </a:extLst>
          </p:cNvPr>
          <p:cNvSpPr txBox="1">
            <a:spLocks/>
          </p:cNvSpPr>
          <p:nvPr/>
        </p:nvSpPr>
        <p:spPr>
          <a:xfrm>
            <a:off x="610644" y="857962"/>
            <a:ext cx="10222565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Dépenses budgétées pour 2022 (Hors opérations inter-budgétaires)</a:t>
            </a:r>
          </a:p>
        </p:txBody>
      </p:sp>
      <p:sp>
        <p:nvSpPr>
          <p:cNvPr id="12" name="Sous-titre 14">
            <a:extLst>
              <a:ext uri="{FF2B5EF4-FFF2-40B4-BE49-F238E27FC236}">
                <a16:creationId xmlns:a16="http://schemas.microsoft.com/office/drawing/2014/main" id="{7E0E44E3-73E3-49A0-8642-161C8A6FA7DA}"/>
              </a:ext>
            </a:extLst>
          </p:cNvPr>
          <p:cNvSpPr txBox="1">
            <a:spLocks/>
          </p:cNvSpPr>
          <p:nvPr/>
        </p:nvSpPr>
        <p:spPr>
          <a:xfrm>
            <a:off x="696844" y="147836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Dépenses des sections fonctionnement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46E053-CA10-4AEF-8BC7-80E9B62F7A54}"/>
              </a:ext>
            </a:extLst>
          </p:cNvPr>
          <p:cNvSpPr txBox="1"/>
          <p:nvPr/>
        </p:nvSpPr>
        <p:spPr>
          <a:xfrm>
            <a:off x="177408" y="4085900"/>
            <a:ext cx="5705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</a:rPr>
              <a:t>Le crise sanitaire impacte les dépenses de 2020 à 2022 : Baisse du trafic des bus, fermetures d’équipement, non réalisation d’évènements culturels et économiques …</a:t>
            </a:r>
          </a:p>
          <a:p>
            <a:endParaRPr lang="fr-FR" sz="1600" i="1" dirty="0">
              <a:solidFill>
                <a:srgbClr val="002060"/>
              </a:solidFill>
            </a:endParaRPr>
          </a:p>
          <a:p>
            <a:r>
              <a:rPr lang="fr-FR" sz="1600" i="1" dirty="0">
                <a:solidFill>
                  <a:srgbClr val="002060"/>
                </a:solidFill>
              </a:rPr>
              <a:t>Fin 2020, création d’un comité de redressement afin de baisser les dépenses.</a:t>
            </a:r>
          </a:p>
          <a:p>
            <a:endParaRPr lang="fr-FR" sz="1600" i="1" dirty="0">
              <a:solidFill>
                <a:srgbClr val="002060"/>
              </a:solidFill>
            </a:endParaRPr>
          </a:p>
          <a:p>
            <a:r>
              <a:rPr lang="fr-FR" sz="1600" i="1" dirty="0">
                <a:solidFill>
                  <a:srgbClr val="002060"/>
                </a:solidFill>
              </a:rPr>
              <a:t>2022 : retour de l’inflation (2,1% INSEE)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9F6C32-C6A7-46D4-BB4A-9BB88C60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27" y="2276401"/>
            <a:ext cx="6343498" cy="2743542"/>
          </a:xfrm>
          <a:prstGeom prst="rect">
            <a:avLst/>
          </a:prstGeom>
        </p:spPr>
      </p:pic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B59D542C-0D2F-484A-8986-B02FCDA00749}"/>
              </a:ext>
            </a:extLst>
          </p:cNvPr>
          <p:cNvSpPr/>
          <p:nvPr/>
        </p:nvSpPr>
        <p:spPr>
          <a:xfrm>
            <a:off x="10993076" y="2734654"/>
            <a:ext cx="393106" cy="1145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1075BD-E377-4A63-9971-FE5D0B8A8BDE}"/>
              </a:ext>
            </a:extLst>
          </p:cNvPr>
          <p:cNvSpPr txBox="1"/>
          <p:nvPr/>
        </p:nvSpPr>
        <p:spPr>
          <a:xfrm>
            <a:off x="11288601" y="3045612"/>
            <a:ext cx="85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55,9 M€</a:t>
            </a:r>
          </a:p>
          <a:p>
            <a:pPr algn="ctr"/>
            <a:r>
              <a:rPr lang="fr-FR" sz="1400" b="1" dirty="0"/>
              <a:t>30%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C2C8B-D6CC-4F10-9455-DA0A6AFDA539}"/>
              </a:ext>
            </a:extLst>
          </p:cNvPr>
          <p:cNvSpPr/>
          <p:nvPr/>
        </p:nvSpPr>
        <p:spPr>
          <a:xfrm>
            <a:off x="145279" y="957818"/>
            <a:ext cx="374050" cy="4360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3452A4-8D95-4D82-BDA0-432E16890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504" y="1741337"/>
            <a:ext cx="6863052" cy="23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3B8A4-3E9C-48D3-A1F4-1BBE387D7845}"/>
              </a:ext>
            </a:extLst>
          </p:cNvPr>
          <p:cNvSpPr/>
          <p:nvPr/>
        </p:nvSpPr>
        <p:spPr>
          <a:xfrm>
            <a:off x="145279" y="957818"/>
            <a:ext cx="374050" cy="4360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ous-titre 14">
            <a:extLst>
              <a:ext uri="{FF2B5EF4-FFF2-40B4-BE49-F238E27FC236}">
                <a16:creationId xmlns:a16="http://schemas.microsoft.com/office/drawing/2014/main" id="{72E3A63E-7FAE-465E-9AD4-5756F5DE8EFA}"/>
              </a:ext>
            </a:extLst>
          </p:cNvPr>
          <p:cNvSpPr txBox="1">
            <a:spLocks/>
          </p:cNvSpPr>
          <p:nvPr/>
        </p:nvSpPr>
        <p:spPr>
          <a:xfrm>
            <a:off x="692425" y="957818"/>
            <a:ext cx="10222565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2060"/>
                </a:solidFill>
              </a:rPr>
              <a:t>Recettes budgétées pour 2022 (Hors opérations inter-budgétaires)</a:t>
            </a:r>
          </a:p>
        </p:txBody>
      </p:sp>
      <p:sp>
        <p:nvSpPr>
          <p:cNvPr id="16" name="Sous-titre 14">
            <a:extLst>
              <a:ext uri="{FF2B5EF4-FFF2-40B4-BE49-F238E27FC236}">
                <a16:creationId xmlns:a16="http://schemas.microsoft.com/office/drawing/2014/main" id="{FE88F11A-B0C0-4096-9477-1AA3C742D7CC}"/>
              </a:ext>
            </a:extLst>
          </p:cNvPr>
          <p:cNvSpPr txBox="1">
            <a:spLocks/>
          </p:cNvSpPr>
          <p:nvPr/>
        </p:nvSpPr>
        <p:spPr>
          <a:xfrm>
            <a:off x="838200" y="13881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Recettes des sections fonctionnement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98D48E5-6980-4B37-B402-3273482AB140}"/>
              </a:ext>
            </a:extLst>
          </p:cNvPr>
          <p:cNvSpPr txBox="1"/>
          <p:nvPr/>
        </p:nvSpPr>
        <p:spPr>
          <a:xfrm>
            <a:off x="243957" y="4735177"/>
            <a:ext cx="574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</a:rPr>
              <a:t>La crise sanitaire impacte les recettes de 2020 à 2022 : Fiscalité, baisse du versement mobilité, recettes voyageurs ……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4CFFBE-7C8F-4F9C-88E6-F9BEB813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2365"/>
            <a:ext cx="5502453" cy="25132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7ADD95-8567-4C47-9586-F524D72AE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259" y="2120212"/>
            <a:ext cx="6263259" cy="22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7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3B8A4-3E9C-48D3-A1F4-1BBE387D7845}"/>
              </a:ext>
            </a:extLst>
          </p:cNvPr>
          <p:cNvSpPr/>
          <p:nvPr/>
        </p:nvSpPr>
        <p:spPr>
          <a:xfrm>
            <a:off x="145279" y="957818"/>
            <a:ext cx="374050" cy="4360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ous-titre 14">
            <a:extLst>
              <a:ext uri="{FF2B5EF4-FFF2-40B4-BE49-F238E27FC236}">
                <a16:creationId xmlns:a16="http://schemas.microsoft.com/office/drawing/2014/main" id="{72E3A63E-7FAE-465E-9AD4-5756F5DE8EFA}"/>
              </a:ext>
            </a:extLst>
          </p:cNvPr>
          <p:cNvSpPr txBox="1">
            <a:spLocks/>
          </p:cNvSpPr>
          <p:nvPr/>
        </p:nvSpPr>
        <p:spPr>
          <a:xfrm>
            <a:off x="816496" y="957818"/>
            <a:ext cx="10222565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2060"/>
                </a:solidFill>
              </a:rPr>
              <a:t>Evolution des recettes</a:t>
            </a:r>
          </a:p>
        </p:txBody>
      </p:sp>
      <p:sp>
        <p:nvSpPr>
          <p:cNvPr id="16" name="Sous-titre 14">
            <a:extLst>
              <a:ext uri="{FF2B5EF4-FFF2-40B4-BE49-F238E27FC236}">
                <a16:creationId xmlns:a16="http://schemas.microsoft.com/office/drawing/2014/main" id="{FE88F11A-B0C0-4096-9477-1AA3C742D7CC}"/>
              </a:ext>
            </a:extLst>
          </p:cNvPr>
          <p:cNvSpPr txBox="1">
            <a:spLocks/>
          </p:cNvSpPr>
          <p:nvPr/>
        </p:nvSpPr>
        <p:spPr>
          <a:xfrm>
            <a:off x="838200" y="13881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Recettes des sections fonctionnement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5C3495-9EB9-4A57-AC78-43F59F40C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9" y="1677798"/>
            <a:ext cx="9673291" cy="37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0BCA21-87E1-4C99-B03A-756B5D308EF0}" type="slidenum">
              <a:rPr lang="fr-FR" smtClean="0"/>
              <a:pPr algn="ctr"/>
              <a:t>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5A3-1E12-43B7-A663-0EAFE31FDE08}" type="datetime1">
              <a:rPr lang="fr-FR" smtClean="0"/>
              <a:t>13/12/2021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3B8A4-3E9C-48D3-A1F4-1BBE387D7845}"/>
              </a:ext>
            </a:extLst>
          </p:cNvPr>
          <p:cNvSpPr/>
          <p:nvPr/>
        </p:nvSpPr>
        <p:spPr>
          <a:xfrm>
            <a:off x="145279" y="957818"/>
            <a:ext cx="374050" cy="4360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ous-titre 14">
            <a:extLst>
              <a:ext uri="{FF2B5EF4-FFF2-40B4-BE49-F238E27FC236}">
                <a16:creationId xmlns:a16="http://schemas.microsoft.com/office/drawing/2014/main" id="{72E3A63E-7FAE-465E-9AD4-5756F5DE8EFA}"/>
              </a:ext>
            </a:extLst>
          </p:cNvPr>
          <p:cNvSpPr txBox="1">
            <a:spLocks/>
          </p:cNvSpPr>
          <p:nvPr/>
        </p:nvSpPr>
        <p:spPr>
          <a:xfrm>
            <a:off x="692425" y="957818"/>
            <a:ext cx="10222565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Modification recettes fiscales du budget principal</a:t>
            </a:r>
          </a:p>
        </p:txBody>
      </p:sp>
      <p:sp>
        <p:nvSpPr>
          <p:cNvPr id="16" name="Sous-titre 14">
            <a:extLst>
              <a:ext uri="{FF2B5EF4-FFF2-40B4-BE49-F238E27FC236}">
                <a16:creationId xmlns:a16="http://schemas.microsoft.com/office/drawing/2014/main" id="{FE88F11A-B0C0-4096-9477-1AA3C742D7CC}"/>
              </a:ext>
            </a:extLst>
          </p:cNvPr>
          <p:cNvSpPr txBox="1">
            <a:spLocks/>
          </p:cNvSpPr>
          <p:nvPr/>
        </p:nvSpPr>
        <p:spPr>
          <a:xfrm>
            <a:off x="838200" y="138812"/>
            <a:ext cx="11017181" cy="43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1" dirty="0">
                <a:solidFill>
                  <a:srgbClr val="0070C0"/>
                </a:solidFill>
              </a:rPr>
              <a:t>Recettes des sections fonctionnement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4C6BDA-8644-433A-94F6-898221E8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80" y="1393916"/>
            <a:ext cx="8425070" cy="46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5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 BS 2021" id="{5DDBB067-B380-4510-9902-9BCAEE0A3DE7}" vid="{61148078-9E88-4C5D-B063-0254F81F26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4EA9D6E590044A7C04FDA478E94DD" ma:contentTypeVersion="12" ma:contentTypeDescription="Crée un document." ma:contentTypeScope="" ma:versionID="299d378ab673270f3afe2a2ad33c1e55">
  <xsd:schema xmlns:xsd="http://www.w3.org/2001/XMLSchema" xmlns:xs="http://www.w3.org/2001/XMLSchema" xmlns:p="http://schemas.microsoft.com/office/2006/metadata/properties" xmlns:ns2="88d77083-58ea-4a39-abeb-8b53df961459" xmlns:ns3="b911830c-b30b-493d-b2d4-a2ffad3ef955" targetNamespace="http://schemas.microsoft.com/office/2006/metadata/properties" ma:root="true" ma:fieldsID="839de818006ce4de63d4a126f2d18a0f" ns2:_="" ns3:_="">
    <xsd:import namespace="88d77083-58ea-4a39-abeb-8b53df961459"/>
    <xsd:import namespace="b911830c-b30b-493d-b2d4-a2ffad3ef9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7083-58ea-4a39-abeb-8b53df961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1830c-b30b-493d-b2d4-a2ffad3ef95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11830c-b30b-493d-b2d4-a2ffad3ef955">
      <UserInfo>
        <DisplayName>Sabine Torres</DisplayName>
        <AccountId>18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D68588-6B85-4450-ADF1-D2EC6BEBD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d77083-58ea-4a39-abeb-8b53df961459"/>
    <ds:schemaRef ds:uri="b911830c-b30b-493d-b2d4-a2ffad3ef9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8C9374-9BED-4806-B847-C450173C1E06}">
  <ds:schemaRefs>
    <ds:schemaRef ds:uri="http://purl.org/dc/terms/"/>
    <ds:schemaRef ds:uri="http://schemas.microsoft.com/office/2006/documentManagement/types"/>
    <ds:schemaRef ds:uri="b911830c-b30b-493d-b2d4-a2ffad3ef95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d77083-58ea-4a39-abeb-8b53df96145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0C7873-BD18-4E8F-9010-4E55C4D83A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15423</TotalTime>
  <Words>657</Words>
  <Application>Microsoft Office PowerPoint</Application>
  <PresentationFormat>Grand écran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Foucher Vincent</dc:creator>
  <cp:lastModifiedBy>Sabine Torres</cp:lastModifiedBy>
  <cp:revision>252</cp:revision>
  <cp:lastPrinted>2021-11-22T08:54:29Z</cp:lastPrinted>
  <dcterms:created xsi:type="dcterms:W3CDTF">2021-06-07T08:14:09Z</dcterms:created>
  <dcterms:modified xsi:type="dcterms:W3CDTF">2021-12-13T10:26:02Z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0x010100E924EA9D6E590044A7C04FDA478E94DD</vt:lpwstr>
  </property>
</Properties>
</file>