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298" r:id="rId5"/>
    <p:sldId id="352" r:id="rId6"/>
    <p:sldId id="353" r:id="rId7"/>
    <p:sldId id="317" r:id="rId8"/>
    <p:sldId id="319" r:id="rId9"/>
    <p:sldId id="320" r:id="rId10"/>
    <p:sldId id="322" r:id="rId11"/>
    <p:sldId id="321" r:id="rId12"/>
    <p:sldId id="323" r:id="rId13"/>
    <p:sldId id="345" r:id="rId14"/>
    <p:sldId id="325" r:id="rId15"/>
    <p:sldId id="331" r:id="rId16"/>
    <p:sldId id="328" r:id="rId17"/>
    <p:sldId id="326" r:id="rId18"/>
    <p:sldId id="332" r:id="rId19"/>
    <p:sldId id="335" r:id="rId20"/>
    <p:sldId id="347" r:id="rId21"/>
    <p:sldId id="341" r:id="rId22"/>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C2D11A-4A4C-4762-9A3D-38B816BFA086}" type="datetimeFigureOut">
              <a:rPr lang="fr-FR" smtClean="0"/>
              <a:t>07/11/2022</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029993-E93F-4628-BDE0-2946103AC1B3}" type="slidenum">
              <a:rPr lang="fr-FR" smtClean="0"/>
              <a:t>‹N°›</a:t>
            </a:fld>
            <a:endParaRPr lang="fr-FR" dirty="0"/>
          </a:p>
        </p:txBody>
      </p:sp>
    </p:spTree>
    <p:extLst>
      <p:ext uri="{BB962C8B-B14F-4D97-AF65-F5344CB8AC3E}">
        <p14:creationId xmlns:p14="http://schemas.microsoft.com/office/powerpoint/2010/main" val="3071997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E8838-E61C-436D-81FA-CFC9A861CF2C}" type="datetimeFigureOut">
              <a:rPr lang="fr-FR" noProof="0" smtClean="0"/>
              <a:t>07/11/2022</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noProof="0"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0C060-F7D4-4C65-826A-795CA5BE88E2}" type="slidenum">
              <a:rPr lang="fr-FR" noProof="0" smtClean="0"/>
              <a:t>‹N°›</a:t>
            </a:fld>
            <a:endParaRPr lang="fr-FR" noProof="0" dirty="0"/>
          </a:p>
        </p:txBody>
      </p:sp>
    </p:spTree>
    <p:extLst>
      <p:ext uri="{BB962C8B-B14F-4D97-AF65-F5344CB8AC3E}">
        <p14:creationId xmlns:p14="http://schemas.microsoft.com/office/powerpoint/2010/main" val="23171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DB0C060-F7D4-4C65-826A-795CA5BE88E2}" type="slidenum">
              <a:rPr lang="fr-FR" smtClean="0"/>
              <a:t>1</a:t>
            </a:fld>
            <a:endParaRPr lang="fr-FR" dirty="0"/>
          </a:p>
        </p:txBody>
      </p:sp>
    </p:spTree>
    <p:extLst>
      <p:ext uri="{BB962C8B-B14F-4D97-AF65-F5344CB8AC3E}">
        <p14:creationId xmlns:p14="http://schemas.microsoft.com/office/powerpoint/2010/main" val="77737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1983A999-5E0E-42CA-8400-604AE921FF7C}" type="slidenum">
              <a:rPr lang="fr-FR" smtClean="0"/>
              <a:t>4</a:t>
            </a:fld>
            <a:endParaRPr lang="fr-FR"/>
          </a:p>
        </p:txBody>
      </p:sp>
      <p:sp>
        <p:nvSpPr>
          <p:cNvPr id="5" name="Espace réservé de la date 4">
            <a:extLst>
              <a:ext uri="{FF2B5EF4-FFF2-40B4-BE49-F238E27FC236}">
                <a16:creationId xmlns:a16="http://schemas.microsoft.com/office/drawing/2014/main" id="{643E0718-617C-47B3-A88F-680A8745BD35}"/>
              </a:ext>
            </a:extLst>
          </p:cNvPr>
          <p:cNvSpPr>
            <a:spLocks noGrp="1"/>
          </p:cNvSpPr>
          <p:nvPr>
            <p:ph type="dt" idx="1"/>
          </p:nvPr>
        </p:nvSpPr>
        <p:spPr/>
        <p:txBody>
          <a:bodyPr/>
          <a:lstStyle/>
          <a:p>
            <a:pPr rtl="0"/>
            <a:fld id="{8E296D0E-868F-4CE4-8DE5-0A6DA5AA02D0}" type="datetime1">
              <a:rPr lang="fr-FR" smtClean="0"/>
              <a:t>07/11/2022</a:t>
            </a:fld>
            <a:endParaRPr lang="fr-FR"/>
          </a:p>
        </p:txBody>
      </p:sp>
    </p:spTree>
    <p:extLst>
      <p:ext uri="{BB962C8B-B14F-4D97-AF65-F5344CB8AC3E}">
        <p14:creationId xmlns:p14="http://schemas.microsoft.com/office/powerpoint/2010/main" val="158655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1983A999-5E0E-42CA-8400-604AE921FF7C}" type="slidenum">
              <a:rPr lang="fr-FR" smtClean="0"/>
              <a:t>5</a:t>
            </a:fld>
            <a:endParaRPr lang="fr-FR"/>
          </a:p>
        </p:txBody>
      </p:sp>
      <p:sp>
        <p:nvSpPr>
          <p:cNvPr id="5" name="Espace réservé de la date 4">
            <a:extLst>
              <a:ext uri="{FF2B5EF4-FFF2-40B4-BE49-F238E27FC236}">
                <a16:creationId xmlns:a16="http://schemas.microsoft.com/office/drawing/2014/main" id="{643E0718-617C-47B3-A88F-680A8745BD35}"/>
              </a:ext>
            </a:extLst>
          </p:cNvPr>
          <p:cNvSpPr>
            <a:spLocks noGrp="1"/>
          </p:cNvSpPr>
          <p:nvPr>
            <p:ph type="dt" idx="1"/>
          </p:nvPr>
        </p:nvSpPr>
        <p:spPr/>
        <p:txBody>
          <a:bodyPr/>
          <a:lstStyle/>
          <a:p>
            <a:pPr rtl="0"/>
            <a:fld id="{8E296D0E-868F-4CE4-8DE5-0A6DA5AA02D0}" type="datetime1">
              <a:rPr lang="fr-FR" smtClean="0"/>
              <a:t>07/11/2022</a:t>
            </a:fld>
            <a:endParaRPr lang="fr-FR"/>
          </a:p>
        </p:txBody>
      </p:sp>
    </p:spTree>
    <p:extLst>
      <p:ext uri="{BB962C8B-B14F-4D97-AF65-F5344CB8AC3E}">
        <p14:creationId xmlns:p14="http://schemas.microsoft.com/office/powerpoint/2010/main" val="285648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1983A999-5E0E-42CA-8400-604AE921FF7C}" type="slidenum">
              <a:rPr lang="fr-FR" smtClean="0"/>
              <a:t>7</a:t>
            </a:fld>
            <a:endParaRPr lang="fr-FR"/>
          </a:p>
        </p:txBody>
      </p:sp>
      <p:sp>
        <p:nvSpPr>
          <p:cNvPr id="5" name="Espace réservé de la date 4">
            <a:extLst>
              <a:ext uri="{FF2B5EF4-FFF2-40B4-BE49-F238E27FC236}">
                <a16:creationId xmlns:a16="http://schemas.microsoft.com/office/drawing/2014/main" id="{643E0718-617C-47B3-A88F-680A8745BD35}"/>
              </a:ext>
            </a:extLst>
          </p:cNvPr>
          <p:cNvSpPr>
            <a:spLocks noGrp="1"/>
          </p:cNvSpPr>
          <p:nvPr>
            <p:ph type="dt" idx="1"/>
          </p:nvPr>
        </p:nvSpPr>
        <p:spPr/>
        <p:txBody>
          <a:bodyPr/>
          <a:lstStyle/>
          <a:p>
            <a:pPr rtl="0"/>
            <a:fld id="{8E296D0E-868F-4CE4-8DE5-0A6DA5AA02D0}" type="datetime1">
              <a:rPr lang="fr-FR" smtClean="0"/>
              <a:t>07/11/2022</a:t>
            </a:fld>
            <a:endParaRPr lang="fr-FR"/>
          </a:p>
        </p:txBody>
      </p:sp>
    </p:spTree>
    <p:extLst>
      <p:ext uri="{BB962C8B-B14F-4D97-AF65-F5344CB8AC3E}">
        <p14:creationId xmlns:p14="http://schemas.microsoft.com/office/powerpoint/2010/main" val="387391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1983A999-5E0E-42CA-8400-604AE921FF7C}" type="slidenum">
              <a:rPr lang="fr-FR" smtClean="0"/>
              <a:t>11</a:t>
            </a:fld>
            <a:endParaRPr lang="fr-FR"/>
          </a:p>
        </p:txBody>
      </p:sp>
      <p:sp>
        <p:nvSpPr>
          <p:cNvPr id="5" name="Espace réservé de la date 4">
            <a:extLst>
              <a:ext uri="{FF2B5EF4-FFF2-40B4-BE49-F238E27FC236}">
                <a16:creationId xmlns:a16="http://schemas.microsoft.com/office/drawing/2014/main" id="{643E0718-617C-47B3-A88F-680A8745BD35}"/>
              </a:ext>
            </a:extLst>
          </p:cNvPr>
          <p:cNvSpPr>
            <a:spLocks noGrp="1"/>
          </p:cNvSpPr>
          <p:nvPr>
            <p:ph type="dt" idx="1"/>
          </p:nvPr>
        </p:nvSpPr>
        <p:spPr/>
        <p:txBody>
          <a:bodyPr/>
          <a:lstStyle/>
          <a:p>
            <a:pPr rtl="0"/>
            <a:fld id="{8E296D0E-868F-4CE4-8DE5-0A6DA5AA02D0}" type="datetime1">
              <a:rPr lang="fr-FR" smtClean="0"/>
              <a:t>07/11/2022</a:t>
            </a:fld>
            <a:endParaRPr lang="fr-FR"/>
          </a:p>
        </p:txBody>
      </p:sp>
    </p:spTree>
    <p:extLst>
      <p:ext uri="{BB962C8B-B14F-4D97-AF65-F5344CB8AC3E}">
        <p14:creationId xmlns:p14="http://schemas.microsoft.com/office/powerpoint/2010/main" val="363140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fr-FR" noProof="0"/>
              <a:t>Modifiez le style du titre</a:t>
            </a:r>
            <a:endParaRPr lang="fr-FR" noProof="0" dirty="0"/>
          </a:p>
        </p:txBody>
      </p:sp>
      <p:sp>
        <p:nvSpPr>
          <p:cNvPr id="3" name="Sous-titre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fr-FR" noProof="0"/>
              <a:t>Modifiez le style des sous-titres du masque</a:t>
            </a:r>
            <a:endParaRPr lang="fr-FR" noProof="0" dirty="0"/>
          </a:p>
        </p:txBody>
      </p:sp>
      <p:cxnSp>
        <p:nvCxnSpPr>
          <p:cNvPr id="9" name="Connecteur droit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de la date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92829AA3-688F-4FAF-9C70-2EAED5DE0A5F}" type="datetime1">
              <a:rPr lang="fr-FR" noProof="0" smtClean="0"/>
              <a:t>07/11/2022</a:t>
            </a:fld>
            <a:endParaRPr lang="fr-FR" noProof="0" dirty="0"/>
          </a:p>
        </p:txBody>
      </p:sp>
      <p:sp>
        <p:nvSpPr>
          <p:cNvPr id="5" name="Espace réservé du pied de page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fr-FR" noProof="0" dirty="0"/>
          </a:p>
        </p:txBody>
      </p:sp>
      <p:sp>
        <p:nvSpPr>
          <p:cNvPr id="6" name="Espace réservé du numéro de diapositive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Saut de section">
    <p:bg>
      <p:bgRef idx="1001">
        <a:schemeClr val="bg1"/>
      </p:bgRef>
    </p:bg>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fr-FR"/>
              <a:t>Cliquez sur l'icône pour ajouter une image</a:t>
            </a:r>
          </a:p>
        </p:txBody>
      </p:sp>
      <p:sp>
        <p:nvSpPr>
          <p:cNvPr id="4" name="Espace réservé de la date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fr-FR"/>
              <a:t>Mardi 2 février 20XX</a:t>
            </a:r>
          </a:p>
        </p:txBody>
      </p:sp>
      <p:sp>
        <p:nvSpPr>
          <p:cNvPr id="5" name="Espace réservé du pied de page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fr-FR"/>
              <a:t>Exemple de Texte de Pied de page</a:t>
            </a:r>
          </a:p>
        </p:txBody>
      </p:sp>
      <p:sp>
        <p:nvSpPr>
          <p:cNvPr id="6" name="Espace réservé du numéro de diapositive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fr-FR" smtClean="0"/>
              <a:t>‹N°›</a:t>
            </a:fld>
            <a:endParaRPr lang="fr-FR"/>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a:p>
        </p:txBody>
      </p:sp>
      <p:sp>
        <p:nvSpPr>
          <p:cNvPr id="15" name="Titr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fr-FR"/>
              <a:t>Modifiez le style du titre</a:t>
            </a:r>
            <a:endParaRPr lang="fr-FR" dirty="0"/>
          </a:p>
        </p:txBody>
      </p:sp>
      <p:sp>
        <p:nvSpPr>
          <p:cNvPr id="16" name="Sous-titr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fr-FR">
                <a:solidFill>
                  <a:schemeClr val="tx1">
                    <a:alpha val="60000"/>
                  </a:schemeClr>
                </a:solidFill>
              </a:rPr>
              <a:t>Modifiez le style des sous-titres du masque</a:t>
            </a:r>
            <a:endParaRPr lang="fr-FR" dirty="0">
              <a:solidFill>
                <a:schemeClr val="tx1">
                  <a:alpha val="60000"/>
                </a:schemeClr>
              </a:solidFill>
            </a:endParaRPr>
          </a:p>
        </p:txBody>
      </p:sp>
    </p:spTree>
    <p:extLst>
      <p:ext uri="{BB962C8B-B14F-4D97-AF65-F5344CB8AC3E}">
        <p14:creationId xmlns:p14="http://schemas.microsoft.com/office/powerpoint/2010/main" val="141480447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3B779C31-26A2-4001-8DD7-CEA4A5920D6F}" type="datetime1">
              <a:rPr lang="fr-FR" noProof="0" smtClean="0"/>
              <a:t>07/11/2022</a:t>
            </a:fld>
            <a:endParaRPr lang="fr-FR" noProof="0" dirty="0"/>
          </a:p>
        </p:txBody>
      </p:sp>
      <p:sp>
        <p:nvSpPr>
          <p:cNvPr id="8" name="Espace réservé du pied de page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fr-FR" noProof="0" dirty="0"/>
          </a:p>
        </p:txBody>
      </p:sp>
      <p:sp>
        <p:nvSpPr>
          <p:cNvPr id="9" name="Espace réservé du numéro de diapositive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cxnSp>
        <p:nvCxnSpPr>
          <p:cNvPr id="9" name="Connecteur droit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Espace réservé de la date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F123840B-CA9A-47D8-8CE3-2CB262B633CE}" type="datetime1">
              <a:rPr lang="fr-FR" noProof="0" smtClean="0"/>
              <a:t>07/11/2022</a:t>
            </a:fld>
            <a:endParaRPr lang="fr-FR" noProof="0" dirty="0"/>
          </a:p>
        </p:txBody>
      </p:sp>
      <p:sp>
        <p:nvSpPr>
          <p:cNvPr id="8" name="Espace réservé du pied de page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fr-FR" noProof="0" dirty="0"/>
          </a:p>
        </p:txBody>
      </p:sp>
      <p:sp>
        <p:nvSpPr>
          <p:cNvPr id="11" name="Espace réservé du numéro de diapositive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a:xfrm>
            <a:off x="1097280" y="286603"/>
            <a:ext cx="10058400" cy="1450757"/>
          </a:xfrm>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097280" y="2120900"/>
            <a:ext cx="4639736" cy="3748193"/>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515944" y="2120900"/>
            <a:ext cx="4639736" cy="3748194"/>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2" name="Espace réservé de la date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AB61C57D-29E7-4B9C-9AAF-84272FBE0476}" type="datetime1">
              <a:rPr lang="fr-FR" noProof="0" smtClean="0"/>
              <a:t>07/11/2022</a:t>
            </a:fld>
            <a:endParaRPr lang="fr-FR" noProof="0" dirty="0"/>
          </a:p>
        </p:txBody>
      </p:sp>
      <p:sp>
        <p:nvSpPr>
          <p:cNvPr id="9" name="Espace réservé du pied de page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fr-FR" noProof="0" dirty="0"/>
          </a:p>
        </p:txBody>
      </p:sp>
      <p:sp>
        <p:nvSpPr>
          <p:cNvPr id="10" name="Espace réservé du numéro de diapositive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re 9"/>
          <p:cNvSpPr>
            <a:spLocks noGrp="1"/>
          </p:cNvSpPr>
          <p:nvPr>
            <p:ph type="title"/>
          </p:nvPr>
        </p:nvSpPr>
        <p:spPr>
          <a:xfrm>
            <a:off x="1097280" y="286603"/>
            <a:ext cx="10058400" cy="1450757"/>
          </a:xfrm>
        </p:spPr>
        <p:txBody>
          <a:bodyPr rtlCol="0"/>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097280" y="2958274"/>
            <a:ext cx="4639736" cy="2910821"/>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6" name="Espace réservé du contenu 5"/>
          <p:cNvSpPr>
            <a:spLocks noGrp="1"/>
          </p:cNvSpPr>
          <p:nvPr>
            <p:ph sz="quarter" idx="4"/>
          </p:nvPr>
        </p:nvSpPr>
        <p:spPr>
          <a:xfrm>
            <a:off x="6515944" y="2958273"/>
            <a:ext cx="4639736" cy="2910821"/>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2" name="Espace réservé de la date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1E313F57-3095-42DA-A8AD-EACF93632B45}" type="datetime1">
              <a:rPr lang="fr-FR" noProof="0" smtClean="0"/>
              <a:t>07/11/2022</a:t>
            </a:fld>
            <a:endParaRPr lang="fr-FR" noProof="0" dirty="0"/>
          </a:p>
        </p:txBody>
      </p:sp>
      <p:sp>
        <p:nvSpPr>
          <p:cNvPr id="11" name="Espace réservé du pied de page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fr-FR" noProof="0" dirty="0"/>
          </a:p>
        </p:txBody>
      </p:sp>
      <p:sp>
        <p:nvSpPr>
          <p:cNvPr id="12" name="Espace réservé au numéro de diapositive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6" name="Espace réservé de la date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9DD03AE6-69D7-49FE-895F-AE1B6FEC6457}" type="datetime1">
              <a:rPr lang="fr-FR" noProof="0" smtClean="0"/>
              <a:t>07/11/2022</a:t>
            </a:fld>
            <a:endParaRPr lang="fr-FR" noProof="0" dirty="0"/>
          </a:p>
        </p:txBody>
      </p:sp>
      <p:sp>
        <p:nvSpPr>
          <p:cNvPr id="7" name="Espace réservé du pied de page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fr-FR" noProof="0" dirty="0"/>
          </a:p>
        </p:txBody>
      </p:sp>
      <p:sp>
        <p:nvSpPr>
          <p:cNvPr id="8" name="Espace réservé du numéro de diapositive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e la date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17C76EA5-DE82-4067-88F3-4BF0BABA598F}" type="datetime1">
              <a:rPr lang="fr-FR" noProof="0" smtClean="0"/>
              <a:t>07/11/2022</a:t>
            </a:fld>
            <a:endParaRPr lang="fr-FR" noProof="0" dirty="0"/>
          </a:p>
        </p:txBody>
      </p:sp>
      <p:sp>
        <p:nvSpPr>
          <p:cNvPr id="3" name="Espace réservé du pied de page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fr-FR" noProof="0" dirty="0"/>
          </a:p>
        </p:txBody>
      </p:sp>
      <p:sp>
        <p:nvSpPr>
          <p:cNvPr id="4" name="Espace réservé du numéro de diapositiv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5458984" y="812799"/>
            <a:ext cx="5928344" cy="5294757"/>
          </a:xfrm>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a:xfrm>
            <a:off x="643464" y="6446520"/>
            <a:ext cx="3517568" cy="365125"/>
          </a:xfrm>
        </p:spPr>
        <p:txBody>
          <a:bodyPr rtlCol="0"/>
          <a:lstStyle>
            <a:lvl1pPr algn="l">
              <a:defRPr/>
            </a:lvl1pPr>
          </a:lstStyle>
          <a:p>
            <a:pPr rtl="0"/>
            <a:fld id="{31C46C69-7F73-47D5-86D5-FDA507AE9AA8}" type="datetime1">
              <a:rPr lang="fr-FR" noProof="0" smtClean="0"/>
              <a:t>07/11/2022</a:t>
            </a:fld>
            <a:endParaRPr lang="fr-FR" noProof="0" dirty="0"/>
          </a:p>
        </p:txBody>
      </p:sp>
      <p:sp>
        <p:nvSpPr>
          <p:cNvPr id="6" name="Espace réservé du pied de page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fr-FR" noProof="0" dirty="0"/>
          </a:p>
        </p:txBody>
      </p:sp>
      <p:sp>
        <p:nvSpPr>
          <p:cNvPr id="7" name="Espace réservé du numéro de diapositive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fr-FR" noProof="0" smtClean="0"/>
              <a:pPr rtl="0"/>
              <a:t>‹N°›</a:t>
            </a:fld>
            <a:endParaRPr lang="fr-FR" noProof="0"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image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2" name="Titre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fr-FR" noProof="0"/>
              <a:t>Modifiez le style du titre</a:t>
            </a:r>
            <a:endParaRPr lang="fr-FR" noProof="0" dirty="0"/>
          </a:p>
        </p:txBody>
      </p:sp>
      <p:sp>
        <p:nvSpPr>
          <p:cNvPr id="4" name="Espace réservé du texte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lvl1pPr>
              <a:defRPr/>
            </a:lvl1pPr>
          </a:lstStyle>
          <a:p>
            <a:pPr rtl="0"/>
            <a:fld id="{973E1055-39CE-418F-9B0E-741B5617658E}" type="datetime1">
              <a:rPr lang="fr-FR" noProof="0" smtClean="0"/>
              <a:t>07/11/2022</a:t>
            </a:fld>
            <a:endParaRPr lang="fr-FR" noProof="0" dirty="0"/>
          </a:p>
        </p:txBody>
      </p:sp>
      <p:sp>
        <p:nvSpPr>
          <p:cNvPr id="6" name="Espace réservé au pied de page 5"/>
          <p:cNvSpPr>
            <a:spLocks noGrp="1"/>
          </p:cNvSpPr>
          <p:nvPr>
            <p:ph type="ftr" sz="quarter" idx="11"/>
          </p:nvPr>
        </p:nvSpPr>
        <p:spPr>
          <a:xfrm>
            <a:off x="1097279" y="6446838"/>
            <a:ext cx="6818262" cy="365125"/>
          </a:xfrm>
        </p:spPr>
        <p:txBody>
          <a:bodyPr rtlCol="0"/>
          <a:lstStyle/>
          <a:p>
            <a:pPr algn="l"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ce réservé du titre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fr-FR" noProof="0" dirty="0"/>
              <a:t>Modifiez le style du titre</a:t>
            </a:r>
          </a:p>
        </p:txBody>
      </p:sp>
      <p:sp>
        <p:nvSpPr>
          <p:cNvPr id="3" name="Espace réservé du texte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0F708A2A-6F02-48A2-99AD-832CF5AA71DA}" type="datetime1">
              <a:rPr lang="fr-FR" noProof="0" smtClean="0"/>
              <a:t>07/11/2022</a:t>
            </a:fld>
            <a:endParaRPr lang="fr-FR" noProof="0" dirty="0"/>
          </a:p>
        </p:txBody>
      </p:sp>
      <p:sp>
        <p:nvSpPr>
          <p:cNvPr id="5" name="Espace réservé du pied de page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fr-FR" noProof="0" dirty="0"/>
          </a:p>
        </p:txBody>
      </p:sp>
      <p:sp>
        <p:nvSpPr>
          <p:cNvPr id="6" name="Espace réservé du numéro de diapositive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fr-FR" noProof="0" smtClean="0"/>
              <a:t>‹N°›</a:t>
            </a:fld>
            <a:endParaRPr lang="fr-FR" noProof="0" dirty="0"/>
          </a:p>
        </p:txBody>
      </p:sp>
      <p:cxnSp>
        <p:nvCxnSpPr>
          <p:cNvPr id="10" name="Connecteur droit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FFFFFF"/>
              </a:solidFill>
              <a:effectLst/>
              <a:uLnTx/>
              <a:uFillTx/>
              <a:latin typeface="Franklin Gothic Book" panose="020F0502020204030204"/>
              <a:ea typeface="+mn-ea"/>
              <a:cs typeface="+mn-cs"/>
            </a:endParaRPr>
          </a:p>
        </p:txBody>
      </p:sp>
      <p:pic>
        <p:nvPicPr>
          <p:cNvPr id="4" name="Image 3" descr="Gros plan sur une feuille de papier avec un crayon en haut">
            <a:extLst>
              <a:ext uri="{FF2B5EF4-FFF2-40B4-BE49-F238E27FC236}">
                <a16:creationId xmlns:a16="http://schemas.microsoft.com/office/drawing/2014/main" id="{65810330-F0B5-43C9-BC34-094FFB5C052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srgbClr val="FFFFFF"/>
              </a:solidFill>
              <a:effectLst/>
              <a:uLnTx/>
              <a:uFillTx/>
              <a:latin typeface="Franklin Gothic Book" panose="020F0502020204030204"/>
              <a:ea typeface="+mn-ea"/>
              <a:cs typeface="+mn-cs"/>
            </a:endParaRPr>
          </a:p>
        </p:txBody>
      </p:sp>
      <p:sp>
        <p:nvSpPr>
          <p:cNvPr id="2" name="Titre 1">
            <a:extLst>
              <a:ext uri="{FF2B5EF4-FFF2-40B4-BE49-F238E27FC236}">
                <a16:creationId xmlns:a16="http://schemas.microsoft.com/office/drawing/2014/main" id="{9AB2EA78-AEB3-469B-9025-3B17201A457B}"/>
              </a:ext>
            </a:extLst>
          </p:cNvPr>
          <p:cNvSpPr>
            <a:spLocks noGrp="1"/>
          </p:cNvSpPr>
          <p:nvPr>
            <p:ph type="ctrTitle"/>
          </p:nvPr>
        </p:nvSpPr>
        <p:spPr>
          <a:xfrm>
            <a:off x="8123584" y="2544416"/>
            <a:ext cx="3214140" cy="1832511"/>
          </a:xfrm>
        </p:spPr>
        <p:txBody>
          <a:bodyPr rtlCol="0" anchor="b">
            <a:normAutofit/>
          </a:bodyPr>
          <a:lstStyle/>
          <a:p>
            <a:r>
              <a:rPr lang="fr-FR" sz="4400" dirty="0">
                <a:solidFill>
                  <a:schemeClr val="tx1"/>
                </a:solidFill>
              </a:rPr>
              <a:t>Economies</a:t>
            </a:r>
            <a:br>
              <a:rPr lang="fr-FR" sz="4400" dirty="0">
                <a:solidFill>
                  <a:schemeClr val="tx1"/>
                </a:solidFill>
              </a:rPr>
            </a:br>
            <a:r>
              <a:rPr lang="fr-FR" sz="4400" dirty="0">
                <a:solidFill>
                  <a:schemeClr val="tx1"/>
                </a:solidFill>
              </a:rPr>
              <a:t>d’énergies</a:t>
            </a:r>
          </a:p>
        </p:txBody>
      </p:sp>
      <p:sp>
        <p:nvSpPr>
          <p:cNvPr id="3" name="Sous-titr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6"/>
            <a:ext cx="3205640" cy="774186"/>
          </a:xfrm>
        </p:spPr>
        <p:txBody>
          <a:bodyPr rtlCol="0" anchor="t">
            <a:normAutofit/>
          </a:bodyPr>
          <a:lstStyle/>
          <a:p>
            <a:pPr rtl="0">
              <a:lnSpc>
                <a:spcPct val="100000"/>
              </a:lnSpc>
            </a:pPr>
            <a:r>
              <a:rPr lang="fr-FR" sz="1600" dirty="0"/>
              <a:t>bâtiments communautaires</a:t>
            </a:r>
          </a:p>
        </p:txBody>
      </p:sp>
      <p:cxnSp>
        <p:nvCxnSpPr>
          <p:cNvPr id="37" name="Connecteur droit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Image 6">
            <a:extLst>
              <a:ext uri="{FF2B5EF4-FFF2-40B4-BE49-F238E27FC236}">
                <a16:creationId xmlns:a16="http://schemas.microsoft.com/office/drawing/2014/main" id="{0AA89DE9-F901-9835-B0C7-36D22EF3F2F5}"/>
              </a:ext>
            </a:extLst>
          </p:cNvPr>
          <p:cNvPicPr>
            <a:picLocks noChangeAspect="1"/>
          </p:cNvPicPr>
          <p:nvPr/>
        </p:nvPicPr>
        <p:blipFill>
          <a:blip r:embed="rId5"/>
          <a:stretch>
            <a:fillRect/>
          </a:stretch>
        </p:blipFill>
        <p:spPr>
          <a:xfrm>
            <a:off x="8162332" y="1614680"/>
            <a:ext cx="2505075" cy="1232738"/>
          </a:xfrm>
          <a:prstGeom prst="rect">
            <a:avLst/>
          </a:prstGeom>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6562996-A844-596D-1D4D-B0991190D7F8}"/>
              </a:ext>
            </a:extLst>
          </p:cNvPr>
          <p:cNvSpPr>
            <a:spLocks noGrp="1"/>
          </p:cNvSpPr>
          <p:nvPr>
            <p:ph type="title"/>
          </p:nvPr>
        </p:nvSpPr>
        <p:spPr>
          <a:xfrm>
            <a:off x="1097280" y="286603"/>
            <a:ext cx="10058400" cy="998989"/>
          </a:xfrm>
        </p:spPr>
        <p:txBody>
          <a:bodyPr>
            <a:normAutofit/>
          </a:bodyPr>
          <a:lstStyle/>
          <a:p>
            <a:pPr algn="ctr"/>
            <a:r>
              <a:rPr lang="fr-FR" sz="4300" b="1" u="sng" dirty="0" err="1">
                <a:solidFill>
                  <a:schemeClr val="tx1">
                    <a:lumMod val="75000"/>
                    <a:lumOff val="25000"/>
                  </a:schemeClr>
                </a:solidFill>
              </a:rPr>
              <a:t>Nemausa</a:t>
            </a:r>
            <a:br>
              <a:rPr lang="fr-FR" sz="22600" b="1" dirty="0">
                <a:solidFill>
                  <a:schemeClr val="tx1">
                    <a:lumMod val="75000"/>
                    <a:lumOff val="25000"/>
                  </a:schemeClr>
                </a:solidFill>
              </a:rPr>
            </a:br>
            <a:r>
              <a:rPr lang="fr-FR" sz="1800" b="1" dirty="0">
                <a:solidFill>
                  <a:schemeClr val="tx1">
                    <a:lumMod val="75000"/>
                    <a:lumOff val="25000"/>
                  </a:schemeClr>
                </a:solidFill>
              </a:rPr>
              <a:t>Anné</a:t>
            </a:r>
            <a:r>
              <a:rPr lang="fr-FR" sz="1800" b="1" dirty="0"/>
              <a:t>e de construction 2007</a:t>
            </a:r>
            <a:endParaRPr lang="en-US" sz="1800" dirty="0"/>
          </a:p>
        </p:txBody>
      </p:sp>
      <p:sp>
        <p:nvSpPr>
          <p:cNvPr id="2" name="Rectangle 1"/>
          <p:cNvSpPr/>
          <p:nvPr/>
        </p:nvSpPr>
        <p:spPr>
          <a:xfrm>
            <a:off x="5432051" y="3105340"/>
            <a:ext cx="3986076" cy="1711104"/>
          </a:xfrm>
          <a:prstGeom prst="rect">
            <a:avLst/>
          </a:prstGeom>
        </p:spPr>
        <p:txBody>
          <a:bodyPr vert="horz" lIns="0" tIns="45720" rIns="0" bIns="45720" rtlCol="0">
            <a:normAutofit/>
          </a:bodyPr>
          <a:lstStyle/>
          <a:p>
            <a:pPr>
              <a:spcAft>
                <a:spcPts val="600"/>
              </a:spcAft>
              <a:buFont typeface="Calibri" panose="020F0502020204030204" pitchFamily="34" charset="0"/>
            </a:pPr>
            <a:endParaRPr lang="fr-FR" sz="1900" dirty="0">
              <a:solidFill>
                <a:schemeClr val="tx1">
                  <a:lumMod val="75000"/>
                  <a:lumOff val="25000"/>
                </a:schemeClr>
              </a:solidFill>
            </a:endParaRPr>
          </a:p>
          <a:p>
            <a:pPr marL="285750" indent="-285750" algn="just">
              <a:spcAft>
                <a:spcPts val="600"/>
              </a:spcAft>
              <a:buFont typeface="Calibri" panose="020F0502020204030204" pitchFamily="34" charset="0"/>
              <a:buChar char="-"/>
            </a:pPr>
            <a:r>
              <a:rPr lang="fr-FR" sz="1300" dirty="0">
                <a:solidFill>
                  <a:schemeClr val="tx1">
                    <a:lumMod val="75000"/>
                    <a:lumOff val="25000"/>
                  </a:schemeClr>
                </a:solidFill>
              </a:rPr>
              <a:t>1, Remplacement luminaires plafond des bassins par des LED</a:t>
            </a:r>
          </a:p>
          <a:p>
            <a:pPr marL="285750" indent="-285750" algn="just">
              <a:spcAft>
                <a:spcPts val="600"/>
              </a:spcAft>
              <a:buFont typeface="Calibri" panose="020F0502020204030204" pitchFamily="34" charset="0"/>
              <a:buChar char="-"/>
            </a:pPr>
            <a:r>
              <a:rPr lang="fr-FR" sz="1300" dirty="0">
                <a:solidFill>
                  <a:schemeClr val="tx1">
                    <a:lumMod val="75000"/>
                    <a:lumOff val="25000"/>
                  </a:schemeClr>
                </a:solidFill>
              </a:rPr>
              <a:t>2, Remplacement des luminaires </a:t>
            </a:r>
            <a:r>
              <a:rPr lang="fr-FR" sz="1300" dirty="0" err="1">
                <a:solidFill>
                  <a:schemeClr val="tx1">
                    <a:lumMod val="75000"/>
                    <a:lumOff val="25000"/>
                  </a:schemeClr>
                </a:solidFill>
              </a:rPr>
              <a:t>sub</a:t>
            </a:r>
            <a:r>
              <a:rPr lang="fr-FR" sz="1300" dirty="0">
                <a:solidFill>
                  <a:schemeClr val="tx1">
                    <a:lumMod val="75000"/>
                    <a:lumOff val="25000"/>
                  </a:schemeClr>
                </a:solidFill>
              </a:rPr>
              <a:t> aquatiques par des LED</a:t>
            </a:r>
          </a:p>
        </p:txBody>
      </p:sp>
      <p:pic>
        <p:nvPicPr>
          <p:cNvPr id="4" name="Image 3" descr="Une image contenant texte, ciel, bâtiment, extérieur&#10;&#10;Description générée automatiquement">
            <a:extLst>
              <a:ext uri="{FF2B5EF4-FFF2-40B4-BE49-F238E27FC236}">
                <a16:creationId xmlns:a16="http://schemas.microsoft.com/office/drawing/2014/main" id="{83F9D1B9-11E6-7BAA-6364-549FEBB701B0}"/>
              </a:ext>
            </a:extLst>
          </p:cNvPr>
          <p:cNvPicPr>
            <a:picLocks noChangeAspect="1"/>
          </p:cNvPicPr>
          <p:nvPr/>
        </p:nvPicPr>
        <p:blipFill rotWithShape="1">
          <a:blip r:embed="rId2"/>
          <a:srcRect l="22739" r="7013" b="1"/>
          <a:stretch/>
        </p:blipFill>
        <p:spPr>
          <a:xfrm>
            <a:off x="911849" y="2139008"/>
            <a:ext cx="4255669" cy="3437927"/>
          </a:xfrm>
          <a:prstGeom prst="rect">
            <a:avLst/>
          </a:prstGeom>
          <a:noFill/>
        </p:spPr>
      </p:pic>
      <p:pic>
        <p:nvPicPr>
          <p:cNvPr id="6" name="Image 5" descr="Une image contenant bâtiment">
            <a:extLst>
              <a:ext uri="{FF2B5EF4-FFF2-40B4-BE49-F238E27FC236}">
                <a16:creationId xmlns:a16="http://schemas.microsoft.com/office/drawing/2014/main" id="{D05F7EF2-A1F8-EB41-2C49-D3CAC638EA98}"/>
              </a:ext>
            </a:extLst>
          </p:cNvPr>
          <p:cNvPicPr>
            <a:picLocks noChangeAspect="1"/>
          </p:cNvPicPr>
          <p:nvPr/>
        </p:nvPicPr>
        <p:blipFill>
          <a:blip r:embed="rId3"/>
          <a:stretch>
            <a:fillRect/>
          </a:stretch>
        </p:blipFill>
        <p:spPr>
          <a:xfrm>
            <a:off x="9682660" y="3330468"/>
            <a:ext cx="2231700" cy="1260848"/>
          </a:xfrm>
          <a:prstGeom prst="rect">
            <a:avLst/>
          </a:prstGeom>
        </p:spPr>
      </p:pic>
    </p:spTree>
    <p:extLst>
      <p:ext uri="{BB962C8B-B14F-4D97-AF65-F5344CB8AC3E}">
        <p14:creationId xmlns:p14="http://schemas.microsoft.com/office/powerpoint/2010/main" val="3914610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image 7" descr="Arrière-plan numérique Point de données">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itre 14">
            <a:extLst>
              <a:ext uri="{FF2B5EF4-FFF2-40B4-BE49-F238E27FC236}">
                <a16:creationId xmlns:a16="http://schemas.microsoft.com/office/drawing/2014/main" id="{40F1DF5B-353A-4270-8C10-6A1509441174}"/>
              </a:ext>
            </a:extLst>
          </p:cNvPr>
          <p:cNvSpPr>
            <a:spLocks noGrp="1"/>
          </p:cNvSpPr>
          <p:nvPr>
            <p:ph type="ctrTitle"/>
          </p:nvPr>
        </p:nvSpPr>
        <p:spPr>
          <a:xfrm>
            <a:off x="471350" y="2597424"/>
            <a:ext cx="5437187" cy="2144031"/>
          </a:xfrm>
        </p:spPr>
        <p:txBody>
          <a:bodyPr vert="horz" wrap="square" lIns="0" tIns="0" rIns="0" bIns="0" rtlCol="0" anchor="b" anchorCtr="0">
            <a:normAutofit/>
          </a:bodyPr>
          <a:lstStyle/>
          <a:p>
            <a:pPr rtl="0">
              <a:lnSpc>
                <a:spcPct val="100000"/>
              </a:lnSpc>
            </a:pPr>
            <a:r>
              <a:rPr lang="fr-FR" sz="3200" dirty="0">
                <a:solidFill>
                  <a:schemeClr val="tx1"/>
                </a:solidFill>
              </a:rPr>
              <a:t>3</a:t>
            </a:r>
            <a:r>
              <a:rPr lang="fr-FR" sz="3200" kern="1200" dirty="0">
                <a:solidFill>
                  <a:schemeClr val="tx1"/>
                </a:solidFill>
                <a:latin typeface="+mj-lt"/>
                <a:ea typeface="+mj-ea"/>
                <a:cs typeface="+mj-cs"/>
              </a:rPr>
              <a:t>/Le prévisionnel</a:t>
            </a:r>
            <a:br>
              <a:rPr lang="fr-FR" sz="3600" kern="1200" dirty="0">
                <a:solidFill>
                  <a:schemeClr val="tx1"/>
                </a:solidFill>
                <a:latin typeface="+mj-lt"/>
                <a:ea typeface="+mj-ea"/>
                <a:cs typeface="+mj-cs"/>
              </a:rPr>
            </a:br>
            <a:endParaRPr lang="fr-FR" sz="3600" kern="1200" dirty="0">
              <a:solidFill>
                <a:schemeClr val="tx1"/>
              </a:solidFill>
              <a:latin typeface="+mj-lt"/>
              <a:ea typeface="+mj-ea"/>
              <a:cs typeface="+mj-cs"/>
            </a:endParaRPr>
          </a:p>
        </p:txBody>
      </p:sp>
    </p:spTree>
    <p:extLst>
      <p:ext uri="{BB962C8B-B14F-4D97-AF65-F5344CB8AC3E}">
        <p14:creationId xmlns:p14="http://schemas.microsoft.com/office/powerpoint/2010/main" val="3396681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xtérieur, ciel, jour, bordure&#10;&#10;Description générée automatiquement">
            <a:extLst>
              <a:ext uri="{FF2B5EF4-FFF2-40B4-BE49-F238E27FC236}">
                <a16:creationId xmlns:a16="http://schemas.microsoft.com/office/drawing/2014/main" id="{1D36B641-9F0F-3F85-D710-5461D2AEAF84}"/>
              </a:ext>
            </a:extLst>
          </p:cNvPr>
          <p:cNvPicPr>
            <a:picLocks noChangeAspect="1"/>
          </p:cNvPicPr>
          <p:nvPr/>
        </p:nvPicPr>
        <p:blipFill rotWithShape="1">
          <a:blip r:embed="rId2"/>
          <a:srcRect l="2585" r="37998" b="1"/>
          <a:stretch/>
        </p:blipFill>
        <p:spPr>
          <a:xfrm>
            <a:off x="1097280" y="2120900"/>
            <a:ext cx="4639736" cy="3748193"/>
          </a:xfrm>
          <a:prstGeom prst="rect">
            <a:avLst/>
          </a:prstGeom>
          <a:noFill/>
        </p:spPr>
      </p:pic>
      <p:sp>
        <p:nvSpPr>
          <p:cNvPr id="3" name="ZoneTexte 2">
            <a:extLst>
              <a:ext uri="{FF2B5EF4-FFF2-40B4-BE49-F238E27FC236}">
                <a16:creationId xmlns:a16="http://schemas.microsoft.com/office/drawing/2014/main" id="{4166A0D5-9A6D-9F83-24CC-CA9791653480}"/>
              </a:ext>
            </a:extLst>
          </p:cNvPr>
          <p:cNvSpPr txBox="1"/>
          <p:nvPr/>
        </p:nvSpPr>
        <p:spPr>
          <a:xfrm>
            <a:off x="6307926" y="2320077"/>
            <a:ext cx="4786794" cy="3748194"/>
          </a:xfrm>
          <a:prstGeom prst="rect">
            <a:avLst/>
          </a:prstGeom>
        </p:spPr>
        <p:txBody>
          <a:bodyPr vert="horz" lIns="0" tIns="45720" rIns="0" bIns="45720" rtlCol="0">
            <a:normAutofit/>
          </a:bodyPr>
          <a:lstStyle/>
          <a:p>
            <a:pPr algn="just">
              <a:lnSpc>
                <a:spcPct val="90000"/>
              </a:lnSpc>
              <a:spcAft>
                <a:spcPts val="600"/>
              </a:spcAft>
              <a:buFont typeface="Calibri" panose="020F0502020204030204" pitchFamily="34" charset="0"/>
            </a:pPr>
            <a:endParaRPr lang="fr-FR" sz="1500"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1/ 2022 </a:t>
            </a:r>
            <a:r>
              <a:rPr lang="fr-FR" sz="1300" dirty="0">
                <a:solidFill>
                  <a:schemeClr val="tx1">
                    <a:lumMod val="75000"/>
                    <a:lumOff val="25000"/>
                  </a:schemeClr>
                </a:solidFill>
              </a:rPr>
              <a:t>Arrêt des chauffe-eaux</a:t>
            </a:r>
            <a:endParaRPr lang="fr-FR" sz="1300" b="1"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2/ 2022 </a:t>
            </a:r>
            <a:r>
              <a:rPr lang="fr-FR" sz="1300" dirty="0">
                <a:solidFill>
                  <a:schemeClr val="tx1">
                    <a:lumMod val="75000"/>
                    <a:lumOff val="25000"/>
                  </a:schemeClr>
                </a:solidFill>
              </a:rPr>
              <a:t>: Etude de la GTC du Colisée 2</a:t>
            </a: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3/ 2022-23 : </a:t>
            </a:r>
            <a:r>
              <a:rPr lang="fr-FR" sz="1300" dirty="0">
                <a:solidFill>
                  <a:schemeClr val="tx1">
                    <a:lumMod val="75000"/>
                    <a:lumOff val="25000"/>
                  </a:schemeClr>
                </a:solidFill>
              </a:rPr>
              <a:t>Remplacement des Néons des bureaux par des LED Colisée 1 et 2</a:t>
            </a: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4/ 2022-23 : </a:t>
            </a:r>
            <a:r>
              <a:rPr lang="fr-FR" sz="1300" dirty="0">
                <a:solidFill>
                  <a:schemeClr val="tx1">
                    <a:lumMod val="75000"/>
                    <a:lumOff val="25000"/>
                  </a:schemeClr>
                </a:solidFill>
              </a:rPr>
              <a:t>Installation d’horloge astronomique contrôlant l’éclairage intérieurs des bâtiments </a:t>
            </a: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5/ 2023 : </a:t>
            </a:r>
            <a:r>
              <a:rPr lang="fr-FR" sz="1300" dirty="0">
                <a:solidFill>
                  <a:schemeClr val="tx1">
                    <a:lumMod val="75000"/>
                    <a:lumOff val="25000"/>
                  </a:schemeClr>
                </a:solidFill>
              </a:rPr>
              <a:t>Etude rénovation concernant l’isolation des bâtiments Colisée 1 et 2 (</a:t>
            </a:r>
            <a:r>
              <a:rPr lang="fr-FR" sz="1300" dirty="0" err="1">
                <a:solidFill>
                  <a:schemeClr val="tx1">
                    <a:lumMod val="75000"/>
                    <a:lumOff val="25000"/>
                  </a:schemeClr>
                </a:solidFill>
              </a:rPr>
              <a:t>Dir</a:t>
            </a:r>
            <a:r>
              <a:rPr lang="fr-FR" sz="1300" dirty="0">
                <a:solidFill>
                  <a:schemeClr val="tx1">
                    <a:lumMod val="75000"/>
                    <a:lumOff val="25000"/>
                  </a:schemeClr>
                </a:solidFill>
              </a:rPr>
              <a:t> équipements et projets)</a:t>
            </a: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6/ 2023-2024 : </a:t>
            </a:r>
            <a:r>
              <a:rPr lang="fr-FR" sz="1300" dirty="0">
                <a:solidFill>
                  <a:schemeClr val="tx1">
                    <a:lumMod val="75000"/>
                    <a:lumOff val="25000"/>
                  </a:schemeClr>
                </a:solidFill>
              </a:rPr>
              <a:t>Poursuivre la rénovation des huisseries Colisée 1 et 2</a:t>
            </a: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7/ 2023 : </a:t>
            </a:r>
            <a:r>
              <a:rPr lang="fr-FR" sz="1300" dirty="0">
                <a:solidFill>
                  <a:schemeClr val="tx1">
                    <a:lumMod val="75000"/>
                    <a:lumOff val="25000"/>
                  </a:schemeClr>
                </a:solidFill>
              </a:rPr>
              <a:t>Etude rénovation concernant l’isolation des bâtiments Colisée 1 et 2 (</a:t>
            </a:r>
            <a:r>
              <a:rPr lang="fr-FR" sz="1300" dirty="0" err="1">
                <a:solidFill>
                  <a:schemeClr val="tx1">
                    <a:lumMod val="75000"/>
                    <a:lumOff val="25000"/>
                  </a:schemeClr>
                </a:solidFill>
              </a:rPr>
              <a:t>Dir</a:t>
            </a:r>
            <a:r>
              <a:rPr lang="fr-FR" sz="1300" dirty="0">
                <a:solidFill>
                  <a:schemeClr val="tx1">
                    <a:lumMod val="75000"/>
                    <a:lumOff val="25000"/>
                  </a:schemeClr>
                </a:solidFill>
              </a:rPr>
              <a:t> équipements et projets)</a:t>
            </a: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8/ 2024 : </a:t>
            </a:r>
            <a:r>
              <a:rPr lang="fr-FR" sz="1300" dirty="0">
                <a:solidFill>
                  <a:schemeClr val="tx1">
                    <a:lumMod val="75000"/>
                    <a:lumOff val="25000"/>
                  </a:schemeClr>
                </a:solidFill>
              </a:rPr>
              <a:t>Rénovation des équipement CVC du Colisée 2</a:t>
            </a:r>
          </a:p>
          <a:p>
            <a:pPr algn="just">
              <a:lnSpc>
                <a:spcPct val="90000"/>
              </a:lnSpc>
              <a:spcAft>
                <a:spcPts val="600"/>
              </a:spcAft>
            </a:pPr>
            <a:endParaRPr lang="fr-FR" sz="1300" dirty="0">
              <a:solidFill>
                <a:schemeClr val="tx1">
                  <a:lumMod val="75000"/>
                  <a:lumOff val="25000"/>
                </a:schemeClr>
              </a:solidFill>
            </a:endParaRPr>
          </a:p>
          <a:p>
            <a:pPr>
              <a:lnSpc>
                <a:spcPct val="90000"/>
              </a:lnSpc>
              <a:spcAft>
                <a:spcPts val="600"/>
              </a:spcAft>
              <a:buFont typeface="Calibri" panose="020F0502020204030204" pitchFamily="34" charset="0"/>
            </a:pPr>
            <a:endParaRPr lang="fr-FR" sz="1500" dirty="0">
              <a:solidFill>
                <a:schemeClr val="tx1">
                  <a:lumMod val="75000"/>
                  <a:lumOff val="25000"/>
                </a:schemeClr>
              </a:solidFill>
            </a:endParaRPr>
          </a:p>
          <a:p>
            <a:pPr>
              <a:lnSpc>
                <a:spcPct val="90000"/>
              </a:lnSpc>
              <a:spcAft>
                <a:spcPts val="600"/>
              </a:spcAft>
              <a:buFont typeface="Calibri" panose="020F0502020204030204" pitchFamily="34" charset="0"/>
            </a:pPr>
            <a:endParaRPr lang="fr-FR" sz="1500" dirty="0">
              <a:solidFill>
                <a:schemeClr val="tx1">
                  <a:lumMod val="75000"/>
                  <a:lumOff val="25000"/>
                </a:schemeClr>
              </a:solidFill>
            </a:endParaRPr>
          </a:p>
        </p:txBody>
      </p:sp>
      <p:sp>
        <p:nvSpPr>
          <p:cNvPr id="7" name="Title 1">
            <a:extLst>
              <a:ext uri="{FF2B5EF4-FFF2-40B4-BE49-F238E27FC236}">
                <a16:creationId xmlns:a16="http://schemas.microsoft.com/office/drawing/2014/main" id="{B2257A5F-24A5-9213-E0A3-DD17BDC54F75}"/>
              </a:ext>
            </a:extLst>
          </p:cNvPr>
          <p:cNvSpPr>
            <a:spLocks noGrp="1"/>
          </p:cNvSpPr>
          <p:nvPr>
            <p:ph type="title"/>
          </p:nvPr>
        </p:nvSpPr>
        <p:spPr>
          <a:xfrm>
            <a:off x="1097280" y="341660"/>
            <a:ext cx="10058400" cy="1070121"/>
          </a:xfrm>
        </p:spPr>
        <p:txBody>
          <a:bodyPr>
            <a:normAutofit/>
          </a:bodyPr>
          <a:lstStyle/>
          <a:p>
            <a:pPr algn="ctr"/>
            <a:r>
              <a:rPr lang="fr-FR" sz="4300" b="1" u="sng" dirty="0">
                <a:solidFill>
                  <a:schemeClr val="tx1">
                    <a:lumMod val="75000"/>
                    <a:lumOff val="25000"/>
                  </a:schemeClr>
                </a:solidFill>
              </a:rPr>
              <a:t>Colisée 1 et 2 </a:t>
            </a:r>
            <a:r>
              <a:rPr lang="fr-FR" sz="4300" b="1" dirty="0">
                <a:solidFill>
                  <a:schemeClr val="tx1">
                    <a:lumMod val="75000"/>
                    <a:lumOff val="25000"/>
                  </a:schemeClr>
                </a:solidFill>
              </a:rPr>
              <a:t> </a:t>
            </a:r>
            <a:br>
              <a:rPr lang="fr-FR" sz="4800" b="1" dirty="0">
                <a:solidFill>
                  <a:schemeClr val="tx1">
                    <a:lumMod val="75000"/>
                    <a:lumOff val="25000"/>
                  </a:schemeClr>
                </a:solidFill>
              </a:rPr>
            </a:br>
            <a:r>
              <a:rPr lang="fr-FR" sz="1800" b="1" dirty="0">
                <a:solidFill>
                  <a:schemeClr val="tx1">
                    <a:lumMod val="75000"/>
                    <a:lumOff val="25000"/>
                  </a:schemeClr>
                </a:solidFill>
              </a:rPr>
              <a:t>Anné</a:t>
            </a:r>
            <a:r>
              <a:rPr lang="fr-FR" sz="1800" b="1" dirty="0"/>
              <a:t>e de construction 1991-92</a:t>
            </a:r>
            <a:endParaRPr lang="en-US" sz="1800" dirty="0"/>
          </a:p>
        </p:txBody>
      </p:sp>
    </p:spTree>
    <p:extLst>
      <p:ext uri="{BB962C8B-B14F-4D97-AF65-F5344CB8AC3E}">
        <p14:creationId xmlns:p14="http://schemas.microsoft.com/office/powerpoint/2010/main" val="2938899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bâtiment, immeuble résidentiel, tour">
            <a:extLst>
              <a:ext uri="{FF2B5EF4-FFF2-40B4-BE49-F238E27FC236}">
                <a16:creationId xmlns:a16="http://schemas.microsoft.com/office/drawing/2014/main" id="{D3CA4B0A-0B4E-5D29-4540-C65ECC71D866}"/>
              </a:ext>
            </a:extLst>
          </p:cNvPr>
          <p:cNvPicPr>
            <a:picLocks noChangeAspect="1"/>
          </p:cNvPicPr>
          <p:nvPr/>
        </p:nvPicPr>
        <p:blipFill rotWithShape="1">
          <a:blip r:embed="rId2"/>
          <a:srcRect l="38107"/>
          <a:stretch/>
        </p:blipFill>
        <p:spPr>
          <a:xfrm>
            <a:off x="885721" y="2344532"/>
            <a:ext cx="3934020" cy="3178083"/>
          </a:xfrm>
          <a:prstGeom prst="rect">
            <a:avLst/>
          </a:prstGeom>
          <a:noFill/>
        </p:spPr>
      </p:pic>
      <p:sp>
        <p:nvSpPr>
          <p:cNvPr id="3" name="ZoneTexte 2">
            <a:extLst>
              <a:ext uri="{FF2B5EF4-FFF2-40B4-BE49-F238E27FC236}">
                <a16:creationId xmlns:a16="http://schemas.microsoft.com/office/drawing/2014/main" id="{A81D0365-3A32-017A-E1BF-7BEB0F467C65}"/>
              </a:ext>
            </a:extLst>
          </p:cNvPr>
          <p:cNvSpPr txBox="1"/>
          <p:nvPr/>
        </p:nvSpPr>
        <p:spPr>
          <a:xfrm>
            <a:off x="4929809" y="2190622"/>
            <a:ext cx="4639736" cy="3748194"/>
          </a:xfrm>
          <a:prstGeom prst="rect">
            <a:avLst/>
          </a:prstGeom>
        </p:spPr>
        <p:txBody>
          <a:bodyPr vert="horz" lIns="0" tIns="45720" rIns="0" bIns="45720" rtlCol="0">
            <a:normAutofit fontScale="92500" lnSpcReduction="20000"/>
          </a:bodyPr>
          <a:lstStyle/>
          <a:p>
            <a:pPr algn="just">
              <a:lnSpc>
                <a:spcPct val="90000"/>
              </a:lnSpc>
              <a:buFont typeface="Calibri" panose="020F0502020204030204" pitchFamily="34" charset="0"/>
            </a:pPr>
            <a:endParaRPr lang="fr-FR" sz="1400" dirty="0">
              <a:solidFill>
                <a:schemeClr val="tx1">
                  <a:lumMod val="75000"/>
                  <a:lumOff val="25000"/>
                </a:schemeClr>
              </a:solidFill>
            </a:endParaRPr>
          </a:p>
          <a:p>
            <a:pPr marL="285750" indent="-285750" algn="just">
              <a:lnSpc>
                <a:spcPct val="90000"/>
              </a:lnSpc>
              <a:buFont typeface="Calibri" panose="020F0502020204030204" pitchFamily="34" charset="0"/>
              <a:buChar char="-"/>
            </a:pPr>
            <a:r>
              <a:rPr lang="fr-FR" sz="1400" b="1" dirty="0">
                <a:solidFill>
                  <a:schemeClr val="tx1">
                    <a:lumMod val="75000"/>
                    <a:lumOff val="25000"/>
                  </a:schemeClr>
                </a:solidFill>
              </a:rPr>
              <a:t>1/ Arrêt des chauffe-eaux (étude C1 et C2) </a:t>
            </a:r>
          </a:p>
          <a:p>
            <a:pPr marL="285750" indent="-285750" algn="just">
              <a:lnSpc>
                <a:spcPct val="90000"/>
              </a:lnSpc>
              <a:buFont typeface="Calibri" panose="020F0502020204030204" pitchFamily="34" charset="0"/>
              <a:buChar char="-"/>
            </a:pPr>
            <a:endParaRPr lang="fr-FR" sz="1400" dirty="0">
              <a:solidFill>
                <a:schemeClr val="tx1">
                  <a:lumMod val="75000"/>
                  <a:lumOff val="25000"/>
                </a:schemeClr>
              </a:solidFill>
            </a:endParaRPr>
          </a:p>
          <a:p>
            <a:pPr lvl="1" algn="just">
              <a:lnSpc>
                <a:spcPct val="90000"/>
              </a:lnSpc>
              <a:buFont typeface="Calibri" panose="020F0502020204030204" pitchFamily="34" charset="0"/>
            </a:pPr>
            <a:r>
              <a:rPr lang="fr-FR" sz="1400" u="sng" dirty="0">
                <a:solidFill>
                  <a:schemeClr val="tx1">
                    <a:lumMod val="75000"/>
                    <a:lumOff val="25000"/>
                  </a:schemeClr>
                </a:solidFill>
                <a:effectLst/>
              </a:rPr>
              <a:t>1. Etat des lieux :</a:t>
            </a:r>
            <a:endParaRPr lang="fr-FR" sz="1400" dirty="0">
              <a:solidFill>
                <a:schemeClr val="tx1">
                  <a:lumMod val="75000"/>
                  <a:lumOff val="25000"/>
                </a:schemeClr>
              </a:solidFill>
              <a:effectLst/>
            </a:endParaRPr>
          </a:p>
          <a:p>
            <a:pPr marL="502920" algn="just">
              <a:lnSpc>
                <a:spcPct val="90000"/>
              </a:lnSpc>
              <a:buFont typeface="Calibri" panose="020F0502020204030204" pitchFamily="34" charset="0"/>
            </a:pPr>
            <a:r>
              <a:rPr lang="fr-FR" sz="1400" u="none" strike="noStrike" dirty="0">
                <a:solidFill>
                  <a:schemeClr val="tx1">
                    <a:lumMod val="75000"/>
                    <a:lumOff val="25000"/>
                  </a:schemeClr>
                </a:solidFill>
                <a:effectLst/>
              </a:rPr>
              <a:t> </a:t>
            </a:r>
            <a:endParaRPr lang="fr-FR" sz="1400" dirty="0">
              <a:solidFill>
                <a:schemeClr val="tx1">
                  <a:lumMod val="75000"/>
                  <a:lumOff val="25000"/>
                </a:schemeClr>
              </a:solidFill>
              <a:effectLst/>
            </a:endParaRPr>
          </a:p>
          <a:p>
            <a:pPr marL="342900" lvl="0" indent="-342900" algn="just">
              <a:lnSpc>
                <a:spcPct val="90000"/>
              </a:lnSpc>
              <a:buFont typeface="Calibri" panose="020F0502020204030204" pitchFamily="34" charset="0"/>
              <a:buChar char="-"/>
            </a:pPr>
            <a:r>
              <a:rPr lang="fr-FR" sz="1400" dirty="0">
                <a:solidFill>
                  <a:schemeClr val="tx1">
                    <a:lumMod val="75000"/>
                    <a:lumOff val="25000"/>
                  </a:schemeClr>
                </a:solidFill>
                <a:effectLst/>
              </a:rPr>
              <a:t>Colisée 1 : 1 chauffe-eau instantané et 8 chauffe-eaux classiques.</a:t>
            </a:r>
          </a:p>
          <a:p>
            <a:pPr marL="342900" lvl="0" indent="-342900" algn="just">
              <a:lnSpc>
                <a:spcPct val="90000"/>
              </a:lnSpc>
              <a:buFont typeface="Calibri" panose="020F0502020204030204" pitchFamily="34" charset="0"/>
              <a:buChar char="-"/>
            </a:pPr>
            <a:r>
              <a:rPr lang="fr-FR" sz="1400" dirty="0">
                <a:solidFill>
                  <a:schemeClr val="tx1">
                    <a:lumMod val="75000"/>
                    <a:lumOff val="25000"/>
                  </a:schemeClr>
                </a:solidFill>
                <a:effectLst/>
              </a:rPr>
              <a:t>Colisée 2 : 5 chauffe-eaux classiques.</a:t>
            </a:r>
          </a:p>
          <a:p>
            <a:pPr marL="678180" algn="just">
              <a:lnSpc>
                <a:spcPct val="90000"/>
              </a:lnSpc>
              <a:buFont typeface="Calibri" panose="020F0502020204030204" pitchFamily="34" charset="0"/>
            </a:pPr>
            <a:r>
              <a:rPr lang="fr-FR" sz="1400" dirty="0">
                <a:solidFill>
                  <a:schemeClr val="tx1">
                    <a:lumMod val="75000"/>
                    <a:lumOff val="25000"/>
                  </a:schemeClr>
                </a:solidFill>
                <a:effectLst/>
              </a:rPr>
              <a:t> </a:t>
            </a:r>
          </a:p>
          <a:p>
            <a:pPr lvl="1" algn="just">
              <a:lnSpc>
                <a:spcPct val="90000"/>
              </a:lnSpc>
              <a:buFont typeface="Calibri" panose="020F0502020204030204" pitchFamily="34" charset="0"/>
            </a:pPr>
            <a:r>
              <a:rPr lang="fr-FR" sz="1400" u="sng" dirty="0">
                <a:solidFill>
                  <a:schemeClr val="tx1">
                    <a:lumMod val="75000"/>
                    <a:lumOff val="25000"/>
                  </a:schemeClr>
                </a:solidFill>
                <a:effectLst/>
              </a:rPr>
              <a:t>2. Puissance de l’installation :</a:t>
            </a:r>
            <a:endParaRPr lang="fr-FR" sz="1400" dirty="0">
              <a:solidFill>
                <a:schemeClr val="tx1">
                  <a:lumMod val="75000"/>
                  <a:lumOff val="25000"/>
                </a:schemeClr>
              </a:solidFill>
              <a:effectLst/>
            </a:endParaRPr>
          </a:p>
          <a:p>
            <a:pPr marL="502920" algn="just">
              <a:lnSpc>
                <a:spcPct val="90000"/>
              </a:lnSpc>
              <a:buFont typeface="Calibri" panose="020F0502020204030204" pitchFamily="34" charset="0"/>
            </a:pPr>
            <a:r>
              <a:rPr lang="fr-FR" sz="1400" u="none" strike="noStrike" dirty="0">
                <a:solidFill>
                  <a:schemeClr val="tx1">
                    <a:lumMod val="75000"/>
                    <a:lumOff val="25000"/>
                  </a:schemeClr>
                </a:solidFill>
                <a:effectLst/>
              </a:rPr>
              <a:t> </a:t>
            </a:r>
            <a:endParaRPr lang="fr-FR" sz="1400" dirty="0">
              <a:solidFill>
                <a:schemeClr val="tx1">
                  <a:lumMod val="75000"/>
                  <a:lumOff val="25000"/>
                </a:schemeClr>
              </a:solidFill>
              <a:effectLst/>
            </a:endParaRPr>
          </a:p>
          <a:p>
            <a:pPr marL="342900" lvl="0" indent="-342900" algn="just">
              <a:lnSpc>
                <a:spcPct val="90000"/>
              </a:lnSpc>
              <a:buFont typeface="Calibri" panose="020F0502020204030204" pitchFamily="34" charset="0"/>
              <a:buChar char="-"/>
            </a:pPr>
            <a:r>
              <a:rPr lang="fr-FR" sz="1400" dirty="0">
                <a:solidFill>
                  <a:schemeClr val="tx1">
                    <a:lumMod val="75000"/>
                    <a:lumOff val="25000"/>
                  </a:schemeClr>
                </a:solidFill>
                <a:effectLst/>
              </a:rPr>
              <a:t>Colisée 1 : 13 </a:t>
            </a:r>
            <a:r>
              <a:rPr lang="fr-FR" sz="1400" dirty="0">
                <a:solidFill>
                  <a:schemeClr val="tx1">
                    <a:lumMod val="75000"/>
                    <a:lumOff val="25000"/>
                  </a:schemeClr>
                </a:solidFill>
              </a:rPr>
              <a:t>de </a:t>
            </a:r>
            <a:r>
              <a:rPr lang="fr-FR" sz="1400" dirty="0">
                <a:solidFill>
                  <a:schemeClr val="tx1">
                    <a:lumMod val="75000"/>
                    <a:lumOff val="25000"/>
                  </a:schemeClr>
                </a:solidFill>
                <a:effectLst/>
              </a:rPr>
              <a:t>500 W soit 13,5 kWh</a:t>
            </a:r>
          </a:p>
          <a:p>
            <a:pPr marL="342900" lvl="0" indent="-342900" algn="just">
              <a:lnSpc>
                <a:spcPct val="90000"/>
              </a:lnSpc>
              <a:buFont typeface="Calibri" panose="020F0502020204030204" pitchFamily="34" charset="0"/>
              <a:buChar char="-"/>
            </a:pPr>
            <a:r>
              <a:rPr lang="fr-FR" sz="1400" dirty="0">
                <a:solidFill>
                  <a:schemeClr val="tx1">
                    <a:lumMod val="75000"/>
                    <a:lumOff val="25000"/>
                  </a:schemeClr>
                </a:solidFill>
                <a:effectLst/>
              </a:rPr>
              <a:t>Colisée 2 : 5  de400 W soit 5,4 kWh</a:t>
            </a:r>
          </a:p>
          <a:p>
            <a:pPr marL="678180" algn="just">
              <a:lnSpc>
                <a:spcPct val="90000"/>
              </a:lnSpc>
              <a:buFont typeface="Calibri" panose="020F0502020204030204" pitchFamily="34" charset="0"/>
            </a:pPr>
            <a:r>
              <a:rPr lang="fr-FR" sz="1400" dirty="0">
                <a:solidFill>
                  <a:schemeClr val="tx1">
                    <a:lumMod val="75000"/>
                    <a:lumOff val="25000"/>
                  </a:schemeClr>
                </a:solidFill>
                <a:effectLst/>
              </a:rPr>
              <a:t> </a:t>
            </a:r>
          </a:p>
          <a:p>
            <a:pPr lvl="1" algn="just">
              <a:lnSpc>
                <a:spcPct val="90000"/>
              </a:lnSpc>
              <a:buFont typeface="Calibri" panose="020F0502020204030204" pitchFamily="34" charset="0"/>
            </a:pPr>
            <a:r>
              <a:rPr lang="fr-FR" sz="1400" u="sng" dirty="0">
                <a:solidFill>
                  <a:schemeClr val="tx1">
                    <a:lumMod val="75000"/>
                    <a:lumOff val="25000"/>
                  </a:schemeClr>
                </a:solidFill>
                <a:effectLst/>
              </a:rPr>
              <a:t>3. Consommation totale et économies :</a:t>
            </a:r>
            <a:endParaRPr lang="fr-FR" sz="1400" dirty="0">
              <a:solidFill>
                <a:schemeClr val="tx1">
                  <a:lumMod val="75000"/>
                  <a:lumOff val="25000"/>
                </a:schemeClr>
              </a:solidFill>
              <a:effectLst/>
            </a:endParaRPr>
          </a:p>
          <a:p>
            <a:pPr marL="502920" algn="just">
              <a:lnSpc>
                <a:spcPct val="90000"/>
              </a:lnSpc>
              <a:buFont typeface="Calibri" panose="020F0502020204030204" pitchFamily="34" charset="0"/>
            </a:pPr>
            <a:r>
              <a:rPr lang="fr-FR" sz="1400" dirty="0">
                <a:solidFill>
                  <a:schemeClr val="tx1">
                    <a:lumMod val="75000"/>
                    <a:lumOff val="25000"/>
                  </a:schemeClr>
                </a:solidFill>
                <a:effectLst/>
              </a:rPr>
              <a:t> </a:t>
            </a:r>
          </a:p>
          <a:p>
            <a:pPr lvl="0" algn="just">
              <a:lnSpc>
                <a:spcPct val="90000"/>
              </a:lnSpc>
              <a:buFont typeface="Calibri" panose="020F0502020204030204" pitchFamily="34" charset="0"/>
            </a:pPr>
            <a:r>
              <a:rPr lang="fr-FR" sz="1400" dirty="0">
                <a:solidFill>
                  <a:schemeClr val="tx1">
                    <a:lumMod val="75000"/>
                    <a:lumOff val="25000"/>
                  </a:schemeClr>
                </a:solidFill>
              </a:rPr>
              <a:t>      </a:t>
            </a:r>
            <a:r>
              <a:rPr lang="fr-FR" sz="1400" dirty="0">
                <a:solidFill>
                  <a:schemeClr val="tx1">
                    <a:lumMod val="75000"/>
                    <a:lumOff val="25000"/>
                  </a:schemeClr>
                </a:solidFill>
                <a:effectLst/>
              </a:rPr>
              <a:t>A raison de 8 heures de chauffe pendant 365 jours (hors chauffe-eau instantanée) :</a:t>
            </a:r>
          </a:p>
          <a:p>
            <a:pPr marL="742950" lvl="1" indent="-285750" algn="just">
              <a:lnSpc>
                <a:spcPct val="90000"/>
              </a:lnSpc>
              <a:buFont typeface="Calibri" panose="020F0502020204030204" pitchFamily="34" charset="0"/>
              <a:buChar char="o"/>
            </a:pPr>
            <a:r>
              <a:rPr lang="fr-FR" sz="1400" dirty="0">
                <a:solidFill>
                  <a:schemeClr val="tx1">
                    <a:lumMod val="75000"/>
                    <a:lumOff val="25000"/>
                  </a:schemeClr>
                </a:solidFill>
                <a:effectLst/>
              </a:rPr>
              <a:t>Consommation actuelle : 44 968 KWh/an (attention, données théoriques)</a:t>
            </a:r>
          </a:p>
          <a:p>
            <a:pPr marL="742950" lvl="1" indent="-285750" algn="just">
              <a:lnSpc>
                <a:spcPct val="90000"/>
              </a:lnSpc>
              <a:spcAft>
                <a:spcPts val="800"/>
              </a:spcAft>
              <a:buFont typeface="Calibri" panose="020F0502020204030204" pitchFamily="34" charset="0"/>
              <a:buChar char="o"/>
            </a:pPr>
            <a:r>
              <a:rPr lang="fr-FR" sz="1400" dirty="0">
                <a:solidFill>
                  <a:schemeClr val="tx1">
                    <a:lumMod val="75000"/>
                    <a:lumOff val="25000"/>
                  </a:schemeClr>
                </a:solidFill>
                <a:effectLst/>
              </a:rPr>
              <a:t>Consommation si arrêt des chauffe-eaux des lavabos dans les sanitaires : 10 512 kWh/an</a:t>
            </a:r>
          </a:p>
          <a:p>
            <a:pPr marL="906780" algn="just">
              <a:lnSpc>
                <a:spcPct val="90000"/>
              </a:lnSpc>
              <a:spcAft>
                <a:spcPts val="800"/>
              </a:spcAft>
              <a:buFont typeface="Calibri" panose="020F0502020204030204" pitchFamily="34" charset="0"/>
            </a:pPr>
            <a:r>
              <a:rPr lang="fr-FR" sz="1400" dirty="0">
                <a:solidFill>
                  <a:schemeClr val="tx1">
                    <a:lumMod val="75000"/>
                    <a:lumOff val="25000"/>
                  </a:schemeClr>
                </a:solidFill>
                <a:effectLst/>
              </a:rPr>
              <a:t>Economies potentielles par an : </a:t>
            </a:r>
            <a:r>
              <a:rPr lang="fr-FR" sz="1400" b="1" dirty="0">
                <a:solidFill>
                  <a:schemeClr val="tx1">
                    <a:lumMod val="75000"/>
                    <a:lumOff val="25000"/>
                  </a:schemeClr>
                </a:solidFill>
                <a:effectLst/>
              </a:rPr>
              <a:t>34 456kWh/an </a:t>
            </a:r>
            <a:endParaRPr lang="fr-FR" sz="1400" dirty="0">
              <a:solidFill>
                <a:schemeClr val="tx1">
                  <a:lumMod val="75000"/>
                  <a:lumOff val="25000"/>
                </a:schemeClr>
              </a:solidFill>
              <a:effectLst/>
            </a:endParaRPr>
          </a:p>
          <a:p>
            <a:pPr marL="285750" indent="-285750">
              <a:lnSpc>
                <a:spcPct val="90000"/>
              </a:lnSpc>
              <a:buFont typeface="Calibri" panose="020F0502020204030204" pitchFamily="34" charset="0"/>
              <a:buChar char="-"/>
            </a:pPr>
            <a:endParaRPr lang="fr-FR" sz="1000" dirty="0">
              <a:solidFill>
                <a:schemeClr val="tx1">
                  <a:lumMod val="75000"/>
                  <a:lumOff val="25000"/>
                </a:schemeClr>
              </a:solidFill>
            </a:endParaRPr>
          </a:p>
        </p:txBody>
      </p:sp>
      <p:sp>
        <p:nvSpPr>
          <p:cNvPr id="5" name="Title 1">
            <a:extLst>
              <a:ext uri="{FF2B5EF4-FFF2-40B4-BE49-F238E27FC236}">
                <a16:creationId xmlns:a16="http://schemas.microsoft.com/office/drawing/2014/main" id="{3300A21B-AB3C-8699-6E7A-BA1237C20301}"/>
              </a:ext>
            </a:extLst>
          </p:cNvPr>
          <p:cNvSpPr>
            <a:spLocks noGrp="1"/>
          </p:cNvSpPr>
          <p:nvPr>
            <p:ph type="title"/>
          </p:nvPr>
        </p:nvSpPr>
        <p:spPr>
          <a:xfrm>
            <a:off x="1097280" y="401997"/>
            <a:ext cx="10058400" cy="1173817"/>
          </a:xfrm>
        </p:spPr>
        <p:txBody>
          <a:bodyPr>
            <a:normAutofit/>
          </a:bodyPr>
          <a:lstStyle/>
          <a:p>
            <a:pPr algn="ctr"/>
            <a:r>
              <a:rPr lang="fr-FR" sz="4300" b="1" u="sng" dirty="0">
                <a:solidFill>
                  <a:schemeClr val="tx1">
                    <a:lumMod val="75000"/>
                    <a:lumOff val="25000"/>
                  </a:schemeClr>
                </a:solidFill>
              </a:rPr>
              <a:t>Colisée 1 et 2 </a:t>
            </a:r>
            <a:r>
              <a:rPr lang="fr-FR" sz="4300" b="1" dirty="0">
                <a:solidFill>
                  <a:schemeClr val="tx1">
                    <a:lumMod val="75000"/>
                    <a:lumOff val="25000"/>
                  </a:schemeClr>
                </a:solidFill>
              </a:rPr>
              <a:t> </a:t>
            </a:r>
            <a:br>
              <a:rPr lang="fr-FR" sz="4800" b="1" dirty="0">
                <a:solidFill>
                  <a:schemeClr val="tx1">
                    <a:lumMod val="75000"/>
                    <a:lumOff val="25000"/>
                  </a:schemeClr>
                </a:solidFill>
              </a:rPr>
            </a:br>
            <a:r>
              <a:rPr lang="fr-FR" sz="1800" b="1" dirty="0">
                <a:solidFill>
                  <a:schemeClr val="tx1">
                    <a:lumMod val="75000"/>
                    <a:lumOff val="25000"/>
                  </a:schemeClr>
                </a:solidFill>
              </a:rPr>
              <a:t>Anné</a:t>
            </a:r>
            <a:r>
              <a:rPr lang="fr-FR" sz="1800" b="1" dirty="0"/>
              <a:t>e de construction 1991-92</a:t>
            </a:r>
            <a:endParaRPr lang="en-US" sz="1800" dirty="0"/>
          </a:p>
        </p:txBody>
      </p:sp>
      <p:pic>
        <p:nvPicPr>
          <p:cNvPr id="7" name="Image 6" descr="Une image contenant blanc&#10;&#10;Description générée automatiquement">
            <a:extLst>
              <a:ext uri="{FF2B5EF4-FFF2-40B4-BE49-F238E27FC236}">
                <a16:creationId xmlns:a16="http://schemas.microsoft.com/office/drawing/2014/main" id="{3D6252C9-DDD1-CA0F-B34C-31FA142129BB}"/>
              </a:ext>
            </a:extLst>
          </p:cNvPr>
          <p:cNvPicPr>
            <a:picLocks noChangeAspect="1"/>
          </p:cNvPicPr>
          <p:nvPr/>
        </p:nvPicPr>
        <p:blipFill>
          <a:blip r:embed="rId3"/>
          <a:stretch>
            <a:fillRect/>
          </a:stretch>
        </p:blipFill>
        <p:spPr>
          <a:xfrm>
            <a:off x="9924057" y="2433550"/>
            <a:ext cx="1520952" cy="1143000"/>
          </a:xfrm>
          <a:prstGeom prst="rect">
            <a:avLst/>
          </a:prstGeom>
        </p:spPr>
      </p:pic>
      <p:pic>
        <p:nvPicPr>
          <p:cNvPr id="10" name="Image 9">
            <a:extLst>
              <a:ext uri="{FF2B5EF4-FFF2-40B4-BE49-F238E27FC236}">
                <a16:creationId xmlns:a16="http://schemas.microsoft.com/office/drawing/2014/main" id="{41159D6D-8CBF-981D-DD63-1BCA73670BAC}"/>
              </a:ext>
            </a:extLst>
          </p:cNvPr>
          <p:cNvPicPr>
            <a:picLocks noChangeAspect="1"/>
          </p:cNvPicPr>
          <p:nvPr/>
        </p:nvPicPr>
        <p:blipFill>
          <a:blip r:embed="rId4"/>
          <a:stretch>
            <a:fillRect/>
          </a:stretch>
        </p:blipFill>
        <p:spPr>
          <a:xfrm>
            <a:off x="9679613" y="4546276"/>
            <a:ext cx="2057858" cy="976339"/>
          </a:xfrm>
          <a:prstGeom prst="rect">
            <a:avLst/>
          </a:prstGeom>
        </p:spPr>
      </p:pic>
    </p:spTree>
    <p:extLst>
      <p:ext uri="{BB962C8B-B14F-4D97-AF65-F5344CB8AC3E}">
        <p14:creationId xmlns:p14="http://schemas.microsoft.com/office/powerpoint/2010/main" val="1191838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10;&#10;Description générée automatiquement">
            <a:extLst>
              <a:ext uri="{FF2B5EF4-FFF2-40B4-BE49-F238E27FC236}">
                <a16:creationId xmlns:a16="http://schemas.microsoft.com/office/drawing/2014/main" id="{6220A639-B3CC-707E-2D25-19467B218B4C}"/>
              </a:ext>
            </a:extLst>
          </p:cNvPr>
          <p:cNvPicPr>
            <a:picLocks noChangeAspect="1"/>
          </p:cNvPicPr>
          <p:nvPr/>
        </p:nvPicPr>
        <p:blipFill>
          <a:blip r:embed="rId2"/>
          <a:stretch>
            <a:fillRect/>
          </a:stretch>
        </p:blipFill>
        <p:spPr>
          <a:xfrm>
            <a:off x="9764702" y="3429000"/>
            <a:ext cx="2023936" cy="2023936"/>
          </a:xfrm>
          <a:prstGeom prst="rect">
            <a:avLst/>
          </a:prstGeom>
        </p:spPr>
      </p:pic>
      <p:pic>
        <p:nvPicPr>
          <p:cNvPr id="4" name="Image 3" descr="Une image contenant texte, ciel, extérieur, route&#10;&#10;Description générée automatiquement">
            <a:extLst>
              <a:ext uri="{FF2B5EF4-FFF2-40B4-BE49-F238E27FC236}">
                <a16:creationId xmlns:a16="http://schemas.microsoft.com/office/drawing/2014/main" id="{1F592116-E5C7-2989-347C-2C3F114FB679}"/>
              </a:ext>
            </a:extLst>
          </p:cNvPr>
          <p:cNvPicPr>
            <a:picLocks noChangeAspect="1"/>
          </p:cNvPicPr>
          <p:nvPr/>
        </p:nvPicPr>
        <p:blipFill rotWithShape="1">
          <a:blip r:embed="rId3"/>
          <a:srcRect r="17683"/>
          <a:stretch/>
        </p:blipFill>
        <p:spPr>
          <a:xfrm>
            <a:off x="939010" y="2120899"/>
            <a:ext cx="4090356" cy="3304378"/>
          </a:xfrm>
          <a:prstGeom prst="rect">
            <a:avLst/>
          </a:prstGeom>
          <a:noFill/>
        </p:spPr>
      </p:pic>
      <p:sp>
        <p:nvSpPr>
          <p:cNvPr id="2" name="ZoneTexte 1">
            <a:extLst>
              <a:ext uri="{FF2B5EF4-FFF2-40B4-BE49-F238E27FC236}">
                <a16:creationId xmlns:a16="http://schemas.microsoft.com/office/drawing/2014/main" id="{7CB7F011-FA01-8EF7-71C8-BCB23FF721D9}"/>
              </a:ext>
            </a:extLst>
          </p:cNvPr>
          <p:cNvSpPr txBox="1"/>
          <p:nvPr/>
        </p:nvSpPr>
        <p:spPr>
          <a:xfrm>
            <a:off x="5228145" y="2114234"/>
            <a:ext cx="5109416" cy="3748194"/>
          </a:xfrm>
          <a:prstGeom prst="rect">
            <a:avLst/>
          </a:prstGeom>
        </p:spPr>
        <p:txBody>
          <a:bodyPr vert="horz" lIns="0" tIns="45720" rIns="0" bIns="45720" rtlCol="0">
            <a:normAutofit fontScale="92500" lnSpcReduction="10000"/>
          </a:bodyPr>
          <a:lstStyle/>
          <a:p>
            <a:pPr>
              <a:lnSpc>
                <a:spcPct val="90000"/>
              </a:lnSpc>
              <a:buFont typeface="Calibri" panose="020F0502020204030204" pitchFamily="34" charset="0"/>
            </a:pPr>
            <a:endParaRPr lang="fr-FR" sz="1300" dirty="0">
              <a:solidFill>
                <a:schemeClr val="tx1">
                  <a:lumMod val="75000"/>
                  <a:lumOff val="25000"/>
                </a:schemeClr>
              </a:solidFill>
            </a:endParaRPr>
          </a:p>
          <a:p>
            <a:pPr marL="285750" indent="-285750" algn="just">
              <a:lnSpc>
                <a:spcPct val="90000"/>
              </a:lnSpc>
              <a:buFont typeface="Calibri" panose="020F0502020204030204" pitchFamily="34" charset="0"/>
              <a:buChar char="-"/>
            </a:pPr>
            <a:r>
              <a:rPr lang="fr-FR" sz="1300" b="1" dirty="0">
                <a:solidFill>
                  <a:schemeClr val="tx1">
                    <a:lumMod val="75000"/>
                    <a:lumOff val="25000"/>
                  </a:schemeClr>
                </a:solidFill>
              </a:rPr>
              <a:t>2/ Etude de la GTC (gestion technique centralisée) du Colisée 2</a:t>
            </a:r>
            <a:endParaRPr lang="fr-FR" sz="1300" dirty="0">
              <a:solidFill>
                <a:schemeClr val="tx1">
                  <a:lumMod val="75000"/>
                  <a:lumOff val="25000"/>
                </a:schemeClr>
              </a:solidFill>
            </a:endParaRPr>
          </a:p>
          <a:p>
            <a:pPr lvl="1" algn="just">
              <a:lnSpc>
                <a:spcPct val="90000"/>
              </a:lnSpc>
              <a:buFont typeface="Calibri" panose="020F0502020204030204" pitchFamily="34" charset="0"/>
            </a:pPr>
            <a:r>
              <a:rPr lang="fr-FR" sz="1300" dirty="0">
                <a:solidFill>
                  <a:schemeClr val="tx1">
                    <a:lumMod val="75000"/>
                    <a:lumOff val="25000"/>
                  </a:schemeClr>
                </a:solidFill>
                <a:effectLst/>
              </a:rPr>
              <a:t>Une étude </a:t>
            </a:r>
            <a:r>
              <a:rPr lang="fr-FR" sz="1300" dirty="0">
                <a:solidFill>
                  <a:schemeClr val="tx1">
                    <a:lumMod val="75000"/>
                    <a:lumOff val="25000"/>
                  </a:schemeClr>
                </a:solidFill>
              </a:rPr>
              <a:t>est en commande </a:t>
            </a:r>
            <a:r>
              <a:rPr lang="fr-FR" sz="1300" dirty="0">
                <a:solidFill>
                  <a:schemeClr val="tx1">
                    <a:lumMod val="75000"/>
                    <a:lumOff val="25000"/>
                  </a:schemeClr>
                </a:solidFill>
                <a:effectLst/>
              </a:rPr>
              <a:t>sur le fonctionnement de la GTC (gestion technique centralisée) du bâtiment Colisée 2 afin de contrôler son efficacité et optimiser la régulation.</a:t>
            </a:r>
          </a:p>
          <a:p>
            <a:pPr marL="285750" indent="-285750" algn="just">
              <a:lnSpc>
                <a:spcPct val="90000"/>
              </a:lnSpc>
              <a:buFont typeface="Calibri" panose="020F0502020204030204" pitchFamily="34" charset="0"/>
              <a:buChar char="-"/>
            </a:pPr>
            <a:endParaRPr lang="fr-FR" sz="1300" b="1" dirty="0">
              <a:solidFill>
                <a:schemeClr val="tx1">
                  <a:lumMod val="75000"/>
                  <a:lumOff val="25000"/>
                </a:schemeClr>
              </a:solidFill>
            </a:endParaRPr>
          </a:p>
          <a:p>
            <a:pPr marL="285750" indent="-285750" algn="just">
              <a:lnSpc>
                <a:spcPct val="90000"/>
              </a:lnSpc>
              <a:buFont typeface="Calibri" panose="020F0502020204030204" pitchFamily="34" charset="0"/>
              <a:buChar char="-"/>
            </a:pPr>
            <a:r>
              <a:rPr lang="fr-FR" sz="1300" b="1" dirty="0">
                <a:solidFill>
                  <a:schemeClr val="tx1">
                    <a:lumMod val="75000"/>
                    <a:lumOff val="25000"/>
                  </a:schemeClr>
                </a:solidFill>
              </a:rPr>
              <a:t>3/ Remplacement des néons par des LED dans les bureaux du Colisée 1 :</a:t>
            </a:r>
          </a:p>
          <a:p>
            <a:pPr marL="285750" indent="-285750" algn="just">
              <a:lnSpc>
                <a:spcPct val="90000"/>
              </a:lnSpc>
              <a:buFont typeface="Calibri" panose="020F0502020204030204" pitchFamily="34" charset="0"/>
              <a:buChar char="-"/>
            </a:pPr>
            <a:r>
              <a:rPr lang="fr-FR" sz="1300" i="1" dirty="0">
                <a:solidFill>
                  <a:schemeClr val="tx1">
                    <a:lumMod val="75000"/>
                    <a:lumOff val="25000"/>
                  </a:schemeClr>
                </a:solidFill>
              </a:rPr>
              <a:t>Une prochaine étude sera réalisée en interne pour le bâtiment Colisée 2.</a:t>
            </a:r>
          </a:p>
          <a:p>
            <a:pPr marL="285750" indent="-285750">
              <a:lnSpc>
                <a:spcPct val="90000"/>
              </a:lnSpc>
              <a:buFont typeface="Calibri" panose="020F0502020204030204" pitchFamily="34" charset="0"/>
              <a:buChar char="-"/>
            </a:pPr>
            <a:endParaRPr lang="fr-FR" sz="1300" dirty="0">
              <a:solidFill>
                <a:schemeClr val="tx1">
                  <a:lumMod val="75000"/>
                  <a:lumOff val="25000"/>
                </a:schemeClr>
              </a:solidFill>
            </a:endParaRPr>
          </a:p>
          <a:p>
            <a:pPr lvl="1">
              <a:lnSpc>
                <a:spcPct val="90000"/>
              </a:lnSpc>
              <a:spcAft>
                <a:spcPts val="800"/>
              </a:spcAft>
              <a:buFont typeface="Calibri" panose="020F0502020204030204" pitchFamily="34" charset="0"/>
            </a:pPr>
            <a:r>
              <a:rPr lang="fr-FR" sz="1300" u="sng" dirty="0">
                <a:solidFill>
                  <a:schemeClr val="tx1">
                    <a:lumMod val="75000"/>
                    <a:lumOff val="25000"/>
                  </a:schemeClr>
                </a:solidFill>
                <a:effectLst/>
              </a:rPr>
              <a:t>1. Etat des lieux :</a:t>
            </a:r>
            <a:endParaRPr lang="fr-FR" sz="1300" dirty="0">
              <a:solidFill>
                <a:schemeClr val="tx1">
                  <a:lumMod val="75000"/>
                  <a:lumOff val="25000"/>
                </a:schemeClr>
              </a:solidFill>
              <a:effectLst/>
            </a:endParaRPr>
          </a:p>
          <a:p>
            <a:pPr>
              <a:lnSpc>
                <a:spcPct val="90000"/>
              </a:lnSpc>
              <a:spcAft>
                <a:spcPts val="800"/>
              </a:spcAft>
              <a:buFont typeface="Calibri" panose="020F0502020204030204" pitchFamily="34" charset="0"/>
            </a:pPr>
            <a:r>
              <a:rPr lang="fr-FR" sz="1300" dirty="0">
                <a:solidFill>
                  <a:schemeClr val="tx1">
                    <a:lumMod val="75000"/>
                    <a:lumOff val="25000"/>
                  </a:schemeClr>
                </a:solidFill>
                <a:effectLst/>
              </a:rPr>
              <a:t>Colisée 1 : 300 néons à remplacer</a:t>
            </a:r>
          </a:p>
          <a:p>
            <a:pPr lvl="1">
              <a:lnSpc>
                <a:spcPct val="90000"/>
              </a:lnSpc>
              <a:spcAft>
                <a:spcPts val="800"/>
              </a:spcAft>
              <a:buFont typeface="Calibri" panose="020F0502020204030204" pitchFamily="34" charset="0"/>
            </a:pPr>
            <a:r>
              <a:rPr lang="fr-FR" sz="1300" u="sng" dirty="0">
                <a:solidFill>
                  <a:schemeClr val="tx1">
                    <a:lumMod val="75000"/>
                    <a:lumOff val="25000"/>
                  </a:schemeClr>
                </a:solidFill>
                <a:effectLst/>
              </a:rPr>
              <a:t>2. Cout de l’opération :</a:t>
            </a:r>
            <a:endParaRPr lang="fr-FR" sz="1300" dirty="0">
              <a:solidFill>
                <a:schemeClr val="tx1">
                  <a:lumMod val="75000"/>
                  <a:lumOff val="25000"/>
                </a:schemeClr>
              </a:solidFill>
              <a:effectLst/>
            </a:endParaRPr>
          </a:p>
          <a:p>
            <a:pPr>
              <a:lnSpc>
                <a:spcPct val="90000"/>
              </a:lnSpc>
              <a:spcAft>
                <a:spcPts val="800"/>
              </a:spcAft>
              <a:buFont typeface="Calibri" panose="020F0502020204030204" pitchFamily="34" charset="0"/>
            </a:pPr>
            <a:r>
              <a:rPr lang="fr-FR" sz="1300" i="1" dirty="0">
                <a:solidFill>
                  <a:schemeClr val="tx1">
                    <a:lumMod val="75000"/>
                    <a:lumOff val="25000"/>
                  </a:schemeClr>
                </a:solidFill>
                <a:effectLst/>
              </a:rPr>
              <a:t>Coût moyen unitaire : </a:t>
            </a:r>
          </a:p>
          <a:p>
            <a:pPr marL="342900" lvl="0" indent="-342900">
              <a:lnSpc>
                <a:spcPct val="90000"/>
              </a:lnSpc>
              <a:buFont typeface="Calibri" panose="020F0502020204030204" pitchFamily="34" charset="0"/>
              <a:buChar char="-"/>
            </a:pPr>
            <a:r>
              <a:rPr lang="fr-FR" sz="1300" dirty="0">
                <a:solidFill>
                  <a:schemeClr val="tx1">
                    <a:lumMod val="75000"/>
                    <a:lumOff val="25000"/>
                  </a:schemeClr>
                </a:solidFill>
                <a:effectLst/>
              </a:rPr>
              <a:t>Néon LED 1500 mm : 13,60 € HT</a:t>
            </a:r>
          </a:p>
          <a:p>
            <a:pPr marL="342900" lvl="0" indent="-342900">
              <a:lnSpc>
                <a:spcPct val="90000"/>
              </a:lnSpc>
              <a:buFont typeface="Calibri" panose="020F0502020204030204" pitchFamily="34" charset="0"/>
              <a:buChar char="-"/>
            </a:pPr>
            <a:endParaRPr lang="fr-FR" sz="1300" dirty="0">
              <a:solidFill>
                <a:schemeClr val="tx1">
                  <a:lumMod val="75000"/>
                  <a:lumOff val="25000"/>
                </a:schemeClr>
              </a:solidFill>
              <a:effectLst/>
            </a:endParaRPr>
          </a:p>
          <a:p>
            <a:pPr>
              <a:lnSpc>
                <a:spcPct val="90000"/>
              </a:lnSpc>
              <a:spcAft>
                <a:spcPts val="800"/>
              </a:spcAft>
              <a:buFont typeface="Calibri" panose="020F0502020204030204" pitchFamily="34" charset="0"/>
            </a:pPr>
            <a:r>
              <a:rPr lang="fr-FR" sz="1300" i="1" dirty="0">
                <a:solidFill>
                  <a:schemeClr val="tx1">
                    <a:lumMod val="75000"/>
                    <a:lumOff val="25000"/>
                  </a:schemeClr>
                </a:solidFill>
                <a:effectLst/>
              </a:rPr>
              <a:t>Coût total :</a:t>
            </a:r>
          </a:p>
          <a:p>
            <a:pPr marL="449580">
              <a:lnSpc>
                <a:spcPct val="90000"/>
              </a:lnSpc>
              <a:spcAft>
                <a:spcPts val="800"/>
              </a:spcAft>
              <a:buFont typeface="Calibri" panose="020F0502020204030204" pitchFamily="34" charset="0"/>
            </a:pPr>
            <a:r>
              <a:rPr lang="fr-FR" sz="1300" dirty="0">
                <a:solidFill>
                  <a:schemeClr val="tx1">
                    <a:lumMod val="75000"/>
                    <a:lumOff val="25000"/>
                  </a:schemeClr>
                </a:solidFill>
                <a:effectLst/>
              </a:rPr>
              <a:t>TOTAL : environ </a:t>
            </a:r>
            <a:r>
              <a:rPr lang="fr-FR" sz="1300" b="1" dirty="0">
                <a:solidFill>
                  <a:schemeClr val="tx1">
                    <a:lumMod val="75000"/>
                    <a:lumOff val="25000"/>
                  </a:schemeClr>
                </a:solidFill>
                <a:effectLst/>
              </a:rPr>
              <a:t>4000 € TTC</a:t>
            </a:r>
          </a:p>
          <a:p>
            <a:pPr marL="449580" algn="just">
              <a:lnSpc>
                <a:spcPct val="90000"/>
              </a:lnSpc>
              <a:spcAft>
                <a:spcPts val="800"/>
              </a:spcAft>
              <a:buFont typeface="Calibri" panose="020F0502020204030204" pitchFamily="34" charset="0"/>
            </a:pPr>
            <a:r>
              <a:rPr lang="fr-FR" sz="1300" b="0" i="0" dirty="0">
                <a:solidFill>
                  <a:srgbClr val="111111"/>
                </a:solidFill>
                <a:effectLst/>
              </a:rPr>
              <a:t>Le tube néon LED est connu par sa faible consommation d’énergie. Il peut réduire la consommation énergétique de</a:t>
            </a:r>
            <a:r>
              <a:rPr lang="fr-FR" sz="1300" b="1" i="0" dirty="0">
                <a:solidFill>
                  <a:srgbClr val="111111"/>
                </a:solidFill>
                <a:effectLst/>
              </a:rPr>
              <a:t> 50% à 60%</a:t>
            </a:r>
            <a:r>
              <a:rPr lang="fr-FR" sz="1300" b="0" i="0" dirty="0">
                <a:solidFill>
                  <a:srgbClr val="111111"/>
                </a:solidFill>
                <a:effectLst/>
              </a:rPr>
              <a:t> par rapport aux néons classiques. Ils est également très écologiques</a:t>
            </a:r>
            <a:r>
              <a:rPr lang="fr-FR" sz="1300" dirty="0">
                <a:solidFill>
                  <a:srgbClr val="111111"/>
                </a:solidFill>
              </a:rPr>
              <a:t>.</a:t>
            </a:r>
            <a:endParaRPr lang="fr-FR" sz="1300" dirty="0">
              <a:solidFill>
                <a:schemeClr val="tx1">
                  <a:lumMod val="75000"/>
                  <a:lumOff val="25000"/>
                </a:schemeClr>
              </a:solidFill>
              <a:effectLst/>
            </a:endParaRPr>
          </a:p>
          <a:p>
            <a:pPr marL="285750" indent="-285750">
              <a:lnSpc>
                <a:spcPct val="90000"/>
              </a:lnSpc>
              <a:buFont typeface="Calibri" panose="020F0502020204030204" pitchFamily="34" charset="0"/>
              <a:buChar char="-"/>
            </a:pPr>
            <a:endParaRPr lang="fr-FR" sz="1000" dirty="0">
              <a:solidFill>
                <a:schemeClr val="tx1">
                  <a:lumMod val="75000"/>
                  <a:lumOff val="25000"/>
                </a:schemeClr>
              </a:solidFill>
            </a:endParaRPr>
          </a:p>
          <a:p>
            <a:pPr marL="742950" lvl="1" indent="-285750">
              <a:lnSpc>
                <a:spcPct val="90000"/>
              </a:lnSpc>
              <a:buFont typeface="Calibri" panose="020F0502020204030204" pitchFamily="34" charset="0"/>
              <a:buChar char="-"/>
            </a:pPr>
            <a:endParaRPr lang="fr-FR" sz="1000" dirty="0">
              <a:solidFill>
                <a:schemeClr val="tx1">
                  <a:lumMod val="75000"/>
                  <a:lumOff val="25000"/>
                </a:schemeClr>
              </a:solidFill>
            </a:endParaRPr>
          </a:p>
        </p:txBody>
      </p:sp>
      <p:sp>
        <p:nvSpPr>
          <p:cNvPr id="5" name="Title 1">
            <a:extLst>
              <a:ext uri="{FF2B5EF4-FFF2-40B4-BE49-F238E27FC236}">
                <a16:creationId xmlns:a16="http://schemas.microsoft.com/office/drawing/2014/main" id="{D1A2A15C-2DB9-E8A9-5871-533E7A3E7E9B}"/>
              </a:ext>
            </a:extLst>
          </p:cNvPr>
          <p:cNvSpPr>
            <a:spLocks noGrp="1"/>
          </p:cNvSpPr>
          <p:nvPr>
            <p:ph type="title"/>
          </p:nvPr>
        </p:nvSpPr>
        <p:spPr>
          <a:xfrm>
            <a:off x="1096963" y="287338"/>
            <a:ext cx="10058400" cy="1179323"/>
          </a:xfrm>
        </p:spPr>
        <p:txBody>
          <a:bodyPr>
            <a:normAutofit/>
          </a:bodyPr>
          <a:lstStyle/>
          <a:p>
            <a:pPr algn="ctr"/>
            <a:r>
              <a:rPr lang="fr-FR" sz="4300" b="1" u="sng" dirty="0">
                <a:solidFill>
                  <a:schemeClr val="tx1">
                    <a:lumMod val="75000"/>
                    <a:lumOff val="25000"/>
                  </a:schemeClr>
                </a:solidFill>
              </a:rPr>
              <a:t>Colisée 1 et 2 </a:t>
            </a:r>
            <a:r>
              <a:rPr lang="fr-FR" sz="4300" b="1" dirty="0">
                <a:solidFill>
                  <a:schemeClr val="tx1">
                    <a:lumMod val="75000"/>
                    <a:lumOff val="25000"/>
                  </a:schemeClr>
                </a:solidFill>
              </a:rPr>
              <a:t> </a:t>
            </a:r>
            <a:br>
              <a:rPr lang="fr-FR" sz="4800" b="1" dirty="0">
                <a:solidFill>
                  <a:schemeClr val="tx1">
                    <a:lumMod val="75000"/>
                    <a:lumOff val="25000"/>
                  </a:schemeClr>
                </a:solidFill>
              </a:rPr>
            </a:br>
            <a:r>
              <a:rPr lang="fr-FR" sz="1800" b="1" dirty="0">
                <a:solidFill>
                  <a:schemeClr val="tx1">
                    <a:lumMod val="75000"/>
                    <a:lumOff val="25000"/>
                  </a:schemeClr>
                </a:solidFill>
              </a:rPr>
              <a:t>Anné</a:t>
            </a:r>
            <a:r>
              <a:rPr lang="fr-FR" sz="1800" b="1" dirty="0"/>
              <a:t>e de construction 1991-92</a:t>
            </a:r>
            <a:endParaRPr lang="en-US" sz="1800" dirty="0"/>
          </a:p>
        </p:txBody>
      </p:sp>
      <p:pic>
        <p:nvPicPr>
          <p:cNvPr id="7" name="Image 6">
            <a:extLst>
              <a:ext uri="{FF2B5EF4-FFF2-40B4-BE49-F238E27FC236}">
                <a16:creationId xmlns:a16="http://schemas.microsoft.com/office/drawing/2014/main" id="{A8AC5354-D460-4FB2-68D8-CE236DE15A0B}"/>
              </a:ext>
            </a:extLst>
          </p:cNvPr>
          <p:cNvPicPr>
            <a:picLocks noChangeAspect="1"/>
          </p:cNvPicPr>
          <p:nvPr/>
        </p:nvPicPr>
        <p:blipFill>
          <a:blip r:embed="rId4"/>
          <a:stretch>
            <a:fillRect/>
          </a:stretch>
        </p:blipFill>
        <p:spPr>
          <a:xfrm>
            <a:off x="10438714" y="2306555"/>
            <a:ext cx="1433297" cy="1074973"/>
          </a:xfrm>
          <a:prstGeom prst="rect">
            <a:avLst/>
          </a:prstGeom>
        </p:spPr>
      </p:pic>
    </p:spTree>
    <p:extLst>
      <p:ext uri="{BB962C8B-B14F-4D97-AF65-F5344CB8AC3E}">
        <p14:creationId xmlns:p14="http://schemas.microsoft.com/office/powerpoint/2010/main" val="108933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ériphérique&#10;&#10;Description générée automatiquement">
            <a:extLst>
              <a:ext uri="{FF2B5EF4-FFF2-40B4-BE49-F238E27FC236}">
                <a16:creationId xmlns:a16="http://schemas.microsoft.com/office/drawing/2014/main" id="{1CD152C5-7C1F-7014-0DED-F61F2DC26BFD}"/>
              </a:ext>
            </a:extLst>
          </p:cNvPr>
          <p:cNvPicPr>
            <a:picLocks noChangeAspect="1"/>
          </p:cNvPicPr>
          <p:nvPr/>
        </p:nvPicPr>
        <p:blipFill>
          <a:blip r:embed="rId2"/>
          <a:stretch>
            <a:fillRect/>
          </a:stretch>
        </p:blipFill>
        <p:spPr>
          <a:xfrm>
            <a:off x="10309709" y="2209046"/>
            <a:ext cx="1570022" cy="1570022"/>
          </a:xfrm>
          <a:prstGeom prst="rect">
            <a:avLst/>
          </a:prstGeom>
        </p:spPr>
      </p:pic>
      <p:pic>
        <p:nvPicPr>
          <p:cNvPr id="4" name="Image 3" descr="Une image contenant arbre, extérieur, plante">
            <a:extLst>
              <a:ext uri="{FF2B5EF4-FFF2-40B4-BE49-F238E27FC236}">
                <a16:creationId xmlns:a16="http://schemas.microsoft.com/office/drawing/2014/main" id="{99AD2140-F16F-7E02-E447-FE0E4354744C}"/>
              </a:ext>
            </a:extLst>
          </p:cNvPr>
          <p:cNvPicPr>
            <a:picLocks noChangeAspect="1"/>
          </p:cNvPicPr>
          <p:nvPr/>
        </p:nvPicPr>
        <p:blipFill>
          <a:blip r:embed="rId3"/>
          <a:stretch>
            <a:fillRect/>
          </a:stretch>
        </p:blipFill>
        <p:spPr>
          <a:xfrm>
            <a:off x="1097280" y="2431422"/>
            <a:ext cx="4639736" cy="3127148"/>
          </a:xfrm>
          <a:prstGeom prst="rect">
            <a:avLst/>
          </a:prstGeom>
          <a:noFill/>
        </p:spPr>
      </p:pic>
      <p:sp>
        <p:nvSpPr>
          <p:cNvPr id="3" name="ZoneTexte 2">
            <a:extLst>
              <a:ext uri="{FF2B5EF4-FFF2-40B4-BE49-F238E27FC236}">
                <a16:creationId xmlns:a16="http://schemas.microsoft.com/office/drawing/2014/main" id="{F52FC6FE-AC21-83B5-AC61-14411C260B8D}"/>
              </a:ext>
            </a:extLst>
          </p:cNvPr>
          <p:cNvSpPr txBox="1"/>
          <p:nvPr/>
        </p:nvSpPr>
        <p:spPr>
          <a:xfrm>
            <a:off x="5890528" y="2120899"/>
            <a:ext cx="4516963" cy="3748194"/>
          </a:xfrm>
          <a:prstGeom prst="rect">
            <a:avLst/>
          </a:prstGeom>
        </p:spPr>
        <p:txBody>
          <a:bodyPr vert="horz" lIns="0" tIns="45720" rIns="0" bIns="45720" rtlCol="0">
            <a:normAutofit/>
          </a:bodyPr>
          <a:lstStyle/>
          <a:p>
            <a:pPr lvl="1">
              <a:lnSpc>
                <a:spcPct val="90000"/>
              </a:lnSpc>
              <a:spcAft>
                <a:spcPts val="600"/>
              </a:spcAft>
              <a:buFont typeface="Calibri" panose="020F0502020204030204" pitchFamily="34" charset="0"/>
            </a:pPr>
            <a:endParaRPr lang="fr-FR" sz="1300"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4/ Installation d’horloge astronomique contrôlant l’éclairage intérieurs des bâtiments</a:t>
            </a:r>
          </a:p>
          <a:p>
            <a:pPr marL="285750" indent="-285750" algn="just">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lvl="1" algn="just">
              <a:lnSpc>
                <a:spcPct val="90000"/>
              </a:lnSpc>
              <a:spcAft>
                <a:spcPts val="600"/>
              </a:spcAft>
              <a:buFont typeface="Calibri" panose="020F0502020204030204" pitchFamily="34" charset="0"/>
            </a:pPr>
            <a:r>
              <a:rPr lang="fr-FR" sz="1300" dirty="0">
                <a:solidFill>
                  <a:schemeClr val="tx1">
                    <a:lumMod val="75000"/>
                    <a:lumOff val="25000"/>
                  </a:schemeClr>
                </a:solidFill>
              </a:rPr>
              <a:t>Installations à chaque étage (sauf RDC du Colisée 1) d’horloges astronomiques permettant une extinction automatique à partir de 22h de l’éclairage des circulations et des bureaux.</a:t>
            </a:r>
          </a:p>
          <a:p>
            <a:pPr lvl="1" algn="just">
              <a:lnSpc>
                <a:spcPct val="90000"/>
              </a:lnSpc>
              <a:spcAft>
                <a:spcPts val="600"/>
              </a:spcAft>
              <a:buFont typeface="Calibri" panose="020F0502020204030204" pitchFamily="34" charset="0"/>
            </a:pPr>
            <a:endParaRPr lang="fr-FR" sz="1300"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5/ Poursuivre la rénovation des huisseries</a:t>
            </a:r>
          </a:p>
          <a:p>
            <a:pPr marL="285750" indent="-285750" algn="just">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marL="742950" lvl="1"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Remplacement des ouvrants PVC datant de la construction</a:t>
            </a:r>
          </a:p>
          <a:p>
            <a:pPr marL="742950" lvl="1"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Remplacement des vitrages fixes datant de la construction</a:t>
            </a:r>
          </a:p>
          <a:p>
            <a:pPr lvl="1">
              <a:lnSpc>
                <a:spcPct val="90000"/>
              </a:lnSpc>
              <a:spcAft>
                <a:spcPts val="600"/>
              </a:spcAft>
              <a:buFont typeface="Calibri" panose="020F0502020204030204" pitchFamily="34" charset="0"/>
            </a:pPr>
            <a:endParaRPr lang="fr-FR" sz="1300" dirty="0">
              <a:solidFill>
                <a:schemeClr val="tx1">
                  <a:lumMod val="75000"/>
                  <a:lumOff val="25000"/>
                </a:schemeClr>
              </a:solidFill>
            </a:endParaRPr>
          </a:p>
          <a:p>
            <a:pPr lvl="1">
              <a:lnSpc>
                <a:spcPct val="90000"/>
              </a:lnSpc>
              <a:spcAft>
                <a:spcPts val="600"/>
              </a:spcAft>
              <a:buFont typeface="Calibri" panose="020F0502020204030204" pitchFamily="34" charset="0"/>
            </a:pPr>
            <a:endParaRPr lang="fr-FR" sz="1300" dirty="0">
              <a:solidFill>
                <a:schemeClr val="tx1">
                  <a:lumMod val="75000"/>
                  <a:lumOff val="25000"/>
                </a:schemeClr>
              </a:solidFill>
              <a:effectLst/>
            </a:endParaRPr>
          </a:p>
          <a:p>
            <a:pPr marL="285750" indent="-285750">
              <a:lnSpc>
                <a:spcPct val="90000"/>
              </a:lnSpc>
              <a:spcAft>
                <a:spcPts val="600"/>
              </a:spcAft>
              <a:buFont typeface="Calibri" panose="020F0502020204030204" pitchFamily="34" charset="0"/>
              <a:buChar char="-"/>
            </a:pPr>
            <a:endParaRPr lang="fr-FR" sz="1300" dirty="0">
              <a:solidFill>
                <a:schemeClr val="tx1">
                  <a:lumMod val="75000"/>
                  <a:lumOff val="25000"/>
                </a:schemeClr>
              </a:solidFill>
              <a:effectLst/>
            </a:endParaRPr>
          </a:p>
          <a:p>
            <a:pPr marL="285750" indent="-285750">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p:txBody>
      </p:sp>
      <p:sp>
        <p:nvSpPr>
          <p:cNvPr id="5" name="Title 1">
            <a:extLst>
              <a:ext uri="{FF2B5EF4-FFF2-40B4-BE49-F238E27FC236}">
                <a16:creationId xmlns:a16="http://schemas.microsoft.com/office/drawing/2014/main" id="{E378D01C-3D1E-F6BF-0E62-F6491BA12252}"/>
              </a:ext>
            </a:extLst>
          </p:cNvPr>
          <p:cNvSpPr>
            <a:spLocks noGrp="1"/>
          </p:cNvSpPr>
          <p:nvPr>
            <p:ph type="title"/>
          </p:nvPr>
        </p:nvSpPr>
        <p:spPr>
          <a:xfrm>
            <a:off x="1096963" y="287338"/>
            <a:ext cx="10058400" cy="1449387"/>
          </a:xfrm>
        </p:spPr>
        <p:txBody>
          <a:bodyPr>
            <a:normAutofit/>
          </a:bodyPr>
          <a:lstStyle/>
          <a:p>
            <a:pPr algn="ctr"/>
            <a:r>
              <a:rPr lang="fr-FR" sz="4300" b="1" u="sng" dirty="0">
                <a:solidFill>
                  <a:schemeClr val="tx1">
                    <a:lumMod val="75000"/>
                    <a:lumOff val="25000"/>
                  </a:schemeClr>
                </a:solidFill>
              </a:rPr>
              <a:t>Colisée 1 et 2 </a:t>
            </a:r>
            <a:r>
              <a:rPr lang="fr-FR" sz="4300" b="1" dirty="0">
                <a:solidFill>
                  <a:schemeClr val="tx1">
                    <a:lumMod val="75000"/>
                    <a:lumOff val="25000"/>
                  </a:schemeClr>
                </a:solidFill>
              </a:rPr>
              <a:t> </a:t>
            </a:r>
            <a:br>
              <a:rPr lang="fr-FR" sz="4800" b="1" dirty="0">
                <a:solidFill>
                  <a:schemeClr val="tx1">
                    <a:lumMod val="75000"/>
                    <a:lumOff val="25000"/>
                  </a:schemeClr>
                </a:solidFill>
              </a:rPr>
            </a:br>
            <a:r>
              <a:rPr lang="fr-FR" sz="1800" b="1" dirty="0">
                <a:solidFill>
                  <a:schemeClr val="tx1">
                    <a:lumMod val="75000"/>
                    <a:lumOff val="25000"/>
                  </a:schemeClr>
                </a:solidFill>
              </a:rPr>
              <a:t>Anné</a:t>
            </a:r>
            <a:r>
              <a:rPr lang="fr-FR" sz="1800" b="1" dirty="0"/>
              <a:t>e de construction 1991-92</a:t>
            </a:r>
            <a:endParaRPr lang="en-US" sz="1800" dirty="0"/>
          </a:p>
        </p:txBody>
      </p:sp>
      <p:pic>
        <p:nvPicPr>
          <p:cNvPr id="10" name="Image 9" descr="Une image contenant moniteur, blanc, capture d’écran, cadre&#10;&#10;Description générée automatiquement">
            <a:extLst>
              <a:ext uri="{FF2B5EF4-FFF2-40B4-BE49-F238E27FC236}">
                <a16:creationId xmlns:a16="http://schemas.microsoft.com/office/drawing/2014/main" id="{FAF486B1-E3BE-E401-DB4A-DDD6DD1E32F1}"/>
              </a:ext>
            </a:extLst>
          </p:cNvPr>
          <p:cNvPicPr>
            <a:picLocks noChangeAspect="1"/>
          </p:cNvPicPr>
          <p:nvPr/>
        </p:nvPicPr>
        <p:blipFill>
          <a:blip r:embed="rId4"/>
          <a:stretch>
            <a:fillRect/>
          </a:stretch>
        </p:blipFill>
        <p:spPr>
          <a:xfrm>
            <a:off x="10561003" y="4229720"/>
            <a:ext cx="1188720" cy="1188720"/>
          </a:xfrm>
          <a:prstGeom prst="rect">
            <a:avLst/>
          </a:prstGeom>
        </p:spPr>
      </p:pic>
    </p:spTree>
    <p:extLst>
      <p:ext uri="{BB962C8B-B14F-4D97-AF65-F5344CB8AC3E}">
        <p14:creationId xmlns:p14="http://schemas.microsoft.com/office/powerpoint/2010/main" val="325416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D4B39E7-E69A-6599-C7E1-ACBA958F0010}"/>
              </a:ext>
            </a:extLst>
          </p:cNvPr>
          <p:cNvPicPr>
            <a:picLocks noChangeAspect="1"/>
          </p:cNvPicPr>
          <p:nvPr/>
        </p:nvPicPr>
        <p:blipFill>
          <a:blip r:embed="rId2"/>
          <a:stretch>
            <a:fillRect/>
          </a:stretch>
        </p:blipFill>
        <p:spPr>
          <a:xfrm>
            <a:off x="10046746" y="3011392"/>
            <a:ext cx="1844491" cy="1721525"/>
          </a:xfrm>
          <a:prstGeom prst="rect">
            <a:avLst/>
          </a:prstGeom>
        </p:spPr>
      </p:pic>
      <p:pic>
        <p:nvPicPr>
          <p:cNvPr id="4" name="Image 3" descr="Une image contenant extérieur, ciel, jour, bordure&#10;&#10;Description générée automatiquement">
            <a:extLst>
              <a:ext uri="{FF2B5EF4-FFF2-40B4-BE49-F238E27FC236}">
                <a16:creationId xmlns:a16="http://schemas.microsoft.com/office/drawing/2014/main" id="{54BE0AFC-DD26-1654-E022-8A93AB9EDB47}"/>
              </a:ext>
            </a:extLst>
          </p:cNvPr>
          <p:cNvPicPr>
            <a:picLocks noChangeAspect="1"/>
          </p:cNvPicPr>
          <p:nvPr/>
        </p:nvPicPr>
        <p:blipFill rotWithShape="1">
          <a:blip r:embed="rId3"/>
          <a:srcRect l="2585" r="37998" b="1"/>
          <a:stretch/>
        </p:blipFill>
        <p:spPr>
          <a:xfrm>
            <a:off x="1097280" y="2243449"/>
            <a:ext cx="4266572" cy="3446734"/>
          </a:xfrm>
          <a:prstGeom prst="rect">
            <a:avLst/>
          </a:prstGeom>
          <a:noFill/>
        </p:spPr>
      </p:pic>
      <p:sp>
        <p:nvSpPr>
          <p:cNvPr id="2" name="ZoneTexte 1">
            <a:extLst>
              <a:ext uri="{FF2B5EF4-FFF2-40B4-BE49-F238E27FC236}">
                <a16:creationId xmlns:a16="http://schemas.microsoft.com/office/drawing/2014/main" id="{5687BF55-FF92-C9FC-F037-A63C46B7AF32}"/>
              </a:ext>
            </a:extLst>
          </p:cNvPr>
          <p:cNvSpPr txBox="1"/>
          <p:nvPr/>
        </p:nvSpPr>
        <p:spPr>
          <a:xfrm>
            <a:off x="5407010" y="2696123"/>
            <a:ext cx="4639736" cy="3748194"/>
          </a:xfrm>
          <a:prstGeom prst="rect">
            <a:avLst/>
          </a:prstGeom>
        </p:spPr>
        <p:txBody>
          <a:bodyPr vert="horz" lIns="0" tIns="45720" rIns="0" bIns="45720" rtlCol="0">
            <a:normAutofit/>
          </a:bodyPr>
          <a:lstStyle/>
          <a:p>
            <a:pPr marL="285750" indent="-285750">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6/ Etude rénovation concernant l’isolation des bâtiments </a:t>
            </a:r>
          </a:p>
          <a:p>
            <a:pPr marL="285750" indent="-285750">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marL="742950" lvl="1"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effectLst/>
              </a:rPr>
              <a:t>Identifier et solutionner la déperdition thermique due à une isolation insuffisante.</a:t>
            </a:r>
          </a:p>
          <a:p>
            <a:pPr marL="742950" lvl="1" indent="-285750">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marL="742950" lvl="1" indent="-285750">
              <a:lnSpc>
                <a:spcPct val="90000"/>
              </a:lnSpc>
              <a:spcAft>
                <a:spcPts val="600"/>
              </a:spcAft>
              <a:buFont typeface="Calibri" panose="020F0502020204030204" pitchFamily="34" charset="0"/>
              <a:buChar char="-"/>
            </a:pPr>
            <a:endParaRPr lang="fr-FR" sz="1300" dirty="0">
              <a:solidFill>
                <a:schemeClr val="tx1">
                  <a:lumMod val="75000"/>
                  <a:lumOff val="25000"/>
                </a:schemeClr>
              </a:solidFill>
              <a:effectLst/>
            </a:endParaRPr>
          </a:p>
          <a:p>
            <a:pPr marL="285750" indent="-285750">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7/ Rénovation des équipements CVC (Gestion technique centralisée) du Colisée 2</a:t>
            </a:r>
          </a:p>
          <a:p>
            <a:pPr marL="285750" indent="-285750">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marL="742950" lvl="1"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Mener une opération de rénovation des équipements CVC (Chauffage ventilation climatisation) du Colisée 2 équivalente à celle menée actuellement au Colisée 1.</a:t>
            </a:r>
          </a:p>
          <a:p>
            <a:pPr lvl="1">
              <a:lnSpc>
                <a:spcPct val="90000"/>
              </a:lnSpc>
              <a:spcAft>
                <a:spcPts val="600"/>
              </a:spcAft>
              <a:buFont typeface="Calibri" panose="020F0502020204030204" pitchFamily="34" charset="0"/>
            </a:pPr>
            <a:endParaRPr lang="fr-FR" sz="1600" dirty="0">
              <a:solidFill>
                <a:schemeClr val="tx1">
                  <a:lumMod val="75000"/>
                  <a:lumOff val="25000"/>
                </a:schemeClr>
              </a:solidFill>
              <a:effectLst/>
            </a:endParaRPr>
          </a:p>
          <a:p>
            <a:pPr marL="742950" lvl="1" indent="-285750">
              <a:lnSpc>
                <a:spcPct val="90000"/>
              </a:lnSpc>
              <a:spcAft>
                <a:spcPts val="600"/>
              </a:spcAft>
              <a:buFont typeface="Calibri" panose="020F0502020204030204" pitchFamily="34" charset="0"/>
              <a:buChar char="-"/>
            </a:pPr>
            <a:endParaRPr lang="fr-FR" sz="16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fr-FR" sz="1600" dirty="0">
              <a:solidFill>
                <a:schemeClr val="tx1">
                  <a:lumMod val="75000"/>
                  <a:lumOff val="25000"/>
                </a:schemeClr>
              </a:solidFill>
            </a:endParaRPr>
          </a:p>
          <a:p>
            <a:pPr marL="742950" lvl="1" indent="-285750">
              <a:lnSpc>
                <a:spcPct val="90000"/>
              </a:lnSpc>
              <a:spcAft>
                <a:spcPts val="600"/>
              </a:spcAft>
              <a:buFont typeface="Calibri" panose="020F0502020204030204" pitchFamily="34" charset="0"/>
              <a:buChar char="-"/>
            </a:pPr>
            <a:endParaRPr lang="fr-FR" sz="1600" dirty="0">
              <a:solidFill>
                <a:schemeClr val="tx1">
                  <a:lumMod val="75000"/>
                  <a:lumOff val="25000"/>
                </a:schemeClr>
              </a:solidFill>
            </a:endParaRPr>
          </a:p>
        </p:txBody>
      </p:sp>
      <p:sp>
        <p:nvSpPr>
          <p:cNvPr id="7" name="Title 1">
            <a:extLst>
              <a:ext uri="{FF2B5EF4-FFF2-40B4-BE49-F238E27FC236}">
                <a16:creationId xmlns:a16="http://schemas.microsoft.com/office/drawing/2014/main" id="{92AEC939-0763-56FD-2655-5225AA48DB77}"/>
              </a:ext>
            </a:extLst>
          </p:cNvPr>
          <p:cNvSpPr>
            <a:spLocks noGrp="1"/>
          </p:cNvSpPr>
          <p:nvPr>
            <p:ph type="title"/>
          </p:nvPr>
        </p:nvSpPr>
        <p:spPr>
          <a:xfrm>
            <a:off x="1096963" y="287339"/>
            <a:ext cx="10058400" cy="1143110"/>
          </a:xfrm>
        </p:spPr>
        <p:txBody>
          <a:bodyPr>
            <a:normAutofit/>
          </a:bodyPr>
          <a:lstStyle/>
          <a:p>
            <a:pPr algn="ctr"/>
            <a:r>
              <a:rPr lang="fr-FR" sz="4300" b="1" u="sng" dirty="0">
                <a:solidFill>
                  <a:schemeClr val="tx1">
                    <a:lumMod val="75000"/>
                    <a:lumOff val="25000"/>
                  </a:schemeClr>
                </a:solidFill>
              </a:rPr>
              <a:t>Colisée 1 et 2 </a:t>
            </a:r>
            <a:r>
              <a:rPr lang="fr-FR" sz="4300" b="1" dirty="0">
                <a:solidFill>
                  <a:schemeClr val="tx1">
                    <a:lumMod val="75000"/>
                    <a:lumOff val="25000"/>
                  </a:schemeClr>
                </a:solidFill>
              </a:rPr>
              <a:t> </a:t>
            </a:r>
            <a:br>
              <a:rPr lang="fr-FR" sz="4800" b="1" dirty="0">
                <a:solidFill>
                  <a:schemeClr val="tx1">
                    <a:lumMod val="75000"/>
                    <a:lumOff val="25000"/>
                  </a:schemeClr>
                </a:solidFill>
              </a:rPr>
            </a:br>
            <a:r>
              <a:rPr lang="fr-FR" sz="1800" b="1" dirty="0">
                <a:solidFill>
                  <a:schemeClr val="tx1">
                    <a:lumMod val="75000"/>
                    <a:lumOff val="25000"/>
                  </a:schemeClr>
                </a:solidFill>
              </a:rPr>
              <a:t>Anné</a:t>
            </a:r>
            <a:r>
              <a:rPr lang="fr-FR" sz="1800" b="1" dirty="0"/>
              <a:t>e de construction 1991-92</a:t>
            </a:r>
            <a:endParaRPr lang="en-US" sz="1800" dirty="0"/>
          </a:p>
        </p:txBody>
      </p:sp>
    </p:spTree>
    <p:extLst>
      <p:ext uri="{BB962C8B-B14F-4D97-AF65-F5344CB8AC3E}">
        <p14:creationId xmlns:p14="http://schemas.microsoft.com/office/powerpoint/2010/main" val="331028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E00BAB17-AF71-6DF3-42FD-A61B450E58B7}"/>
              </a:ext>
            </a:extLst>
          </p:cNvPr>
          <p:cNvPicPr>
            <a:picLocks noChangeAspect="1"/>
          </p:cNvPicPr>
          <p:nvPr/>
        </p:nvPicPr>
        <p:blipFill rotWithShape="1">
          <a:blip r:embed="rId2"/>
          <a:srcRect l="11325" r="3574" b="2"/>
          <a:stretch/>
        </p:blipFill>
        <p:spPr>
          <a:xfrm>
            <a:off x="1096963" y="2365996"/>
            <a:ext cx="4021792" cy="3248989"/>
          </a:xfrm>
          <a:prstGeom prst="rect">
            <a:avLst/>
          </a:prstGeom>
          <a:noFill/>
        </p:spPr>
      </p:pic>
      <p:sp>
        <p:nvSpPr>
          <p:cNvPr id="3" name="ZoneTexte 2">
            <a:extLst>
              <a:ext uri="{FF2B5EF4-FFF2-40B4-BE49-F238E27FC236}">
                <a16:creationId xmlns:a16="http://schemas.microsoft.com/office/drawing/2014/main" id="{4166A0D5-9A6D-9F83-24CC-CA9791653480}"/>
              </a:ext>
            </a:extLst>
          </p:cNvPr>
          <p:cNvSpPr txBox="1"/>
          <p:nvPr/>
        </p:nvSpPr>
        <p:spPr>
          <a:xfrm>
            <a:off x="5417861" y="2871998"/>
            <a:ext cx="5993425" cy="2236983"/>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endParaRPr lang="fr-FR" sz="1200" dirty="0">
              <a:solidFill>
                <a:schemeClr val="tx1">
                  <a:lumMod val="75000"/>
                  <a:lumOff val="25000"/>
                </a:schemeClr>
              </a:solidFill>
            </a:endParaRPr>
          </a:p>
          <a:p>
            <a:pPr algn="just">
              <a:lnSpc>
                <a:spcPct val="90000"/>
              </a:lnSpc>
              <a:spcAft>
                <a:spcPts val="600"/>
              </a:spcAft>
              <a:buFont typeface="Calibri" panose="020F0502020204030204" pitchFamily="34" charset="0"/>
            </a:pPr>
            <a:r>
              <a:rPr lang="fr-FR" sz="1300" b="1" dirty="0">
                <a:solidFill>
                  <a:schemeClr val="tx1">
                    <a:lumMod val="75000"/>
                    <a:lumOff val="25000"/>
                  </a:schemeClr>
                </a:solidFill>
              </a:rPr>
              <a:t>L’équipement a été réceptionné en 2019 et dispose de systèmes permettant la régulation des consommations de flux.</a:t>
            </a:r>
          </a:p>
          <a:p>
            <a:pPr algn="just">
              <a:lnSpc>
                <a:spcPct val="90000"/>
              </a:lnSpc>
              <a:spcAft>
                <a:spcPts val="600"/>
              </a:spcAft>
              <a:buFont typeface="Calibri" panose="020F0502020204030204" pitchFamily="34" charset="0"/>
            </a:pPr>
            <a:endParaRPr lang="fr-FR" sz="1300" b="1"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1. Ajustement de la régulation des températures des parties Communes</a:t>
            </a:r>
          </a:p>
          <a:p>
            <a:pPr marL="285750"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2. Ajustement de la régulation des températures des bureaux</a:t>
            </a:r>
          </a:p>
          <a:p>
            <a:pPr marL="285750"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3. Ajustement de la régulation des températures des salles de réunions non occupées</a:t>
            </a:r>
          </a:p>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a:lnSpc>
                <a:spcPct val="90000"/>
              </a:lnSpc>
              <a:spcAft>
                <a:spcPts val="600"/>
              </a:spcAft>
              <a:buFont typeface="Calibri" panose="020F0502020204030204" pitchFamily="34" charset="0"/>
            </a:pPr>
            <a:endParaRPr lang="fr-FR" sz="12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a:lnSpc>
                <a:spcPct val="90000"/>
              </a:lnSpc>
              <a:spcAft>
                <a:spcPts val="600"/>
              </a:spcAft>
              <a:buFont typeface="Calibri" panose="020F0502020204030204" pitchFamily="34" charset="0"/>
            </a:pPr>
            <a:endParaRPr lang="fr-FR" sz="1200" dirty="0">
              <a:solidFill>
                <a:schemeClr val="tx1">
                  <a:lumMod val="75000"/>
                  <a:lumOff val="25000"/>
                </a:schemeClr>
              </a:solidFill>
            </a:endParaRPr>
          </a:p>
        </p:txBody>
      </p:sp>
      <p:sp>
        <p:nvSpPr>
          <p:cNvPr id="5" name="Title 1">
            <a:extLst>
              <a:ext uri="{FF2B5EF4-FFF2-40B4-BE49-F238E27FC236}">
                <a16:creationId xmlns:a16="http://schemas.microsoft.com/office/drawing/2014/main" id="{6FDAD81B-0B7E-D8DF-515D-758384C76E88}"/>
              </a:ext>
            </a:extLst>
          </p:cNvPr>
          <p:cNvSpPr>
            <a:spLocks noGrp="1"/>
          </p:cNvSpPr>
          <p:nvPr>
            <p:ph type="title"/>
          </p:nvPr>
        </p:nvSpPr>
        <p:spPr>
          <a:xfrm>
            <a:off x="1096963" y="287338"/>
            <a:ext cx="10058400" cy="1179323"/>
          </a:xfrm>
        </p:spPr>
        <p:txBody>
          <a:bodyPr>
            <a:normAutofit/>
          </a:bodyPr>
          <a:lstStyle/>
          <a:p>
            <a:pPr algn="ctr"/>
            <a:r>
              <a:rPr lang="fr-FR" sz="4300" b="1" u="sng" dirty="0">
                <a:solidFill>
                  <a:schemeClr val="tx1">
                    <a:lumMod val="75000"/>
                    <a:lumOff val="25000"/>
                  </a:schemeClr>
                </a:solidFill>
              </a:rPr>
              <a:t>Colisée 3</a:t>
            </a:r>
            <a:br>
              <a:rPr lang="fr-FR" sz="4800" b="1" dirty="0">
                <a:solidFill>
                  <a:schemeClr val="tx1">
                    <a:lumMod val="75000"/>
                    <a:lumOff val="25000"/>
                  </a:schemeClr>
                </a:solidFill>
              </a:rPr>
            </a:br>
            <a:r>
              <a:rPr lang="fr-FR" sz="1800" b="1" dirty="0">
                <a:solidFill>
                  <a:schemeClr val="tx1">
                    <a:lumMod val="75000"/>
                    <a:lumOff val="25000"/>
                  </a:schemeClr>
                </a:solidFill>
              </a:rPr>
              <a:t>Anné</a:t>
            </a:r>
            <a:r>
              <a:rPr lang="fr-FR" sz="1800" b="1" dirty="0"/>
              <a:t>e de construction 2019</a:t>
            </a:r>
            <a:endParaRPr lang="en-US" sz="1800" dirty="0"/>
          </a:p>
        </p:txBody>
      </p:sp>
    </p:spTree>
    <p:extLst>
      <p:ext uri="{BB962C8B-B14F-4D97-AF65-F5344CB8AC3E}">
        <p14:creationId xmlns:p14="http://schemas.microsoft.com/office/powerpoint/2010/main" val="253280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166A0D5-9A6D-9F83-24CC-CA9791653480}"/>
              </a:ext>
            </a:extLst>
          </p:cNvPr>
          <p:cNvSpPr txBox="1"/>
          <p:nvPr/>
        </p:nvSpPr>
        <p:spPr>
          <a:xfrm>
            <a:off x="5976935" y="3157541"/>
            <a:ext cx="5480240" cy="1559314"/>
          </a:xfrm>
          <a:prstGeom prst="rect">
            <a:avLst/>
          </a:prstGeom>
        </p:spPr>
        <p:txBody>
          <a:bodyPr vert="horz" lIns="0" tIns="45720" rIns="0" bIns="45720" rtlCol="0">
            <a:normAutofit/>
          </a:bodyPr>
          <a:lstStyle/>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a:lnSpc>
                <a:spcPct val="90000"/>
              </a:lnSpc>
              <a:spcAft>
                <a:spcPts val="600"/>
              </a:spcAft>
              <a:buFont typeface="Calibri" panose="020F0502020204030204" pitchFamily="34" charset="0"/>
            </a:pPr>
            <a:endParaRPr lang="fr-FR" sz="1200"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1. Audit des différents bâtiments extérieurs (Paloma, </a:t>
            </a:r>
            <a:r>
              <a:rPr lang="fr-FR" sz="1300" dirty="0" err="1">
                <a:solidFill>
                  <a:schemeClr val="tx1">
                    <a:lumMod val="75000"/>
                    <a:lumOff val="25000"/>
                  </a:schemeClr>
                </a:solidFill>
              </a:rPr>
              <a:t>Nemausa</a:t>
            </a:r>
            <a:r>
              <a:rPr lang="fr-FR" sz="1300" dirty="0">
                <a:solidFill>
                  <a:schemeClr val="tx1">
                    <a:lumMod val="75000"/>
                    <a:lumOff val="25000"/>
                  </a:schemeClr>
                </a:solidFill>
              </a:rPr>
              <a:t>, Pépinière </a:t>
            </a:r>
            <a:r>
              <a:rPr lang="fr-FR" sz="1300" dirty="0" err="1">
                <a:solidFill>
                  <a:schemeClr val="tx1">
                    <a:lumMod val="75000"/>
                    <a:lumOff val="25000"/>
                  </a:schemeClr>
                </a:solidFill>
              </a:rPr>
              <a:t>Valdegour</a:t>
            </a:r>
            <a:r>
              <a:rPr lang="fr-FR" sz="1300" dirty="0">
                <a:solidFill>
                  <a:schemeClr val="tx1">
                    <a:lumMod val="75000"/>
                    <a:lumOff val="25000"/>
                  </a:schemeClr>
                </a:solidFill>
              </a:rPr>
              <a:t>…)</a:t>
            </a:r>
          </a:p>
          <a:p>
            <a:pPr marL="285750" indent="-285750" algn="just">
              <a:lnSpc>
                <a:spcPct val="90000"/>
              </a:lnSpc>
              <a:spcAft>
                <a:spcPts val="600"/>
              </a:spcAft>
              <a:buFont typeface="Calibri" panose="020F0502020204030204" pitchFamily="34" charset="0"/>
              <a:buChar char="-"/>
            </a:pPr>
            <a:r>
              <a:rPr lang="fr-FR" sz="1300" dirty="0">
                <a:solidFill>
                  <a:schemeClr val="tx1">
                    <a:lumMod val="75000"/>
                    <a:lumOff val="25000"/>
                  </a:schemeClr>
                </a:solidFill>
              </a:rPr>
              <a:t>2. Etude d’installation de panneaux solaires (Parking et toitures).</a:t>
            </a:r>
          </a:p>
          <a:p>
            <a:pPr algn="just">
              <a:lnSpc>
                <a:spcPct val="90000"/>
              </a:lnSpc>
              <a:spcAft>
                <a:spcPts val="600"/>
              </a:spcAft>
            </a:pPr>
            <a:endParaRPr lang="fr-FR" sz="13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a:lnSpc>
                <a:spcPct val="90000"/>
              </a:lnSpc>
              <a:spcAft>
                <a:spcPts val="600"/>
              </a:spcAft>
              <a:buFont typeface="Calibri" panose="020F0502020204030204" pitchFamily="34" charset="0"/>
            </a:pPr>
            <a:endParaRPr lang="fr-FR" sz="1200" dirty="0">
              <a:solidFill>
                <a:schemeClr val="tx1">
                  <a:lumMod val="75000"/>
                  <a:lumOff val="25000"/>
                </a:schemeClr>
              </a:solidFill>
            </a:endParaRPr>
          </a:p>
          <a:p>
            <a:pPr marL="285750" indent="-285750">
              <a:lnSpc>
                <a:spcPct val="90000"/>
              </a:lnSpc>
              <a:spcAft>
                <a:spcPts val="600"/>
              </a:spcAft>
              <a:buFont typeface="Calibri" panose="020F0502020204030204" pitchFamily="34" charset="0"/>
              <a:buChar char="-"/>
            </a:pPr>
            <a:endParaRPr lang="fr-FR" sz="1200" dirty="0">
              <a:solidFill>
                <a:schemeClr val="tx1">
                  <a:lumMod val="75000"/>
                  <a:lumOff val="25000"/>
                </a:schemeClr>
              </a:solidFill>
            </a:endParaRPr>
          </a:p>
          <a:p>
            <a:pPr>
              <a:lnSpc>
                <a:spcPct val="90000"/>
              </a:lnSpc>
              <a:spcAft>
                <a:spcPts val="600"/>
              </a:spcAft>
              <a:buFont typeface="Calibri" panose="020F0502020204030204" pitchFamily="34" charset="0"/>
            </a:pPr>
            <a:endParaRPr lang="fr-FR" sz="1200" dirty="0">
              <a:solidFill>
                <a:schemeClr val="tx1">
                  <a:lumMod val="75000"/>
                  <a:lumOff val="25000"/>
                </a:schemeClr>
              </a:solidFill>
            </a:endParaRPr>
          </a:p>
        </p:txBody>
      </p:sp>
      <p:sp>
        <p:nvSpPr>
          <p:cNvPr id="5" name="Title 1">
            <a:extLst>
              <a:ext uri="{FF2B5EF4-FFF2-40B4-BE49-F238E27FC236}">
                <a16:creationId xmlns:a16="http://schemas.microsoft.com/office/drawing/2014/main" id="{6FDAD81B-0B7E-D8DF-515D-758384C76E88}"/>
              </a:ext>
            </a:extLst>
          </p:cNvPr>
          <p:cNvSpPr>
            <a:spLocks noGrp="1"/>
          </p:cNvSpPr>
          <p:nvPr>
            <p:ph type="title"/>
          </p:nvPr>
        </p:nvSpPr>
        <p:spPr>
          <a:xfrm>
            <a:off x="1096963" y="287338"/>
            <a:ext cx="10058400" cy="1449387"/>
          </a:xfrm>
        </p:spPr>
        <p:txBody>
          <a:bodyPr>
            <a:normAutofit/>
          </a:bodyPr>
          <a:lstStyle/>
          <a:p>
            <a:pPr algn="ctr"/>
            <a:r>
              <a:rPr lang="fr-FR" sz="4300" b="1" u="sng" dirty="0">
                <a:solidFill>
                  <a:schemeClr val="tx1">
                    <a:lumMod val="75000"/>
                    <a:lumOff val="25000"/>
                  </a:schemeClr>
                </a:solidFill>
              </a:rPr>
              <a:t>Autres bâtiments</a:t>
            </a:r>
            <a:br>
              <a:rPr lang="fr-FR" sz="4800" b="1" dirty="0">
                <a:solidFill>
                  <a:schemeClr val="tx1">
                    <a:lumMod val="75000"/>
                    <a:lumOff val="25000"/>
                  </a:schemeClr>
                </a:solidFill>
              </a:rPr>
            </a:br>
            <a:endParaRPr lang="en-US" sz="2000" dirty="0"/>
          </a:p>
        </p:txBody>
      </p:sp>
      <p:pic>
        <p:nvPicPr>
          <p:cNvPr id="7" name="Image 6" descr="Une image contenant arbre, extérieur, ciel, bâtiment&#10;&#10;Description générée automatiquement">
            <a:extLst>
              <a:ext uri="{FF2B5EF4-FFF2-40B4-BE49-F238E27FC236}">
                <a16:creationId xmlns:a16="http://schemas.microsoft.com/office/drawing/2014/main" id="{FCA8DD05-8CDF-C41E-052B-4FB23E742972}"/>
              </a:ext>
            </a:extLst>
          </p:cNvPr>
          <p:cNvPicPr>
            <a:picLocks noChangeAspect="1"/>
          </p:cNvPicPr>
          <p:nvPr/>
        </p:nvPicPr>
        <p:blipFill>
          <a:blip r:embed="rId2"/>
          <a:stretch>
            <a:fillRect/>
          </a:stretch>
        </p:blipFill>
        <p:spPr>
          <a:xfrm>
            <a:off x="427398" y="2099973"/>
            <a:ext cx="5267231" cy="3511487"/>
          </a:xfrm>
          <a:prstGeom prst="rect">
            <a:avLst/>
          </a:prstGeom>
        </p:spPr>
      </p:pic>
    </p:spTree>
    <p:extLst>
      <p:ext uri="{BB962C8B-B14F-4D97-AF65-F5344CB8AC3E}">
        <p14:creationId xmlns:p14="http://schemas.microsoft.com/office/powerpoint/2010/main" val="469272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55930B18-2E25-A3E6-50A9-2F26617D00CC}"/>
              </a:ext>
            </a:extLst>
          </p:cNvPr>
          <p:cNvSpPr>
            <a:spLocks noGrp="1"/>
          </p:cNvSpPr>
          <p:nvPr>
            <p:ph type="subTitle" idx="1"/>
          </p:nvPr>
        </p:nvSpPr>
        <p:spPr>
          <a:xfrm>
            <a:off x="1313411" y="635924"/>
            <a:ext cx="10058400" cy="697576"/>
          </a:xfrm>
          <a:solidFill>
            <a:schemeClr val="accent1"/>
          </a:solidFill>
          <a:ln w="12700">
            <a:solidFill>
              <a:schemeClr val="tx1"/>
            </a:solidFill>
          </a:ln>
        </p:spPr>
        <p:txBody>
          <a:bodyPr>
            <a:noAutofit/>
          </a:bodyPr>
          <a:lstStyle/>
          <a:p>
            <a:pPr algn="ctr"/>
            <a:r>
              <a:rPr lang="fr-FR" sz="3200" b="1" dirty="0"/>
              <a:t>Plan de </a:t>
            </a:r>
            <a:r>
              <a:rPr lang="fr-FR" sz="3200" b="1" dirty="0" err="1"/>
              <a:t>sobriete</a:t>
            </a:r>
            <a:r>
              <a:rPr lang="fr-FR" sz="3200" b="1" dirty="0"/>
              <a:t> </a:t>
            </a:r>
            <a:r>
              <a:rPr lang="fr-FR" sz="3200" b="1" dirty="0" err="1"/>
              <a:t>energetique</a:t>
            </a:r>
            <a:endParaRPr lang="fr-FR" sz="3200" b="1" dirty="0"/>
          </a:p>
        </p:txBody>
      </p:sp>
      <p:sp>
        <p:nvSpPr>
          <p:cNvPr id="8" name="ZoneTexte 7">
            <a:extLst>
              <a:ext uri="{FF2B5EF4-FFF2-40B4-BE49-F238E27FC236}">
                <a16:creationId xmlns:a16="http://schemas.microsoft.com/office/drawing/2014/main" id="{270570A4-3019-D5CC-0AC0-2E023E258DBD}"/>
              </a:ext>
            </a:extLst>
          </p:cNvPr>
          <p:cNvSpPr txBox="1"/>
          <p:nvPr/>
        </p:nvSpPr>
        <p:spPr>
          <a:xfrm>
            <a:off x="1313411" y="2221468"/>
            <a:ext cx="10058399" cy="671915"/>
          </a:xfrm>
          <a:prstGeom prst="rect">
            <a:avLst/>
          </a:prstGeom>
          <a:noFill/>
        </p:spPr>
        <p:txBody>
          <a:bodyPr wrap="square" rtlCol="0">
            <a:spAutoFit/>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Face à la crise énergétique, l’Etat à mis en place un plan de sobriété énergétique qui contient des mesures ciblées afin de baisser de 10 % notre consommation d’ici 2024.</a:t>
            </a:r>
          </a:p>
        </p:txBody>
      </p:sp>
      <p:sp>
        <p:nvSpPr>
          <p:cNvPr id="9" name="ZoneTexte 8">
            <a:extLst>
              <a:ext uri="{FF2B5EF4-FFF2-40B4-BE49-F238E27FC236}">
                <a16:creationId xmlns:a16="http://schemas.microsoft.com/office/drawing/2014/main" id="{33DA1655-7A13-FD3C-F524-A4A029AE0240}"/>
              </a:ext>
            </a:extLst>
          </p:cNvPr>
          <p:cNvSpPr txBox="1"/>
          <p:nvPr/>
        </p:nvSpPr>
        <p:spPr>
          <a:xfrm>
            <a:off x="993190" y="3964618"/>
            <a:ext cx="10205619" cy="1649811"/>
          </a:xfrm>
          <a:prstGeom prst="rect">
            <a:avLst/>
          </a:prstGeom>
          <a:noFill/>
        </p:spPr>
        <p:txBody>
          <a:bodyPr wrap="square" rtlCol="0">
            <a:spAutoFit/>
          </a:bodyPr>
          <a:lstStyle/>
          <a:p>
            <a:pPr algn="ctr">
              <a:lnSpc>
                <a:spcPct val="107000"/>
              </a:lnSpc>
              <a:spcAft>
                <a:spcPts val="800"/>
              </a:spcAft>
            </a:pPr>
            <a:r>
              <a:rPr lang="fr-FR" sz="32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Les 8 actions retenues du plan de sobriété énergétique que Nîmes Métropole va rapidement mettre en place sur les Colisées.</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947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6B15A7FA-310A-A0C1-AC3E-2351A14FDF56}"/>
              </a:ext>
            </a:extLst>
          </p:cNvPr>
          <p:cNvPicPr>
            <a:picLocks noGrp="1" noChangeAspect="1"/>
          </p:cNvPicPr>
          <p:nvPr>
            <p:ph idx="1"/>
          </p:nvPr>
        </p:nvPicPr>
        <p:blipFill rotWithShape="1">
          <a:blip r:embed="rId2"/>
          <a:srcRect l="11992" t="9086" r="53310"/>
          <a:stretch/>
        </p:blipFill>
        <p:spPr>
          <a:xfrm>
            <a:off x="1096963" y="2206121"/>
            <a:ext cx="3688768" cy="2675309"/>
          </a:xfrm>
          <a:ln w="12700">
            <a:solidFill>
              <a:schemeClr val="tx1"/>
            </a:solidFill>
          </a:ln>
        </p:spPr>
      </p:pic>
      <p:sp>
        <p:nvSpPr>
          <p:cNvPr id="4" name="Sous-titre 2">
            <a:extLst>
              <a:ext uri="{FF2B5EF4-FFF2-40B4-BE49-F238E27FC236}">
                <a16:creationId xmlns:a16="http://schemas.microsoft.com/office/drawing/2014/main" id="{D6473848-0462-95A5-6A50-2B5FEAF819CD}"/>
              </a:ext>
            </a:extLst>
          </p:cNvPr>
          <p:cNvSpPr>
            <a:spLocks noGrp="1"/>
          </p:cNvSpPr>
          <p:nvPr>
            <p:ph type="title"/>
          </p:nvPr>
        </p:nvSpPr>
        <p:spPr>
          <a:xfrm>
            <a:off x="1096963" y="287339"/>
            <a:ext cx="10058400" cy="701570"/>
          </a:xfrm>
          <a:solidFill>
            <a:schemeClr val="accent1"/>
          </a:solidFill>
          <a:ln w="12700">
            <a:solidFill>
              <a:schemeClr val="tx1"/>
            </a:solidFill>
          </a:ln>
        </p:spPr>
        <p:txBody>
          <a:bodyPr>
            <a:noAutofit/>
          </a:bodyPr>
          <a:lstStyle/>
          <a:p>
            <a:pPr algn="ctr"/>
            <a:r>
              <a:rPr lang="fr-FR" sz="3200" b="1" dirty="0"/>
              <a:t>Plan de sobriété énergétique</a:t>
            </a:r>
          </a:p>
        </p:txBody>
      </p:sp>
      <p:pic>
        <p:nvPicPr>
          <p:cNvPr id="10" name="Image 9">
            <a:extLst>
              <a:ext uri="{FF2B5EF4-FFF2-40B4-BE49-F238E27FC236}">
                <a16:creationId xmlns:a16="http://schemas.microsoft.com/office/drawing/2014/main" id="{EA52F893-7D51-D955-DF4B-A21853D85323}"/>
              </a:ext>
            </a:extLst>
          </p:cNvPr>
          <p:cNvPicPr>
            <a:picLocks noChangeAspect="1"/>
          </p:cNvPicPr>
          <p:nvPr/>
        </p:nvPicPr>
        <p:blipFill rotWithShape="1">
          <a:blip r:embed="rId3"/>
          <a:srcRect l="11598" r="53425"/>
          <a:stretch/>
        </p:blipFill>
        <p:spPr>
          <a:xfrm>
            <a:off x="5038122" y="2206121"/>
            <a:ext cx="3149275" cy="1214326"/>
          </a:xfrm>
          <a:prstGeom prst="rect">
            <a:avLst/>
          </a:prstGeom>
          <a:ln w="12700">
            <a:solidFill>
              <a:schemeClr val="tx1"/>
            </a:solidFill>
          </a:ln>
        </p:spPr>
      </p:pic>
      <p:pic>
        <p:nvPicPr>
          <p:cNvPr id="12" name="Image 11">
            <a:extLst>
              <a:ext uri="{FF2B5EF4-FFF2-40B4-BE49-F238E27FC236}">
                <a16:creationId xmlns:a16="http://schemas.microsoft.com/office/drawing/2014/main" id="{D1A9E854-4DC3-42E4-8F01-9DF1786E8EF2}"/>
              </a:ext>
            </a:extLst>
          </p:cNvPr>
          <p:cNvPicPr>
            <a:picLocks noChangeAspect="1"/>
          </p:cNvPicPr>
          <p:nvPr/>
        </p:nvPicPr>
        <p:blipFill rotWithShape="1">
          <a:blip r:embed="rId4"/>
          <a:srcRect l="11833" r="53744"/>
          <a:stretch/>
        </p:blipFill>
        <p:spPr>
          <a:xfrm>
            <a:off x="5038121" y="3535849"/>
            <a:ext cx="3149275" cy="1345581"/>
          </a:xfrm>
          <a:prstGeom prst="rect">
            <a:avLst/>
          </a:prstGeom>
          <a:ln w="12700">
            <a:solidFill>
              <a:schemeClr val="tx1"/>
            </a:solidFill>
          </a:ln>
        </p:spPr>
      </p:pic>
      <p:pic>
        <p:nvPicPr>
          <p:cNvPr id="14" name="Image 13">
            <a:extLst>
              <a:ext uri="{FF2B5EF4-FFF2-40B4-BE49-F238E27FC236}">
                <a16:creationId xmlns:a16="http://schemas.microsoft.com/office/drawing/2014/main" id="{B2C50A1E-A750-6A36-A3A4-4FF869C01198}"/>
              </a:ext>
            </a:extLst>
          </p:cNvPr>
          <p:cNvPicPr>
            <a:picLocks noChangeAspect="1"/>
          </p:cNvPicPr>
          <p:nvPr/>
        </p:nvPicPr>
        <p:blipFill rotWithShape="1">
          <a:blip r:embed="rId5"/>
          <a:srcRect l="10801" t="-4852" r="53442" b="4852"/>
          <a:stretch/>
        </p:blipFill>
        <p:spPr>
          <a:xfrm>
            <a:off x="8589408" y="2206121"/>
            <a:ext cx="2932032" cy="1000042"/>
          </a:xfrm>
          <a:prstGeom prst="rect">
            <a:avLst/>
          </a:prstGeom>
          <a:ln w="12700">
            <a:solidFill>
              <a:schemeClr val="tx1"/>
            </a:solidFill>
          </a:ln>
        </p:spPr>
      </p:pic>
      <p:pic>
        <p:nvPicPr>
          <p:cNvPr id="16" name="Image 15">
            <a:extLst>
              <a:ext uri="{FF2B5EF4-FFF2-40B4-BE49-F238E27FC236}">
                <a16:creationId xmlns:a16="http://schemas.microsoft.com/office/drawing/2014/main" id="{4D1398CA-5C42-73E2-8481-2BB9B417F28A}"/>
              </a:ext>
            </a:extLst>
          </p:cNvPr>
          <p:cNvPicPr>
            <a:picLocks noChangeAspect="1"/>
          </p:cNvPicPr>
          <p:nvPr/>
        </p:nvPicPr>
        <p:blipFill rotWithShape="1">
          <a:blip r:embed="rId6"/>
          <a:srcRect l="11264" r="53358"/>
          <a:stretch/>
        </p:blipFill>
        <p:spPr>
          <a:xfrm>
            <a:off x="8589409" y="3577293"/>
            <a:ext cx="2988302" cy="919195"/>
          </a:xfrm>
          <a:prstGeom prst="rect">
            <a:avLst/>
          </a:prstGeom>
          <a:ln w="12700">
            <a:solidFill>
              <a:schemeClr val="tx1"/>
            </a:solidFill>
          </a:ln>
        </p:spPr>
      </p:pic>
      <p:pic>
        <p:nvPicPr>
          <p:cNvPr id="18" name="Image 17">
            <a:extLst>
              <a:ext uri="{FF2B5EF4-FFF2-40B4-BE49-F238E27FC236}">
                <a16:creationId xmlns:a16="http://schemas.microsoft.com/office/drawing/2014/main" id="{627880EC-A694-E15A-B2C0-DEE1BE2AEA70}"/>
              </a:ext>
            </a:extLst>
          </p:cNvPr>
          <p:cNvPicPr>
            <a:picLocks noChangeAspect="1"/>
          </p:cNvPicPr>
          <p:nvPr/>
        </p:nvPicPr>
        <p:blipFill rotWithShape="1">
          <a:blip r:embed="rId7"/>
          <a:srcRect l="11200" t="-2448" r="53577" b="-1010"/>
          <a:stretch/>
        </p:blipFill>
        <p:spPr>
          <a:xfrm>
            <a:off x="1054760" y="5134708"/>
            <a:ext cx="3730971" cy="872197"/>
          </a:xfrm>
          <a:prstGeom prst="rect">
            <a:avLst/>
          </a:prstGeom>
          <a:ln w="12700">
            <a:solidFill>
              <a:schemeClr val="tx1"/>
            </a:solidFill>
          </a:ln>
        </p:spPr>
      </p:pic>
      <p:pic>
        <p:nvPicPr>
          <p:cNvPr id="20" name="Image 19">
            <a:extLst>
              <a:ext uri="{FF2B5EF4-FFF2-40B4-BE49-F238E27FC236}">
                <a16:creationId xmlns:a16="http://schemas.microsoft.com/office/drawing/2014/main" id="{B00A3332-5EFC-61EF-5EFE-60C4E420E2A1}"/>
              </a:ext>
            </a:extLst>
          </p:cNvPr>
          <p:cNvPicPr>
            <a:picLocks noChangeAspect="1"/>
          </p:cNvPicPr>
          <p:nvPr/>
        </p:nvPicPr>
        <p:blipFill rotWithShape="1">
          <a:blip r:embed="rId8"/>
          <a:srcRect l="10929" t="1700" r="53767" b="-2"/>
          <a:stretch/>
        </p:blipFill>
        <p:spPr>
          <a:xfrm>
            <a:off x="5038121" y="5134708"/>
            <a:ext cx="3149275" cy="872198"/>
          </a:xfrm>
          <a:prstGeom prst="rect">
            <a:avLst/>
          </a:prstGeom>
          <a:ln w="12700">
            <a:solidFill>
              <a:schemeClr val="tx1"/>
            </a:solidFill>
          </a:ln>
        </p:spPr>
      </p:pic>
      <p:pic>
        <p:nvPicPr>
          <p:cNvPr id="22" name="Image 21">
            <a:extLst>
              <a:ext uri="{FF2B5EF4-FFF2-40B4-BE49-F238E27FC236}">
                <a16:creationId xmlns:a16="http://schemas.microsoft.com/office/drawing/2014/main" id="{90D809B9-A729-BD7D-CE4E-F36BA6160293}"/>
              </a:ext>
            </a:extLst>
          </p:cNvPr>
          <p:cNvPicPr>
            <a:picLocks noChangeAspect="1"/>
          </p:cNvPicPr>
          <p:nvPr/>
        </p:nvPicPr>
        <p:blipFill rotWithShape="1">
          <a:blip r:embed="rId9"/>
          <a:srcRect l="11477" t="-1960" r="53011" b="-1"/>
          <a:stretch/>
        </p:blipFill>
        <p:spPr>
          <a:xfrm>
            <a:off x="8589408" y="4867618"/>
            <a:ext cx="3061510" cy="1125475"/>
          </a:xfrm>
          <a:prstGeom prst="rect">
            <a:avLst/>
          </a:prstGeom>
          <a:ln w="12700">
            <a:solidFill>
              <a:schemeClr val="tx1"/>
            </a:solidFill>
          </a:ln>
        </p:spPr>
      </p:pic>
    </p:spTree>
    <p:extLst>
      <p:ext uri="{BB962C8B-B14F-4D97-AF65-F5344CB8AC3E}">
        <p14:creationId xmlns:p14="http://schemas.microsoft.com/office/powerpoint/2010/main" val="258483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image 7" descr="Arrière-plan numérique Point de données">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206062"/>
            <a:ext cx="12192000" cy="6858000"/>
          </a:xfrm>
        </p:spPr>
      </p:pic>
      <p:sp>
        <p:nvSpPr>
          <p:cNvPr id="15" name="Titre 14">
            <a:extLst>
              <a:ext uri="{FF2B5EF4-FFF2-40B4-BE49-F238E27FC236}">
                <a16:creationId xmlns:a16="http://schemas.microsoft.com/office/drawing/2014/main" id="{40F1DF5B-353A-4270-8C10-6A1509441174}"/>
              </a:ext>
            </a:extLst>
          </p:cNvPr>
          <p:cNvSpPr>
            <a:spLocks noGrp="1"/>
          </p:cNvSpPr>
          <p:nvPr>
            <p:ph type="ctrTitle"/>
          </p:nvPr>
        </p:nvSpPr>
        <p:spPr>
          <a:xfrm>
            <a:off x="471349" y="2597424"/>
            <a:ext cx="6934003" cy="2144031"/>
          </a:xfrm>
        </p:spPr>
        <p:txBody>
          <a:bodyPr vert="horz" wrap="square" lIns="0" tIns="0" rIns="0" bIns="0" rtlCol="0" anchor="b" anchorCtr="0">
            <a:normAutofit fontScale="90000"/>
          </a:bodyPr>
          <a:lstStyle/>
          <a:p>
            <a:pPr rtl="0">
              <a:lnSpc>
                <a:spcPct val="100000"/>
              </a:lnSpc>
            </a:pPr>
            <a:r>
              <a:rPr lang="fr-FR" sz="3600" kern="1200" dirty="0">
                <a:solidFill>
                  <a:schemeClr val="tx1"/>
                </a:solidFill>
                <a:latin typeface="+mj-lt"/>
                <a:ea typeface="+mj-ea"/>
                <a:cs typeface="+mj-cs"/>
              </a:rPr>
              <a:t>1/</a:t>
            </a:r>
            <a:r>
              <a:rPr lang="fr-FR" sz="3600" kern="1200" dirty="0">
                <a:solidFill>
                  <a:schemeClr val="tx1"/>
                </a:solidFill>
              </a:rPr>
              <a:t>Les actions déjà mises en œuvre </a:t>
            </a:r>
            <a:br>
              <a:rPr lang="fr-FR" sz="3600" kern="1200" dirty="0">
                <a:solidFill>
                  <a:schemeClr val="tx1"/>
                </a:solidFill>
              </a:rPr>
            </a:br>
            <a:r>
              <a:rPr lang="fr-FR" sz="3600" kern="1200" dirty="0">
                <a:solidFill>
                  <a:schemeClr val="tx1"/>
                </a:solidFill>
              </a:rPr>
              <a:t>2/Les actions en cours</a:t>
            </a:r>
            <a:br>
              <a:rPr lang="fr-FR" sz="3600" kern="1200" dirty="0">
                <a:solidFill>
                  <a:schemeClr val="tx1"/>
                </a:solidFill>
              </a:rPr>
            </a:br>
            <a:r>
              <a:rPr lang="fr-FR" sz="3600" kern="1200" dirty="0">
                <a:solidFill>
                  <a:schemeClr val="tx1"/>
                </a:solidFill>
              </a:rPr>
              <a:t>3/Le prévisionnel</a:t>
            </a:r>
          </a:p>
        </p:txBody>
      </p:sp>
    </p:spTree>
    <p:extLst>
      <p:ext uri="{BB962C8B-B14F-4D97-AF65-F5344CB8AC3E}">
        <p14:creationId xmlns:p14="http://schemas.microsoft.com/office/powerpoint/2010/main" val="56002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image 7" descr="Arrière-plan numérique Point de données">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itre 14">
            <a:extLst>
              <a:ext uri="{FF2B5EF4-FFF2-40B4-BE49-F238E27FC236}">
                <a16:creationId xmlns:a16="http://schemas.microsoft.com/office/drawing/2014/main" id="{40F1DF5B-353A-4270-8C10-6A1509441174}"/>
              </a:ext>
            </a:extLst>
          </p:cNvPr>
          <p:cNvSpPr>
            <a:spLocks noGrp="1"/>
          </p:cNvSpPr>
          <p:nvPr>
            <p:ph type="ctrTitle"/>
          </p:nvPr>
        </p:nvSpPr>
        <p:spPr>
          <a:xfrm>
            <a:off x="471350" y="2597424"/>
            <a:ext cx="5437187" cy="2144031"/>
          </a:xfrm>
        </p:spPr>
        <p:txBody>
          <a:bodyPr vert="horz" wrap="square" lIns="0" tIns="0" rIns="0" bIns="0" rtlCol="0" anchor="b" anchorCtr="0">
            <a:normAutofit/>
          </a:bodyPr>
          <a:lstStyle/>
          <a:p>
            <a:pPr rtl="0">
              <a:lnSpc>
                <a:spcPct val="100000"/>
              </a:lnSpc>
            </a:pPr>
            <a:r>
              <a:rPr lang="fr-FR" sz="3200" kern="1200" dirty="0">
                <a:solidFill>
                  <a:schemeClr val="tx1"/>
                </a:solidFill>
              </a:rPr>
              <a:t>1/Les actions </a:t>
            </a:r>
            <a:r>
              <a:rPr lang="fr-FR" sz="3200" dirty="0">
                <a:solidFill>
                  <a:schemeClr val="tx1"/>
                </a:solidFill>
              </a:rPr>
              <a:t>déjà mises en œuvre </a:t>
            </a:r>
            <a:br>
              <a:rPr lang="fr-FR" sz="3600" kern="1200" dirty="0">
                <a:solidFill>
                  <a:schemeClr val="tx1"/>
                </a:solidFill>
                <a:latin typeface="+mj-lt"/>
                <a:ea typeface="+mj-ea"/>
                <a:cs typeface="+mj-cs"/>
              </a:rPr>
            </a:br>
            <a:endParaRPr lang="fr-FR" sz="3600" kern="1200" dirty="0">
              <a:solidFill>
                <a:schemeClr val="tx1"/>
              </a:solidFill>
              <a:latin typeface="+mj-lt"/>
              <a:ea typeface="+mj-ea"/>
              <a:cs typeface="+mj-cs"/>
            </a:endParaRPr>
          </a:p>
        </p:txBody>
      </p:sp>
    </p:spTree>
    <p:extLst>
      <p:ext uri="{BB962C8B-B14F-4D97-AF65-F5344CB8AC3E}">
        <p14:creationId xmlns:p14="http://schemas.microsoft.com/office/powerpoint/2010/main" val="406464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fenêtre, intérieur, bâtiment, plafond&#10;&#10;Description générée automatiquement">
            <a:extLst>
              <a:ext uri="{FF2B5EF4-FFF2-40B4-BE49-F238E27FC236}">
                <a16:creationId xmlns:a16="http://schemas.microsoft.com/office/drawing/2014/main" id="{2D177650-AACE-9610-3E35-CAB1CBB34D24}"/>
              </a:ext>
            </a:extLst>
          </p:cNvPr>
          <p:cNvPicPr>
            <a:picLocks noChangeAspect="1"/>
          </p:cNvPicPr>
          <p:nvPr/>
        </p:nvPicPr>
        <p:blipFill>
          <a:blip r:embed="rId2"/>
          <a:stretch>
            <a:fillRect/>
          </a:stretch>
        </p:blipFill>
        <p:spPr>
          <a:xfrm>
            <a:off x="10326915" y="2209045"/>
            <a:ext cx="1469679" cy="1102259"/>
          </a:xfrm>
          <a:prstGeom prst="rect">
            <a:avLst/>
          </a:prstGeom>
        </p:spPr>
      </p:pic>
      <p:sp>
        <p:nvSpPr>
          <p:cNvPr id="9" name="Title 1">
            <a:extLst>
              <a:ext uri="{FF2B5EF4-FFF2-40B4-BE49-F238E27FC236}">
                <a16:creationId xmlns:a16="http://schemas.microsoft.com/office/drawing/2014/main" id="{E6D45034-2FF8-2259-D7DE-F2BD56CA6DAF}"/>
              </a:ext>
            </a:extLst>
          </p:cNvPr>
          <p:cNvSpPr>
            <a:spLocks noGrp="1"/>
          </p:cNvSpPr>
          <p:nvPr>
            <p:ph type="title"/>
          </p:nvPr>
        </p:nvSpPr>
        <p:spPr>
          <a:xfrm>
            <a:off x="1097280" y="410589"/>
            <a:ext cx="10058400" cy="976509"/>
          </a:xfrm>
        </p:spPr>
        <p:txBody>
          <a:bodyPr>
            <a:normAutofit fontScale="90000"/>
          </a:bodyPr>
          <a:lstStyle/>
          <a:p>
            <a:pPr algn="ctr"/>
            <a:r>
              <a:rPr lang="fr-FR" sz="4800" b="1" u="sng" dirty="0">
                <a:solidFill>
                  <a:schemeClr val="tx1">
                    <a:lumMod val="75000"/>
                    <a:lumOff val="25000"/>
                  </a:schemeClr>
                </a:solidFill>
              </a:rPr>
              <a:t>Colisée 1 et 2</a:t>
            </a:r>
            <a:br>
              <a:rPr lang="fr-FR" sz="9600" b="1" dirty="0">
                <a:solidFill>
                  <a:schemeClr val="tx1">
                    <a:lumMod val="75000"/>
                    <a:lumOff val="25000"/>
                  </a:schemeClr>
                </a:solidFill>
              </a:rPr>
            </a:br>
            <a:r>
              <a:rPr lang="fr-FR" sz="2000" b="1" dirty="0">
                <a:solidFill>
                  <a:schemeClr val="tx1">
                    <a:lumMod val="75000"/>
                    <a:lumOff val="25000"/>
                  </a:schemeClr>
                </a:solidFill>
              </a:rPr>
              <a:t>Anné</a:t>
            </a:r>
            <a:r>
              <a:rPr lang="fr-FR" sz="2000" b="1" dirty="0"/>
              <a:t>e de construction 1991-92</a:t>
            </a:r>
            <a:endParaRPr lang="en-US" sz="2000" dirty="0"/>
          </a:p>
        </p:txBody>
      </p:sp>
      <p:sp>
        <p:nvSpPr>
          <p:cNvPr id="2" name="ZoneTexte 1">
            <a:extLst>
              <a:ext uri="{FF2B5EF4-FFF2-40B4-BE49-F238E27FC236}">
                <a16:creationId xmlns:a16="http://schemas.microsoft.com/office/drawing/2014/main" id="{656E960D-ADC6-838D-4CFB-5034463EC07C}"/>
              </a:ext>
            </a:extLst>
          </p:cNvPr>
          <p:cNvSpPr txBox="1"/>
          <p:nvPr/>
        </p:nvSpPr>
        <p:spPr>
          <a:xfrm>
            <a:off x="6096000" y="2280497"/>
            <a:ext cx="4125867" cy="3748194"/>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pPr>
            <a:endParaRPr lang="fr-FR" sz="1000" b="1" u="sng" dirty="0">
              <a:solidFill>
                <a:schemeClr val="tx1">
                  <a:lumMod val="75000"/>
                  <a:lumOff val="25000"/>
                </a:schemeClr>
              </a:solidFill>
            </a:endParaRPr>
          </a:p>
          <a:p>
            <a:pPr>
              <a:lnSpc>
                <a:spcPct val="90000"/>
              </a:lnSpc>
              <a:spcAft>
                <a:spcPts val="600"/>
              </a:spcAft>
            </a:pPr>
            <a:endParaRPr lang="fr-FR" sz="1300" b="1"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2017-18</a:t>
            </a:r>
            <a:r>
              <a:rPr lang="fr-FR" sz="1300" dirty="0">
                <a:solidFill>
                  <a:schemeClr val="tx1">
                    <a:lumMod val="75000"/>
                    <a:lumOff val="25000"/>
                  </a:schemeClr>
                </a:solidFill>
              </a:rPr>
              <a:t> : Création d’ouvrants dans les bureaux situés au Sud.</a:t>
            </a:r>
          </a:p>
          <a:p>
            <a:pPr marL="285750" indent="-285750" algn="just">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algn="just">
              <a:lnSpc>
                <a:spcPct val="90000"/>
              </a:lnSpc>
              <a:spcAft>
                <a:spcPts val="600"/>
              </a:spcAft>
            </a:pPr>
            <a:endParaRPr lang="fr-FR" sz="1300"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endParaRPr lang="fr-FR" sz="1300" dirty="0">
              <a:solidFill>
                <a:schemeClr val="tx1">
                  <a:lumMod val="75000"/>
                  <a:lumOff val="25000"/>
                </a:schemeClr>
              </a:solidFill>
            </a:endParaRPr>
          </a:p>
          <a:p>
            <a:pPr marL="285750" indent="-285750" algn="just">
              <a:lnSpc>
                <a:spcPct val="90000"/>
              </a:lnSpc>
              <a:spcAft>
                <a:spcPts val="600"/>
              </a:spcAft>
              <a:buFont typeface="Calibri" panose="020F0502020204030204" pitchFamily="34" charset="0"/>
              <a:buChar char="-"/>
            </a:pPr>
            <a:r>
              <a:rPr lang="fr-FR" sz="1300" b="1" dirty="0">
                <a:solidFill>
                  <a:schemeClr val="tx1">
                    <a:lumMod val="75000"/>
                    <a:lumOff val="25000"/>
                  </a:schemeClr>
                </a:solidFill>
              </a:rPr>
              <a:t>2021</a:t>
            </a:r>
            <a:r>
              <a:rPr lang="fr-FR" sz="1300" dirty="0">
                <a:solidFill>
                  <a:schemeClr val="tx1">
                    <a:lumMod val="75000"/>
                    <a:lumOff val="25000"/>
                  </a:schemeClr>
                </a:solidFill>
              </a:rPr>
              <a:t> : Travaux de remplacement des luminaires dans les parties communes, les salles de réunion et les sanitaires par des éclairages LED avec détecteurs de présence dans le cadre du plan France Relance. </a:t>
            </a:r>
          </a:p>
          <a:p>
            <a:pPr marL="285750" indent="-285750">
              <a:lnSpc>
                <a:spcPct val="90000"/>
              </a:lnSpc>
              <a:spcAft>
                <a:spcPts val="600"/>
              </a:spcAft>
              <a:buFont typeface="Calibri" panose="020F0502020204030204" pitchFamily="34" charset="0"/>
              <a:buChar char="-"/>
            </a:pPr>
            <a:endParaRPr lang="fr-FR" sz="1000" dirty="0">
              <a:solidFill>
                <a:schemeClr val="tx1">
                  <a:lumMod val="75000"/>
                  <a:lumOff val="25000"/>
                </a:schemeClr>
              </a:solidFill>
            </a:endParaRPr>
          </a:p>
        </p:txBody>
      </p:sp>
      <p:pic>
        <p:nvPicPr>
          <p:cNvPr id="6" name="Image 5" descr="Une image contenant extérieur, ciel">
            <a:extLst>
              <a:ext uri="{FF2B5EF4-FFF2-40B4-BE49-F238E27FC236}">
                <a16:creationId xmlns:a16="http://schemas.microsoft.com/office/drawing/2014/main" id="{98E0870A-6AD6-013D-188D-E42A691330BE}"/>
              </a:ext>
            </a:extLst>
          </p:cNvPr>
          <p:cNvPicPr>
            <a:picLocks noChangeAspect="1"/>
          </p:cNvPicPr>
          <p:nvPr/>
        </p:nvPicPr>
        <p:blipFill>
          <a:blip r:embed="rId3"/>
          <a:stretch>
            <a:fillRect/>
          </a:stretch>
        </p:blipFill>
        <p:spPr>
          <a:xfrm>
            <a:off x="952500" y="2280497"/>
            <a:ext cx="5143500" cy="3429000"/>
          </a:xfrm>
          <a:prstGeom prst="rect">
            <a:avLst/>
          </a:prstGeom>
        </p:spPr>
      </p:pic>
      <p:pic>
        <p:nvPicPr>
          <p:cNvPr id="8" name="Image 7" descr="Une image contenant mur, intérieur, plafond, plancher&#10;&#10;Description générée automatiquement">
            <a:extLst>
              <a:ext uri="{FF2B5EF4-FFF2-40B4-BE49-F238E27FC236}">
                <a16:creationId xmlns:a16="http://schemas.microsoft.com/office/drawing/2014/main" id="{63CF1D0C-256F-4121-6CF2-B3FB820C91F5}"/>
              </a:ext>
            </a:extLst>
          </p:cNvPr>
          <p:cNvPicPr>
            <a:picLocks noChangeAspect="1"/>
          </p:cNvPicPr>
          <p:nvPr/>
        </p:nvPicPr>
        <p:blipFill>
          <a:blip r:embed="rId4"/>
          <a:stretch>
            <a:fillRect/>
          </a:stretch>
        </p:blipFill>
        <p:spPr>
          <a:xfrm>
            <a:off x="10688773" y="3994997"/>
            <a:ext cx="933813" cy="1245084"/>
          </a:xfrm>
          <a:prstGeom prst="rect">
            <a:avLst/>
          </a:prstGeom>
        </p:spPr>
      </p:pic>
    </p:spTree>
    <p:extLst>
      <p:ext uri="{BB962C8B-B14F-4D97-AF65-F5344CB8AC3E}">
        <p14:creationId xmlns:p14="http://schemas.microsoft.com/office/powerpoint/2010/main" val="133767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image 7" descr="Arrière-plan numérique Point de données">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itre 14">
            <a:extLst>
              <a:ext uri="{FF2B5EF4-FFF2-40B4-BE49-F238E27FC236}">
                <a16:creationId xmlns:a16="http://schemas.microsoft.com/office/drawing/2014/main" id="{40F1DF5B-353A-4270-8C10-6A1509441174}"/>
              </a:ext>
            </a:extLst>
          </p:cNvPr>
          <p:cNvSpPr>
            <a:spLocks noGrp="1"/>
          </p:cNvSpPr>
          <p:nvPr>
            <p:ph type="ctrTitle"/>
          </p:nvPr>
        </p:nvSpPr>
        <p:spPr>
          <a:xfrm>
            <a:off x="471350" y="2597424"/>
            <a:ext cx="5437187" cy="2144031"/>
          </a:xfrm>
        </p:spPr>
        <p:txBody>
          <a:bodyPr vert="horz" wrap="square" lIns="0" tIns="0" rIns="0" bIns="0" rtlCol="0" anchor="b" anchorCtr="0">
            <a:normAutofit/>
          </a:bodyPr>
          <a:lstStyle/>
          <a:p>
            <a:pPr rtl="0">
              <a:lnSpc>
                <a:spcPct val="100000"/>
              </a:lnSpc>
            </a:pPr>
            <a:r>
              <a:rPr lang="fr-FR" sz="3200" dirty="0">
                <a:solidFill>
                  <a:schemeClr val="tx1"/>
                </a:solidFill>
              </a:rPr>
              <a:t>2</a:t>
            </a:r>
            <a:r>
              <a:rPr lang="fr-FR" sz="3200" kern="1200" dirty="0">
                <a:solidFill>
                  <a:schemeClr val="tx1"/>
                </a:solidFill>
                <a:latin typeface="+mj-lt"/>
                <a:ea typeface="+mj-ea"/>
                <a:cs typeface="+mj-cs"/>
              </a:rPr>
              <a:t>/Les actions en cours</a:t>
            </a:r>
            <a:br>
              <a:rPr lang="fr-FR" sz="3600" kern="1200" dirty="0">
                <a:solidFill>
                  <a:schemeClr val="tx1"/>
                </a:solidFill>
                <a:latin typeface="+mj-lt"/>
                <a:ea typeface="+mj-ea"/>
                <a:cs typeface="+mj-cs"/>
              </a:rPr>
            </a:br>
            <a:endParaRPr lang="fr-FR" sz="3600" kern="1200" dirty="0">
              <a:solidFill>
                <a:schemeClr val="tx1"/>
              </a:solidFill>
              <a:latin typeface="+mj-lt"/>
              <a:ea typeface="+mj-ea"/>
              <a:cs typeface="+mj-cs"/>
            </a:endParaRPr>
          </a:p>
        </p:txBody>
      </p:sp>
    </p:spTree>
    <p:extLst>
      <p:ext uri="{BB962C8B-B14F-4D97-AF65-F5344CB8AC3E}">
        <p14:creationId xmlns:p14="http://schemas.microsoft.com/office/powerpoint/2010/main" val="110932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13D5E2-A8D2-90DE-3D40-0A6BB24C2F7D}"/>
              </a:ext>
            </a:extLst>
          </p:cNvPr>
          <p:cNvSpPr>
            <a:spLocks noGrp="1"/>
          </p:cNvSpPr>
          <p:nvPr>
            <p:ph type="title"/>
          </p:nvPr>
        </p:nvSpPr>
        <p:spPr>
          <a:xfrm>
            <a:off x="1066800" y="407408"/>
            <a:ext cx="10058400" cy="923452"/>
          </a:xfrm>
        </p:spPr>
        <p:txBody>
          <a:bodyPr>
            <a:normAutofit fontScale="90000"/>
          </a:bodyPr>
          <a:lstStyle/>
          <a:p>
            <a:pPr algn="ctr"/>
            <a:r>
              <a:rPr lang="fr-FR" sz="4800" b="1" u="sng" dirty="0">
                <a:solidFill>
                  <a:schemeClr val="tx1">
                    <a:lumMod val="75000"/>
                    <a:lumOff val="25000"/>
                  </a:schemeClr>
                </a:solidFill>
              </a:rPr>
              <a:t>Colisée 1 et 2 </a:t>
            </a:r>
            <a:r>
              <a:rPr lang="fr-FR" sz="4800" b="1" dirty="0">
                <a:solidFill>
                  <a:schemeClr val="tx1">
                    <a:lumMod val="75000"/>
                    <a:lumOff val="25000"/>
                  </a:schemeClr>
                </a:solidFill>
              </a:rPr>
              <a:t> </a:t>
            </a:r>
            <a:br>
              <a:rPr lang="fr-FR" sz="4800" b="1" dirty="0">
                <a:solidFill>
                  <a:schemeClr val="tx1">
                    <a:lumMod val="75000"/>
                    <a:lumOff val="25000"/>
                  </a:schemeClr>
                </a:solidFill>
              </a:rPr>
            </a:br>
            <a:r>
              <a:rPr lang="fr-FR" sz="2000" b="1" dirty="0">
                <a:solidFill>
                  <a:schemeClr val="tx1">
                    <a:lumMod val="75000"/>
                    <a:lumOff val="25000"/>
                  </a:schemeClr>
                </a:solidFill>
              </a:rPr>
              <a:t>Anné</a:t>
            </a:r>
            <a:r>
              <a:rPr lang="fr-FR" sz="2000" b="1" dirty="0"/>
              <a:t>e de construction 1991-92</a:t>
            </a:r>
            <a:endParaRPr lang="en-US" sz="2000" dirty="0"/>
          </a:p>
        </p:txBody>
      </p:sp>
      <p:sp>
        <p:nvSpPr>
          <p:cNvPr id="2" name="ZoneTexte 1">
            <a:extLst>
              <a:ext uri="{FF2B5EF4-FFF2-40B4-BE49-F238E27FC236}">
                <a16:creationId xmlns:a16="http://schemas.microsoft.com/office/drawing/2014/main" id="{242D1C98-D315-0C3C-33E7-3DDF4569E513}"/>
              </a:ext>
            </a:extLst>
          </p:cNvPr>
          <p:cNvSpPr txBox="1"/>
          <p:nvPr/>
        </p:nvSpPr>
        <p:spPr>
          <a:xfrm>
            <a:off x="6884287" y="2003204"/>
            <a:ext cx="4746567" cy="3999243"/>
          </a:xfrm>
          <a:prstGeom prst="rect">
            <a:avLst/>
          </a:prstGeom>
        </p:spPr>
        <p:txBody>
          <a:bodyPr vert="horz" lIns="0" tIns="45720" rIns="0" bIns="45720" rtlCol="0">
            <a:normAutofit/>
          </a:bodyPr>
          <a:lstStyle/>
          <a:p>
            <a:pPr>
              <a:lnSpc>
                <a:spcPct val="90000"/>
              </a:lnSpc>
              <a:buFont typeface="Calibri" panose="020F0502020204030204" pitchFamily="34" charset="0"/>
            </a:pPr>
            <a:endParaRPr lang="fr-FR" sz="1300" dirty="0">
              <a:solidFill>
                <a:schemeClr val="tx1">
                  <a:lumMod val="75000"/>
                  <a:lumOff val="25000"/>
                </a:schemeClr>
              </a:solidFill>
            </a:endParaRPr>
          </a:p>
          <a:p>
            <a:pPr algn="ctr">
              <a:lnSpc>
                <a:spcPct val="90000"/>
              </a:lnSpc>
            </a:pPr>
            <a:r>
              <a:rPr lang="fr-FR" sz="1300" b="1" dirty="0">
                <a:solidFill>
                  <a:schemeClr val="tx1">
                    <a:lumMod val="75000"/>
                    <a:lumOff val="25000"/>
                  </a:schemeClr>
                </a:solidFill>
              </a:rPr>
              <a:t>Création d’ouvrants dans les bureaux situés au Nord, et remplacement des ouvrants aluminiums existants dans le cadre du plan France Relance </a:t>
            </a:r>
          </a:p>
          <a:p>
            <a:pPr marL="228600">
              <a:lnSpc>
                <a:spcPct val="90000"/>
              </a:lnSpc>
              <a:buFont typeface="Calibri" panose="020F0502020204030204" pitchFamily="34" charset="0"/>
            </a:pPr>
            <a:endParaRPr lang="fr-FR" sz="1300" b="1" dirty="0">
              <a:solidFill>
                <a:schemeClr val="tx1">
                  <a:lumMod val="75000"/>
                  <a:lumOff val="25000"/>
                </a:schemeClr>
              </a:solidFill>
              <a:effectLst/>
            </a:endParaRPr>
          </a:p>
          <a:p>
            <a:pPr marL="342900" lvl="0" indent="-342900">
              <a:lnSpc>
                <a:spcPct val="90000"/>
              </a:lnSpc>
              <a:buFont typeface="Calibri" panose="020F0502020204030204" pitchFamily="34" charset="0"/>
              <a:buChar char="-"/>
            </a:pPr>
            <a:r>
              <a:rPr lang="fr-FR" sz="1300" b="1" dirty="0">
                <a:solidFill>
                  <a:schemeClr val="tx1">
                    <a:lumMod val="75000"/>
                    <a:lumOff val="25000"/>
                  </a:schemeClr>
                </a:solidFill>
                <a:effectLst/>
              </a:rPr>
              <a:t>Coût de l’opération : </a:t>
            </a:r>
          </a:p>
          <a:p>
            <a:pPr marL="800100" lvl="1" indent="-342900">
              <a:lnSpc>
                <a:spcPct val="90000"/>
              </a:lnSpc>
              <a:buFont typeface="Calibri" panose="020F0502020204030204" pitchFamily="34" charset="0"/>
              <a:buChar char="-"/>
            </a:pPr>
            <a:r>
              <a:rPr lang="fr-FR" sz="1300" dirty="0">
                <a:solidFill>
                  <a:schemeClr val="tx1">
                    <a:lumMod val="75000"/>
                    <a:lumOff val="25000"/>
                  </a:schemeClr>
                </a:solidFill>
                <a:effectLst/>
              </a:rPr>
              <a:t>Colisée 1 : 97 890 € HT </a:t>
            </a:r>
          </a:p>
          <a:p>
            <a:pPr marL="800100" lvl="1" indent="-342900">
              <a:lnSpc>
                <a:spcPct val="90000"/>
              </a:lnSpc>
              <a:spcAft>
                <a:spcPts val="800"/>
              </a:spcAft>
              <a:buFont typeface="Calibri" panose="020F0502020204030204" pitchFamily="34" charset="0"/>
              <a:buChar char="-"/>
            </a:pPr>
            <a:r>
              <a:rPr lang="fr-FR" sz="1300" dirty="0">
                <a:solidFill>
                  <a:schemeClr val="tx1">
                    <a:lumMod val="75000"/>
                    <a:lumOff val="25000"/>
                  </a:schemeClr>
                </a:solidFill>
                <a:effectLst/>
              </a:rPr>
              <a:t>Colisée 2 : 60 240 € HT</a:t>
            </a:r>
          </a:p>
          <a:p>
            <a:pPr marL="800100" lvl="1" indent="-342900">
              <a:lnSpc>
                <a:spcPct val="90000"/>
              </a:lnSpc>
              <a:spcAft>
                <a:spcPts val="800"/>
              </a:spcAft>
              <a:buFont typeface="Calibri" panose="020F0502020204030204" pitchFamily="34" charset="0"/>
              <a:buChar char="-"/>
            </a:pPr>
            <a:r>
              <a:rPr lang="fr-FR" sz="1300" dirty="0">
                <a:solidFill>
                  <a:schemeClr val="tx1">
                    <a:lumMod val="75000"/>
                    <a:lumOff val="25000"/>
                  </a:schemeClr>
                </a:solidFill>
                <a:effectLst/>
              </a:rPr>
              <a:t>Coût total opération : </a:t>
            </a:r>
            <a:r>
              <a:rPr lang="fr-FR" sz="1300" b="1" dirty="0">
                <a:solidFill>
                  <a:schemeClr val="tx1">
                    <a:lumMod val="75000"/>
                    <a:lumOff val="25000"/>
                  </a:schemeClr>
                </a:solidFill>
                <a:effectLst/>
              </a:rPr>
              <a:t>158 130 € HT soit 189 756 € TTC</a:t>
            </a:r>
            <a:endParaRPr lang="fr-FR" sz="1300" dirty="0">
              <a:solidFill>
                <a:schemeClr val="tx1">
                  <a:lumMod val="75000"/>
                  <a:lumOff val="25000"/>
                </a:schemeClr>
              </a:solidFill>
              <a:effectLst/>
            </a:endParaRPr>
          </a:p>
          <a:p>
            <a:pPr lvl="1">
              <a:lnSpc>
                <a:spcPct val="90000"/>
              </a:lnSpc>
            </a:pPr>
            <a:endParaRPr lang="fr-FR" sz="1300" u="sng" dirty="0">
              <a:solidFill>
                <a:schemeClr val="tx1">
                  <a:lumMod val="75000"/>
                  <a:lumOff val="25000"/>
                </a:schemeClr>
              </a:solidFill>
            </a:endParaRPr>
          </a:p>
          <a:p>
            <a:pPr lvl="1">
              <a:lnSpc>
                <a:spcPct val="90000"/>
              </a:lnSpc>
            </a:pPr>
            <a:r>
              <a:rPr lang="fr-FR" sz="1300" b="1" dirty="0">
                <a:solidFill>
                  <a:schemeClr val="tx1">
                    <a:lumMod val="75000"/>
                    <a:lumOff val="25000"/>
                  </a:schemeClr>
                </a:solidFill>
                <a:effectLst/>
              </a:rPr>
              <a:t>Avantages des nouvelles menuiseries par rapport aux anciennes :</a:t>
            </a:r>
          </a:p>
          <a:p>
            <a:pPr marL="742950" lvl="1" indent="-285750">
              <a:lnSpc>
                <a:spcPct val="90000"/>
              </a:lnSpc>
              <a:buFontTx/>
              <a:buChar char="-"/>
            </a:pPr>
            <a:endParaRPr lang="fr-FR" sz="1300" b="1" dirty="0">
              <a:solidFill>
                <a:schemeClr val="tx1">
                  <a:lumMod val="75000"/>
                  <a:lumOff val="25000"/>
                </a:schemeClr>
              </a:solidFill>
              <a:effectLst/>
            </a:endParaRPr>
          </a:p>
          <a:p>
            <a:pPr marL="228600">
              <a:lnSpc>
                <a:spcPct val="90000"/>
              </a:lnSpc>
              <a:buFont typeface="Calibri" panose="020F0502020204030204" pitchFamily="34" charset="0"/>
            </a:pPr>
            <a:r>
              <a:rPr lang="fr-FR" sz="1300" dirty="0">
                <a:solidFill>
                  <a:schemeClr val="tx1">
                    <a:lumMod val="75000"/>
                    <a:lumOff val="25000"/>
                  </a:schemeClr>
                </a:solidFill>
                <a:effectLst/>
              </a:rPr>
              <a:t> </a:t>
            </a:r>
          </a:p>
          <a:p>
            <a:pPr marL="742950" lvl="1" indent="-285750">
              <a:lnSpc>
                <a:spcPct val="90000"/>
              </a:lnSpc>
              <a:buFont typeface="Calibri" panose="020F0502020204030204" pitchFamily="34" charset="0"/>
              <a:buChar char="-"/>
            </a:pPr>
            <a:endParaRPr lang="fr-FR" sz="1300" dirty="0">
              <a:solidFill>
                <a:schemeClr val="tx1">
                  <a:lumMod val="75000"/>
                  <a:lumOff val="25000"/>
                </a:schemeClr>
              </a:solidFill>
            </a:endParaRPr>
          </a:p>
          <a:p>
            <a:pPr>
              <a:lnSpc>
                <a:spcPct val="90000"/>
              </a:lnSpc>
              <a:buFont typeface="Calibri" panose="020F0502020204030204" pitchFamily="34" charset="0"/>
            </a:pPr>
            <a:endParaRPr lang="fr-FR" sz="1300" dirty="0">
              <a:solidFill>
                <a:schemeClr val="tx1">
                  <a:lumMod val="75000"/>
                  <a:lumOff val="25000"/>
                </a:schemeClr>
              </a:solidFill>
            </a:endParaRPr>
          </a:p>
        </p:txBody>
      </p:sp>
      <p:pic>
        <p:nvPicPr>
          <p:cNvPr id="8" name="Image 7" descr="Une image contenant ciel, extérieur, cité, route">
            <a:extLst>
              <a:ext uri="{FF2B5EF4-FFF2-40B4-BE49-F238E27FC236}">
                <a16:creationId xmlns:a16="http://schemas.microsoft.com/office/drawing/2014/main" id="{B3A908F3-5301-9C17-23FD-140367E4D2CC}"/>
              </a:ext>
            </a:extLst>
          </p:cNvPr>
          <p:cNvPicPr>
            <a:picLocks noChangeAspect="1"/>
          </p:cNvPicPr>
          <p:nvPr/>
        </p:nvPicPr>
        <p:blipFill>
          <a:blip r:embed="rId2"/>
          <a:stretch>
            <a:fillRect/>
          </a:stretch>
        </p:blipFill>
        <p:spPr>
          <a:xfrm>
            <a:off x="367646" y="2515922"/>
            <a:ext cx="5920033" cy="2682943"/>
          </a:xfrm>
          <a:prstGeom prst="rect">
            <a:avLst/>
          </a:prstGeom>
        </p:spPr>
      </p:pic>
      <p:graphicFrame>
        <p:nvGraphicFramePr>
          <p:cNvPr id="10" name="Tableau 9">
            <a:extLst>
              <a:ext uri="{FF2B5EF4-FFF2-40B4-BE49-F238E27FC236}">
                <a16:creationId xmlns:a16="http://schemas.microsoft.com/office/drawing/2014/main" id="{532420A1-B8D7-AFF8-A68A-2379FC02F186}"/>
              </a:ext>
            </a:extLst>
          </p:cNvPr>
          <p:cNvGraphicFramePr>
            <a:graphicFrameLocks noGrp="1"/>
          </p:cNvGraphicFramePr>
          <p:nvPr>
            <p:extLst>
              <p:ext uri="{D42A27DB-BD31-4B8C-83A1-F6EECF244321}">
                <p14:modId xmlns:p14="http://schemas.microsoft.com/office/powerpoint/2010/main" val="1502868897"/>
              </p:ext>
            </p:extLst>
          </p:nvPr>
        </p:nvGraphicFramePr>
        <p:xfrm>
          <a:off x="6515943" y="4657514"/>
          <a:ext cx="5483257" cy="1211580"/>
        </p:xfrm>
        <a:graphic>
          <a:graphicData uri="http://schemas.openxmlformats.org/drawingml/2006/table">
            <a:tbl>
              <a:tblPr>
                <a:tableStyleId>{5C22544A-7EE6-4342-B048-85BDC9FD1C3A}</a:tableStyleId>
              </a:tblPr>
              <a:tblGrid>
                <a:gridCol w="628453">
                  <a:extLst>
                    <a:ext uri="{9D8B030D-6E8A-4147-A177-3AD203B41FA5}">
                      <a16:colId xmlns:a16="http://schemas.microsoft.com/office/drawing/2014/main" val="4042488047"/>
                    </a:ext>
                  </a:extLst>
                </a:gridCol>
                <a:gridCol w="997670">
                  <a:extLst>
                    <a:ext uri="{9D8B030D-6E8A-4147-A177-3AD203B41FA5}">
                      <a16:colId xmlns:a16="http://schemas.microsoft.com/office/drawing/2014/main" val="2304614392"/>
                    </a:ext>
                  </a:extLst>
                </a:gridCol>
                <a:gridCol w="879835">
                  <a:extLst>
                    <a:ext uri="{9D8B030D-6E8A-4147-A177-3AD203B41FA5}">
                      <a16:colId xmlns:a16="http://schemas.microsoft.com/office/drawing/2014/main" val="1378399414"/>
                    </a:ext>
                  </a:extLst>
                </a:gridCol>
                <a:gridCol w="733196">
                  <a:extLst>
                    <a:ext uri="{9D8B030D-6E8A-4147-A177-3AD203B41FA5}">
                      <a16:colId xmlns:a16="http://schemas.microsoft.com/office/drawing/2014/main" val="1956142991"/>
                    </a:ext>
                  </a:extLst>
                </a:gridCol>
                <a:gridCol w="900784">
                  <a:extLst>
                    <a:ext uri="{9D8B030D-6E8A-4147-A177-3AD203B41FA5}">
                      <a16:colId xmlns:a16="http://schemas.microsoft.com/office/drawing/2014/main" val="2855488493"/>
                    </a:ext>
                  </a:extLst>
                </a:gridCol>
                <a:gridCol w="1343319">
                  <a:extLst>
                    <a:ext uri="{9D8B030D-6E8A-4147-A177-3AD203B41FA5}">
                      <a16:colId xmlns:a16="http://schemas.microsoft.com/office/drawing/2014/main" val="4274699006"/>
                    </a:ext>
                  </a:extLst>
                </a:gridCol>
              </a:tblGrid>
              <a:tr h="214313">
                <a:tc>
                  <a:txBody>
                    <a:bodyPr/>
                    <a:lstStyle/>
                    <a:p>
                      <a:pPr algn="ctr" fontAlgn="ctr"/>
                      <a:r>
                        <a:rPr lang="fr-FR" sz="1100" u="none" strike="noStrike">
                          <a:effectLst/>
                        </a:rPr>
                        <a:t>année</a:t>
                      </a:r>
                      <a:endParaRPr lang="fr-F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Rupteur de pont thermique</a:t>
                      </a:r>
                      <a:endParaRPr lang="fr-F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face ext du vitrage</a:t>
                      </a:r>
                      <a:endParaRPr lang="fr-F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face intérieure</a:t>
                      </a:r>
                      <a:endParaRPr lang="fr-F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espace entre vitrage</a:t>
                      </a:r>
                      <a:endParaRPr lang="fr-FR"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coefficient de déperdition thermique</a:t>
                      </a:r>
                      <a:endParaRPr lang="fr-FR"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02821118"/>
                  </a:ext>
                </a:extLst>
              </a:tr>
              <a:tr h="95250">
                <a:tc>
                  <a:txBody>
                    <a:bodyPr/>
                    <a:lstStyle/>
                    <a:p>
                      <a:pPr algn="ctr" fontAlgn="ctr"/>
                      <a:r>
                        <a:rPr lang="fr-FR" sz="1100" u="none" strike="noStrike">
                          <a:effectLst/>
                        </a:rPr>
                        <a:t>1991</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non</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5 mm</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5 mm </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12 mm lame d'air</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pl-PL" sz="1100" u="none" strike="noStrike">
                          <a:effectLst/>
                        </a:rPr>
                        <a:t>2,6 à 3 W/m².k.</a:t>
                      </a:r>
                      <a:endParaRPr lang="pl-PL"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50903067"/>
                  </a:ext>
                </a:extLst>
              </a:tr>
              <a:tr h="95250">
                <a:tc>
                  <a:txBody>
                    <a:bodyPr/>
                    <a:lstStyle/>
                    <a:p>
                      <a:pPr algn="ctr" fontAlgn="ctr"/>
                      <a:r>
                        <a:rPr lang="fr-FR" sz="1100" u="none" strike="noStrike">
                          <a:effectLst/>
                        </a:rPr>
                        <a:t>2022</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oui</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6 mm Stopsol</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4 mm </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18 mm gaz argon</a:t>
                      </a:r>
                      <a:endParaRPr lang="fr-FR"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fr-FR" sz="1100" u="none" strike="noStrike">
                          <a:effectLst/>
                        </a:rPr>
                        <a:t>1,2 W/m².k.</a:t>
                      </a:r>
                      <a:endParaRPr lang="fr-FR"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3585828"/>
                  </a:ext>
                </a:extLst>
              </a:tr>
              <a:tr h="100013">
                <a:tc gridSpan="6">
                  <a:txBody>
                    <a:bodyPr/>
                    <a:lstStyle/>
                    <a:p>
                      <a:pPr algn="ctr" fontAlgn="b"/>
                      <a:r>
                        <a:rPr lang="fr-FR" sz="1100" u="none" strike="noStrike" dirty="0">
                          <a:effectLst/>
                        </a:rPr>
                        <a:t>le remplacement de ces menuiseries permet de diviser par 2,3 les déperditions thermiques</a:t>
                      </a:r>
                      <a:endParaRPr lang="fr-FR"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996705484"/>
                  </a:ext>
                </a:extLst>
              </a:tr>
            </a:tbl>
          </a:graphicData>
        </a:graphic>
      </p:graphicFrame>
    </p:spTree>
    <p:extLst>
      <p:ext uri="{BB962C8B-B14F-4D97-AF65-F5344CB8AC3E}">
        <p14:creationId xmlns:p14="http://schemas.microsoft.com/office/powerpoint/2010/main" val="1747769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bâtiment, immeuble résidentiel, tour&#10;&#10;Description générée automatiquement">
            <a:extLst>
              <a:ext uri="{FF2B5EF4-FFF2-40B4-BE49-F238E27FC236}">
                <a16:creationId xmlns:a16="http://schemas.microsoft.com/office/drawing/2014/main" id="{D0F2576A-4321-6F02-EC85-718DED363263}"/>
              </a:ext>
            </a:extLst>
          </p:cNvPr>
          <p:cNvPicPr>
            <a:picLocks noChangeAspect="1"/>
          </p:cNvPicPr>
          <p:nvPr/>
        </p:nvPicPr>
        <p:blipFill rotWithShape="1">
          <a:blip r:embed="rId2"/>
          <a:srcRect l="38107"/>
          <a:stretch/>
        </p:blipFill>
        <p:spPr>
          <a:xfrm>
            <a:off x="1097280" y="2186888"/>
            <a:ext cx="4352719" cy="3516328"/>
          </a:xfrm>
          <a:prstGeom prst="rect">
            <a:avLst/>
          </a:prstGeom>
          <a:noFill/>
        </p:spPr>
      </p:pic>
      <p:sp>
        <p:nvSpPr>
          <p:cNvPr id="3" name="ZoneTexte 2">
            <a:extLst>
              <a:ext uri="{FF2B5EF4-FFF2-40B4-BE49-F238E27FC236}">
                <a16:creationId xmlns:a16="http://schemas.microsoft.com/office/drawing/2014/main" id="{2D1D4491-17AC-0B80-290C-4F451D1C91D3}"/>
              </a:ext>
            </a:extLst>
          </p:cNvPr>
          <p:cNvSpPr txBox="1"/>
          <p:nvPr/>
        </p:nvSpPr>
        <p:spPr>
          <a:xfrm>
            <a:off x="5731323" y="2186888"/>
            <a:ext cx="4486104" cy="3748194"/>
          </a:xfrm>
          <a:prstGeom prst="rect">
            <a:avLst/>
          </a:prstGeom>
        </p:spPr>
        <p:txBody>
          <a:bodyPr vert="horz" lIns="0" tIns="45720" rIns="0" bIns="45720" rtlCol="0">
            <a:normAutofit fontScale="85000" lnSpcReduction="10000"/>
          </a:bodyPr>
          <a:lstStyle/>
          <a:p>
            <a:pPr>
              <a:lnSpc>
                <a:spcPct val="90000"/>
              </a:lnSpc>
              <a:buFont typeface="Calibri" panose="020F0502020204030204" pitchFamily="34" charset="0"/>
            </a:pPr>
            <a:endParaRPr lang="fr-FR" sz="1300" dirty="0">
              <a:solidFill>
                <a:schemeClr val="tx1">
                  <a:lumMod val="75000"/>
                  <a:lumOff val="25000"/>
                </a:schemeClr>
              </a:solidFill>
            </a:endParaRPr>
          </a:p>
          <a:p>
            <a:pPr algn="ctr">
              <a:lnSpc>
                <a:spcPct val="90000"/>
              </a:lnSpc>
            </a:pPr>
            <a:r>
              <a:rPr lang="fr-FR" sz="1400" b="1" dirty="0">
                <a:solidFill>
                  <a:schemeClr val="tx1">
                    <a:lumMod val="75000"/>
                    <a:lumOff val="25000"/>
                  </a:schemeClr>
                </a:solidFill>
              </a:rPr>
              <a:t>Rénovation des équipements CVC (Chauffage Ventilation Climatisation) du Colisée 1, dans le cadre du plan France Relance :</a:t>
            </a:r>
          </a:p>
          <a:p>
            <a:pPr algn="ctr">
              <a:lnSpc>
                <a:spcPct val="90000"/>
              </a:lnSpc>
            </a:pPr>
            <a:endParaRPr lang="fr-FR" sz="1400" dirty="0">
              <a:solidFill>
                <a:schemeClr val="tx1">
                  <a:lumMod val="75000"/>
                  <a:lumOff val="25000"/>
                </a:schemeClr>
              </a:solidFill>
            </a:endParaRPr>
          </a:p>
          <a:p>
            <a:pPr algn="just">
              <a:lnSpc>
                <a:spcPct val="90000"/>
              </a:lnSpc>
            </a:pPr>
            <a:r>
              <a:rPr lang="fr-FR" sz="1400" i="1" dirty="0">
                <a:solidFill>
                  <a:schemeClr val="tx1">
                    <a:lumMod val="75000"/>
                    <a:lumOff val="25000"/>
                  </a:schemeClr>
                </a:solidFill>
              </a:rPr>
              <a:t>Le système actuel datant de la construction, nous impose des coûts de fonctionnement important liés à de nombreuses pannes, mais aussi par rapport à sa consommation énergétique.</a:t>
            </a:r>
          </a:p>
          <a:p>
            <a:pPr algn="just">
              <a:lnSpc>
                <a:spcPct val="90000"/>
              </a:lnSpc>
            </a:pPr>
            <a:r>
              <a:rPr lang="fr-FR" sz="1400" i="1" dirty="0">
                <a:solidFill>
                  <a:schemeClr val="tx1">
                    <a:lumMod val="75000"/>
                    <a:lumOff val="25000"/>
                  </a:schemeClr>
                </a:solidFill>
              </a:rPr>
              <a:t>De plus les réseaux hydrauliques sont corrodés et risquent à tout moment de percer. </a:t>
            </a:r>
          </a:p>
          <a:p>
            <a:pPr>
              <a:lnSpc>
                <a:spcPct val="90000"/>
              </a:lnSpc>
            </a:pPr>
            <a:endParaRPr lang="fr-FR" sz="1400" i="1" dirty="0">
              <a:solidFill>
                <a:schemeClr val="tx1">
                  <a:lumMod val="75000"/>
                  <a:lumOff val="25000"/>
                </a:schemeClr>
              </a:solidFill>
            </a:endParaRPr>
          </a:p>
          <a:p>
            <a:pPr>
              <a:lnSpc>
                <a:spcPct val="90000"/>
              </a:lnSpc>
            </a:pPr>
            <a:r>
              <a:rPr lang="fr-FR" sz="1400" i="1" dirty="0">
                <a:solidFill>
                  <a:schemeClr val="tx1">
                    <a:lumMod val="75000"/>
                    <a:lumOff val="25000"/>
                  </a:schemeClr>
                </a:solidFill>
              </a:rPr>
              <a:t>    </a:t>
            </a:r>
            <a:r>
              <a:rPr lang="fr-FR" sz="1400" b="1" dirty="0">
                <a:solidFill>
                  <a:schemeClr val="tx1">
                    <a:lumMod val="75000"/>
                    <a:lumOff val="25000"/>
                  </a:schemeClr>
                </a:solidFill>
              </a:rPr>
              <a:t>Présentation de l’opération :</a:t>
            </a:r>
          </a:p>
          <a:p>
            <a:pPr>
              <a:lnSpc>
                <a:spcPct val="90000"/>
              </a:lnSpc>
            </a:pPr>
            <a:endParaRPr lang="fr-FR" sz="1400" dirty="0">
              <a:solidFill>
                <a:schemeClr val="tx1">
                  <a:lumMod val="75000"/>
                  <a:lumOff val="25000"/>
                </a:schemeClr>
              </a:solidFill>
            </a:endParaRPr>
          </a:p>
          <a:p>
            <a:pPr marL="800100" lvl="1" indent="-342900" algn="just">
              <a:lnSpc>
                <a:spcPct val="90000"/>
              </a:lnSpc>
              <a:buFont typeface="Calibri" panose="020F0502020204030204" pitchFamily="34" charset="0"/>
              <a:buChar char="-"/>
            </a:pPr>
            <a:r>
              <a:rPr lang="fr-FR" sz="1400" dirty="0">
                <a:solidFill>
                  <a:schemeClr val="tx1">
                    <a:lumMod val="75000"/>
                    <a:lumOff val="25000"/>
                  </a:schemeClr>
                </a:solidFill>
                <a:effectLst/>
              </a:rPr>
              <a:t>Mise en place d’un système DRV (Débit de </a:t>
            </a:r>
            <a:r>
              <a:rPr lang="fr-FR" sz="1400" dirty="0">
                <a:solidFill>
                  <a:schemeClr val="tx1">
                    <a:lumMod val="75000"/>
                    <a:lumOff val="25000"/>
                  </a:schemeClr>
                </a:solidFill>
              </a:rPr>
              <a:t>R</a:t>
            </a:r>
            <a:r>
              <a:rPr lang="fr-FR" sz="1400" dirty="0">
                <a:solidFill>
                  <a:schemeClr val="tx1">
                    <a:lumMod val="75000"/>
                    <a:lumOff val="25000"/>
                  </a:schemeClr>
                </a:solidFill>
                <a:effectLst/>
              </a:rPr>
              <a:t>éfrigérant </a:t>
            </a:r>
            <a:r>
              <a:rPr lang="fr-FR" sz="1400" dirty="0">
                <a:solidFill>
                  <a:schemeClr val="tx1">
                    <a:lumMod val="75000"/>
                    <a:lumOff val="25000"/>
                  </a:schemeClr>
                </a:solidFill>
              </a:rPr>
              <a:t>V</a:t>
            </a:r>
            <a:r>
              <a:rPr lang="fr-FR" sz="1400" dirty="0">
                <a:solidFill>
                  <a:schemeClr val="tx1">
                    <a:lumMod val="75000"/>
                    <a:lumOff val="25000"/>
                  </a:schemeClr>
                </a:solidFill>
                <a:effectLst/>
              </a:rPr>
              <a:t>ariable) avec la création de 4 zones de régulations permettant une adaptation personnalisée des différentes zones en fonction des saisons.</a:t>
            </a:r>
          </a:p>
          <a:p>
            <a:pPr marL="800100" lvl="1" indent="-342900" algn="just">
              <a:lnSpc>
                <a:spcPct val="90000"/>
              </a:lnSpc>
              <a:spcAft>
                <a:spcPts val="800"/>
              </a:spcAft>
              <a:buFont typeface="Calibri" panose="020F0502020204030204" pitchFamily="34" charset="0"/>
              <a:buChar char="-"/>
            </a:pPr>
            <a:r>
              <a:rPr lang="fr-FR" sz="1400" dirty="0">
                <a:solidFill>
                  <a:schemeClr val="tx1">
                    <a:lumMod val="75000"/>
                    <a:lumOff val="25000"/>
                  </a:schemeClr>
                </a:solidFill>
                <a:effectLst/>
              </a:rPr>
              <a:t>Installation d’une GTC (Gestion technique centralisée) permettant une optimisation du fonctionnement en fonction des besoins en temps réel.</a:t>
            </a:r>
          </a:p>
          <a:p>
            <a:pPr marL="800100" lvl="1" indent="-342900">
              <a:lnSpc>
                <a:spcPct val="90000"/>
              </a:lnSpc>
              <a:spcAft>
                <a:spcPts val="800"/>
              </a:spcAft>
              <a:buFont typeface="Calibri" panose="020F0502020204030204" pitchFamily="34" charset="0"/>
              <a:buChar char="-"/>
            </a:pPr>
            <a:endParaRPr lang="fr-FR" sz="1400" dirty="0">
              <a:solidFill>
                <a:schemeClr val="tx1">
                  <a:lumMod val="75000"/>
                  <a:lumOff val="25000"/>
                </a:schemeClr>
              </a:solidFill>
            </a:endParaRPr>
          </a:p>
          <a:p>
            <a:pPr marL="800100" lvl="1" indent="-342900" algn="just">
              <a:lnSpc>
                <a:spcPct val="90000"/>
              </a:lnSpc>
              <a:spcAft>
                <a:spcPts val="800"/>
              </a:spcAft>
              <a:buFont typeface="Calibri" panose="020F0502020204030204" pitchFamily="34" charset="0"/>
              <a:buChar char="-"/>
            </a:pPr>
            <a:r>
              <a:rPr lang="fr-FR" sz="1400" b="1" i="1" dirty="0">
                <a:solidFill>
                  <a:schemeClr val="tx1">
                    <a:lumMod val="75000"/>
                    <a:lumOff val="25000"/>
                  </a:schemeClr>
                </a:solidFill>
                <a:effectLst/>
              </a:rPr>
              <a:t>Marché actuellement </a:t>
            </a:r>
            <a:r>
              <a:rPr lang="fr-FR" sz="1400" b="1" i="1" dirty="0">
                <a:solidFill>
                  <a:schemeClr val="tx1">
                    <a:lumMod val="75000"/>
                    <a:lumOff val="25000"/>
                  </a:schemeClr>
                </a:solidFill>
              </a:rPr>
              <a:t>soumis à la</a:t>
            </a:r>
            <a:r>
              <a:rPr lang="fr-FR" sz="1400" b="1" i="1" dirty="0">
                <a:solidFill>
                  <a:schemeClr val="tx1">
                    <a:lumMod val="75000"/>
                    <a:lumOff val="25000"/>
                  </a:schemeClr>
                </a:solidFill>
                <a:effectLst/>
              </a:rPr>
              <a:t> validation </a:t>
            </a:r>
            <a:r>
              <a:rPr lang="fr-FR" sz="1400" b="1" i="1" dirty="0">
                <a:solidFill>
                  <a:schemeClr val="tx1">
                    <a:lumMod val="75000"/>
                    <a:lumOff val="25000"/>
                  </a:schemeClr>
                </a:solidFill>
              </a:rPr>
              <a:t>de la direction de la</a:t>
            </a:r>
            <a:r>
              <a:rPr lang="fr-FR" sz="1400" b="1" i="1" dirty="0">
                <a:solidFill>
                  <a:schemeClr val="tx1">
                    <a:lumMod val="75000"/>
                    <a:lumOff val="25000"/>
                  </a:schemeClr>
                </a:solidFill>
                <a:effectLst/>
              </a:rPr>
              <a:t> commande publique avant publication.</a:t>
            </a:r>
          </a:p>
          <a:p>
            <a:pPr marL="742950" lvl="1" indent="-285750">
              <a:lnSpc>
                <a:spcPct val="90000"/>
              </a:lnSpc>
              <a:buFont typeface="Calibri" panose="020F0502020204030204" pitchFamily="34" charset="0"/>
              <a:buChar char="-"/>
            </a:pPr>
            <a:endParaRPr lang="fr-FR" sz="1500" dirty="0">
              <a:solidFill>
                <a:schemeClr val="tx1">
                  <a:lumMod val="75000"/>
                  <a:lumOff val="25000"/>
                </a:schemeClr>
              </a:solidFill>
            </a:endParaRPr>
          </a:p>
        </p:txBody>
      </p:sp>
      <p:sp>
        <p:nvSpPr>
          <p:cNvPr id="14" name="Title 1">
            <a:extLst>
              <a:ext uri="{FF2B5EF4-FFF2-40B4-BE49-F238E27FC236}">
                <a16:creationId xmlns:a16="http://schemas.microsoft.com/office/drawing/2014/main" id="{F9AF5CCC-965E-0A0A-2CB6-C6DF3A85FA3D}"/>
              </a:ext>
            </a:extLst>
          </p:cNvPr>
          <p:cNvSpPr>
            <a:spLocks noGrp="1"/>
          </p:cNvSpPr>
          <p:nvPr>
            <p:ph type="title"/>
          </p:nvPr>
        </p:nvSpPr>
        <p:spPr>
          <a:xfrm>
            <a:off x="1097280" y="410589"/>
            <a:ext cx="10058400" cy="976509"/>
          </a:xfrm>
        </p:spPr>
        <p:txBody>
          <a:bodyPr>
            <a:normAutofit fontScale="90000"/>
          </a:bodyPr>
          <a:lstStyle/>
          <a:p>
            <a:pPr algn="ctr"/>
            <a:r>
              <a:rPr lang="fr-FR" sz="4800" b="1" u="sng" dirty="0">
                <a:solidFill>
                  <a:schemeClr val="tx1">
                    <a:lumMod val="75000"/>
                    <a:lumOff val="25000"/>
                  </a:schemeClr>
                </a:solidFill>
              </a:rPr>
              <a:t>Colisée 1</a:t>
            </a:r>
            <a:br>
              <a:rPr lang="fr-FR" sz="9600" b="1" dirty="0">
                <a:solidFill>
                  <a:schemeClr val="tx1">
                    <a:lumMod val="75000"/>
                    <a:lumOff val="25000"/>
                  </a:schemeClr>
                </a:solidFill>
              </a:rPr>
            </a:br>
            <a:r>
              <a:rPr lang="fr-FR" sz="2000" b="1" dirty="0">
                <a:solidFill>
                  <a:schemeClr val="tx1">
                    <a:lumMod val="75000"/>
                    <a:lumOff val="25000"/>
                  </a:schemeClr>
                </a:solidFill>
              </a:rPr>
              <a:t>Anné</a:t>
            </a:r>
            <a:r>
              <a:rPr lang="fr-FR" sz="2000" b="1" dirty="0"/>
              <a:t>e de construction 1991-92</a:t>
            </a:r>
            <a:endParaRPr lang="en-US" sz="2000" dirty="0"/>
          </a:p>
        </p:txBody>
      </p:sp>
      <p:pic>
        <p:nvPicPr>
          <p:cNvPr id="16" name="Image 15" descr="Une image contenant sale&#10;&#10;Description générée automatiquement">
            <a:extLst>
              <a:ext uri="{FF2B5EF4-FFF2-40B4-BE49-F238E27FC236}">
                <a16:creationId xmlns:a16="http://schemas.microsoft.com/office/drawing/2014/main" id="{27814816-E77B-1176-E4FB-7C52E51AD626}"/>
              </a:ext>
            </a:extLst>
          </p:cNvPr>
          <p:cNvPicPr>
            <a:picLocks noChangeAspect="1"/>
          </p:cNvPicPr>
          <p:nvPr/>
        </p:nvPicPr>
        <p:blipFill>
          <a:blip r:embed="rId3"/>
          <a:stretch>
            <a:fillRect/>
          </a:stretch>
        </p:blipFill>
        <p:spPr>
          <a:xfrm>
            <a:off x="10471525" y="2415793"/>
            <a:ext cx="1368310" cy="1192604"/>
          </a:xfrm>
          <a:prstGeom prst="rect">
            <a:avLst/>
          </a:prstGeom>
        </p:spPr>
      </p:pic>
    </p:spTree>
    <p:extLst>
      <p:ext uri="{BB962C8B-B14F-4D97-AF65-F5344CB8AC3E}">
        <p14:creationId xmlns:p14="http://schemas.microsoft.com/office/powerpoint/2010/main" val="2552640507"/>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4285928_TF22712842.potx" id="{B4DAF7E4-72E6-4CEF-992D-0FA86C3D6F40}" vid="{25F68A61-38D2-42D2-A3C0-ED26A71F6DC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A03EEFF0-FB57-4CB4-8BFC-DF397689E2ED}">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{DF0F7CAD-295C-49D2-8C93-2AE5423FF44E}tf22712842_win32</Template>
  <TotalTime>1310</TotalTime>
  <Words>1125</Words>
  <Application>Microsoft Office PowerPoint</Application>
  <PresentationFormat>Grand écran</PresentationFormat>
  <Paragraphs>167</Paragraphs>
  <Slides>18</Slides>
  <Notes>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Bookman Old Style</vt:lpstr>
      <vt:lpstr>Calibri</vt:lpstr>
      <vt:lpstr>Franklin Gothic Book</vt:lpstr>
      <vt:lpstr>1_RetrospectVTI</vt:lpstr>
      <vt:lpstr>Economies d’énergies</vt:lpstr>
      <vt:lpstr>Présentation PowerPoint</vt:lpstr>
      <vt:lpstr>Plan de sobriété énergétique</vt:lpstr>
      <vt:lpstr>1/Les actions déjà mises en œuvre  2/Les actions en cours 3/Le prévisionnel</vt:lpstr>
      <vt:lpstr>1/Les actions déjà mises en œuvre  </vt:lpstr>
      <vt:lpstr>Colisée 1 et 2 Année de construction 1991-92</vt:lpstr>
      <vt:lpstr>2/Les actions en cours </vt:lpstr>
      <vt:lpstr>Colisée 1 et 2   Année de construction 1991-92</vt:lpstr>
      <vt:lpstr>Colisée 1 Année de construction 1991-92</vt:lpstr>
      <vt:lpstr>Nemausa Année de construction 2007</vt:lpstr>
      <vt:lpstr>3/Le prévisionnel </vt:lpstr>
      <vt:lpstr>Colisée 1 et 2   Année de construction 1991-92</vt:lpstr>
      <vt:lpstr>Colisée 1 et 2   Année de construction 1991-92</vt:lpstr>
      <vt:lpstr>Colisée 1 et 2   Année de construction 1991-92</vt:lpstr>
      <vt:lpstr>Colisée 1 et 2   Année de construction 1991-92</vt:lpstr>
      <vt:lpstr>Colisée 1 et 2   Année de construction 1991-92</vt:lpstr>
      <vt:lpstr>Colisée 3 Année de construction 2019</vt:lpstr>
      <vt:lpstr>Autres bâtiments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Economies d’énergies</dc:title>
  <dc:creator>Philippe Carrillo</dc:creator>
  <cp:lastModifiedBy>Sabine Torres</cp:lastModifiedBy>
  <cp:revision>31</cp:revision>
  <dcterms:created xsi:type="dcterms:W3CDTF">2022-09-30T13:30:53Z</dcterms:created>
  <dcterms:modified xsi:type="dcterms:W3CDTF">2022-11-07T12:02:20Z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