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652" r:id="rId6"/>
    <p:sldId id="655" r:id="rId7"/>
    <p:sldId id="656" r:id="rId8"/>
    <p:sldId id="651" r:id="rId9"/>
    <p:sldId id="658" r:id="rId10"/>
    <p:sldId id="551" r:id="rId11"/>
    <p:sldId id="600" r:id="rId12"/>
    <p:sldId id="557" r:id="rId13"/>
    <p:sldId id="626" r:id="rId14"/>
    <p:sldId id="556" r:id="rId15"/>
    <p:sldId id="648" r:id="rId16"/>
    <p:sldId id="491" r:id="rId17"/>
    <p:sldId id="49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BE8D256-8C51-46A6-8B44-AEF8F9CE76A0}">
          <p14:sldIdLst>
            <p14:sldId id="257"/>
            <p14:sldId id="652"/>
            <p14:sldId id="655"/>
            <p14:sldId id="656"/>
            <p14:sldId id="651"/>
            <p14:sldId id="658"/>
            <p14:sldId id="551"/>
            <p14:sldId id="600"/>
            <p14:sldId id="557"/>
            <p14:sldId id="626"/>
            <p14:sldId id="556"/>
            <p14:sldId id="648"/>
            <p14:sldId id="491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2F9B2C-8B8C-9A25-FB60-6F03C99852FB}" name="Elais Buguet" initials="EB" userId="S::elais.buguet@agatte.fr::7f4289ae-6dfe-4340-adc3-723df36345bc" providerId="AD"/>
  <p188:author id="{24007ADE-E39A-F6FB-D1DA-87FD15C5D326}" name="Yannick Miquel" initials="YM" userId="S::yannick.miquel@nimes-metropole.fr::838be2e7-98f5-4d7b-a033-3105739a9a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4C7"/>
    <a:srgbClr val="489FAA"/>
    <a:srgbClr val="DD504C"/>
    <a:srgbClr val="4CC38F"/>
    <a:srgbClr val="4C91DA"/>
    <a:srgbClr val="AC3900"/>
    <a:srgbClr val="4C7C2C"/>
    <a:srgbClr val="4472C4"/>
    <a:srgbClr val="F8CBAD"/>
    <a:srgbClr val="EE7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46F045-2B9B-4630-9929-31DE0E283B58}" v="1223" dt="2022-09-08T10:25:34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 autoAdjust="0"/>
    <p:restoredTop sz="82163" autoAdjust="0"/>
  </p:normalViewPr>
  <p:slideViewPr>
    <p:cSldViewPr snapToGrid="0">
      <p:cViewPr varScale="1">
        <p:scale>
          <a:sx n="55" d="100"/>
          <a:sy n="55" d="100"/>
        </p:scale>
        <p:origin x="12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'2. Résultats'!$H$7</c:f>
              <c:strCache>
                <c:ptCount val="1"/>
                <c:pt idx="0">
                  <c:v>Réalisé</c:v>
                </c:pt>
              </c:strCache>
            </c:strRef>
          </c:tx>
          <c:spPr>
            <a:solidFill>
              <a:srgbClr val="4C91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Résultats'!$E$8:$E$14</c:f>
              <c:strCache>
                <c:ptCount val="7"/>
                <c:pt idx="0">
                  <c:v>1. Planification du dév. Territorial
(PCAET, PLH, PDM, PLPDMA, SCoT, aménagement ZAE…)</c:v>
                </c:pt>
                <c:pt idx="1">
                  <c:v>2. Bâtiments, Eclairage publique 
et voiries intercommunales</c:v>
                </c:pt>
                <c:pt idx="2">
                  <c:v>3. Production d'énergie, Eau, Assainissement
Déchets, Biodiversité</c:v>
                </c:pt>
                <c:pt idx="3">
                  <c:v>4. Mobilités internes et territoriales</c:v>
                </c:pt>
                <c:pt idx="4">
                  <c:v>5. Organisation interne 
(gouvernance, pilotage, RH, marchés publics, finances)</c:v>
                </c:pt>
                <c:pt idx="5">
                  <c:v>6. Dév éco, habitat, 
agriculture, EEDD, communication, coopérat°</c:v>
                </c:pt>
                <c:pt idx="6">
                  <c:v>TOTAL</c:v>
                </c:pt>
              </c:strCache>
            </c:strRef>
          </c:cat>
          <c:val>
            <c:numRef>
              <c:f>'2. Résultats'!$J$8:$J$14</c:f>
              <c:numCache>
                <c:formatCode>0%</c:formatCode>
                <c:ptCount val="7"/>
                <c:pt idx="0">
                  <c:v>0.48488888888888887</c:v>
                </c:pt>
                <c:pt idx="1">
                  <c:v>0.25203389830508477</c:v>
                </c:pt>
                <c:pt idx="2">
                  <c:v>0.47786666666666672</c:v>
                </c:pt>
                <c:pt idx="3">
                  <c:v>0.45128205128205123</c:v>
                </c:pt>
                <c:pt idx="4">
                  <c:v>0.19782608695652176</c:v>
                </c:pt>
                <c:pt idx="5">
                  <c:v>0.35760000000000003</c:v>
                </c:pt>
                <c:pt idx="6" formatCode="0.0%">
                  <c:v>0.38930803571428579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4-4773-A9C5-C90ECB081E29}"/>
            </c:ext>
          </c:extLst>
        </c:ser>
        <c:ser>
          <c:idx val="1"/>
          <c:order val="1"/>
          <c:tx>
            <c:strRef>
              <c:f>'2. Résultats'!$I$7</c:f>
              <c:strCache>
                <c:ptCount val="1"/>
                <c:pt idx="0">
                  <c:v>Programmé</c:v>
                </c:pt>
              </c:strCache>
            </c:strRef>
          </c:tx>
          <c:spPr>
            <a:solidFill>
              <a:srgbClr val="4CC3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Résultats'!$E$8:$E$14</c:f>
              <c:strCache>
                <c:ptCount val="7"/>
                <c:pt idx="0">
                  <c:v>1. Planification du dév. Territorial
(PCAET, PLH, PDM, PLPDMA, SCoT, aménagement ZAE…)</c:v>
                </c:pt>
                <c:pt idx="1">
                  <c:v>2. Bâtiments, Eclairage publique 
et voiries intercommunales</c:v>
                </c:pt>
                <c:pt idx="2">
                  <c:v>3. Production d'énergie, Eau, Assainissement
Déchets, Biodiversité</c:v>
                </c:pt>
                <c:pt idx="3">
                  <c:v>4. Mobilités internes et territoriales</c:v>
                </c:pt>
                <c:pt idx="4">
                  <c:v>5. Organisation interne 
(gouvernance, pilotage, RH, marchés publics, finances)</c:v>
                </c:pt>
                <c:pt idx="5">
                  <c:v>6. Dév éco, habitat, 
agriculture, EEDD, communication, coopérat°</c:v>
                </c:pt>
                <c:pt idx="6">
                  <c:v>TOTAL</c:v>
                </c:pt>
              </c:strCache>
            </c:strRef>
          </c:cat>
          <c:val>
            <c:numRef>
              <c:f>'2. Résultats'!$K$8:$K$14</c:f>
              <c:numCache>
                <c:formatCode>0%</c:formatCode>
                <c:ptCount val="7"/>
                <c:pt idx="0">
                  <c:v>0.18888888888888888</c:v>
                </c:pt>
                <c:pt idx="1">
                  <c:v>0.15389830508474575</c:v>
                </c:pt>
                <c:pt idx="2">
                  <c:v>3.6000000000000004E-2</c:v>
                </c:pt>
                <c:pt idx="3">
                  <c:v>7.564102564102565E-2</c:v>
                </c:pt>
                <c:pt idx="4">
                  <c:v>9.9999999999999992E-2</c:v>
                </c:pt>
                <c:pt idx="5">
                  <c:v>5.2000000000000011E-2</c:v>
                </c:pt>
                <c:pt idx="6" formatCode="0.0%">
                  <c:v>9.9285714285714297E-2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4-4773-A9C5-C90ECB081E29}"/>
            </c:ext>
          </c:extLst>
        </c:ser>
        <c:ser>
          <c:idx val="2"/>
          <c:order val="2"/>
          <c:tx>
            <c:strRef>
              <c:f>'2. Résultats'!$M$55</c:f>
              <c:strCache>
                <c:ptCount val="1"/>
                <c:pt idx="0">
                  <c:v>% Non prévu</c:v>
                </c:pt>
              </c:strCache>
            </c:strRef>
          </c:tx>
          <c:spPr>
            <a:solidFill>
              <a:srgbClr val="DD50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'2. Résultats'!$M$56:$M$62</c:f>
              <c:numCache>
                <c:formatCode>0%</c:formatCode>
                <c:ptCount val="7"/>
                <c:pt idx="0">
                  <c:v>0.32622222222222219</c:v>
                </c:pt>
                <c:pt idx="1">
                  <c:v>0.59406779661016951</c:v>
                </c:pt>
                <c:pt idx="2">
                  <c:v>0.4861333333333332</c:v>
                </c:pt>
                <c:pt idx="3">
                  <c:v>0.47307692307692317</c:v>
                </c:pt>
                <c:pt idx="4">
                  <c:v>0.70217391304347831</c:v>
                </c:pt>
                <c:pt idx="5">
                  <c:v>0.59039999999999992</c:v>
                </c:pt>
                <c:pt idx="6">
                  <c:v>0.51140624999999984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4-4773-A9C5-C90ECB081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23388696"/>
        <c:axId val="423389088"/>
        <c:extLst/>
      </c:barChart>
      <c:catAx>
        <c:axId val="423388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fr-FR"/>
          </a:p>
        </c:txPr>
        <c:crossAx val="423389088"/>
        <c:crosses val="autoZero"/>
        <c:auto val="1"/>
        <c:lblAlgn val="ctr"/>
        <c:lblOffset val="100"/>
        <c:noMultiLvlLbl val="0"/>
      </c:catAx>
      <c:valAx>
        <c:axId val="4233890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2338869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>
          <a:latin typeface="Arial Nova Light" panose="020B0304020202020204" pitchFamily="34" charset="0"/>
        </a:defRPr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E54C70-9D95-46E2-8493-7BEB43EAE6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8004D4-6B5A-4EAC-95E6-C9FBB8329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7CC79-3EA3-47D5-9432-E4DEE515EF44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62E7F7-2BCF-4D39-A347-B5077F9D1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8323E3-6426-44E1-A977-3DD6AAE11F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DB145-C3D8-4849-B591-73DCEE288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2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8B1B2-75BF-4E26-8C2C-204C19F73978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F2C3B-CA45-4175-9520-CE406756BE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0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Pendant 105 jours consécutifs, la température a dépassé les 25°C selon les données recueillies par la station météo de Nîmes-Garons. Le précédent record datait de 2003 avec 100 jours consécutifs.</a:t>
            </a: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29 piscines publiques fermées sur 4.000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6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Industrie : 3 %</a:t>
            </a:r>
          </a:p>
          <a:p>
            <a:r>
              <a:rPr lang="fr-FR" dirty="0"/>
              <a:t>Agriculture : 1 %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04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57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87F74-528F-42D3-B422-4DE8293DB2F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13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77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6CE12A0-A835-40B2-93D9-54E4417B9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14" y="215727"/>
            <a:ext cx="2165372" cy="19618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1AF2CC-CA7A-4160-BCB8-EE1B7E4FB5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542" y="3081866"/>
            <a:ext cx="11388902" cy="1253061"/>
          </a:xfrm>
        </p:spPr>
        <p:txBody>
          <a:bodyPr anchor="t">
            <a:normAutofit/>
          </a:bodyPr>
          <a:lstStyle>
            <a:lvl1pPr algn="l">
              <a:defRPr sz="42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9E80AB-5566-4154-891E-B4A2B914C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543" y="4559827"/>
            <a:ext cx="11388902" cy="462662"/>
          </a:xfrm>
        </p:spPr>
        <p:txBody>
          <a:bodyPr>
            <a:no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0BE7EFDA-176E-45B6-896B-A98F6FB997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5518" y="309561"/>
            <a:ext cx="1554994" cy="1773239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7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F7133E1-F262-4F00-9CA0-BEAA2CA6BA19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5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3F8332E-96D7-4962-8D67-873DB7E8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32" y="234637"/>
            <a:ext cx="4298373" cy="3894401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740748C0-9B94-4E16-844B-BFC559539F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8872" y="522073"/>
            <a:ext cx="1847274" cy="2106542"/>
          </a:xfrm>
          <a:prstGeom prst="rect">
            <a:avLst/>
          </a:prstGeom>
        </p:spPr>
      </p:pic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7C173263-137C-4EFC-BD01-26F8DC39B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3961" y="4990810"/>
            <a:ext cx="3614277" cy="150018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1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847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5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5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5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5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5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5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5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626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D448-6DF5-A948-BAD3-90043B48938E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9DA-A229-7245-9820-6AADF920B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77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EEC6C4-8C94-4B30-82EA-CFD51E37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438411-E65E-4D27-8DE8-71FCA9164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2A99AB-5930-4BF5-8BC9-5F02C75D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897-F638-4674-9624-3660C9F9B022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0F8832-E38A-41F1-9BB9-306723B8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#PCAET Le Grésivaudan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2A570A-792A-446C-A373-98FB1DE1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3221-3464-4019-89DE-9E5C7E03D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03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ED341190-8E81-4268-82D2-B1594B852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73931D-BCE5-4DD6-837E-9093D81A3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542" y="1117735"/>
            <a:ext cx="11388916" cy="5914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1071578E-28D3-4579-8A85-74823C1E6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C36484D-BB1A-474C-B0F5-C8D0C79DA0C4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4192D36F-A845-4959-8B50-FB78F7C2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017122FA-9593-403F-B7CA-7E0389A65E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9" name="Espace réservé du contenu 5">
            <a:extLst>
              <a:ext uri="{FF2B5EF4-FFF2-40B4-BE49-F238E27FC236}">
                <a16:creationId xmlns:a16="http://schemas.microsoft.com/office/drawing/2014/main" id="{2FAA6C87-BB8A-4CEF-8DE6-64CB5B6C02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0"/>
          <a:stretch/>
        </p:blipFill>
        <p:spPr>
          <a:xfrm>
            <a:off x="10965810" y="0"/>
            <a:ext cx="1194205" cy="944732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05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3931D-BCE5-4DD6-837E-9093D81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2766218"/>
            <a:ext cx="1138891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228966-DD17-49F9-B9BC-484B5A4B3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CC795930-16B5-40AC-A53B-DB23FCE08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F1165D-0DBB-4343-96DD-6E8FA9F6076A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B0B57733-763C-45E9-9A99-1B7E912A7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969963"/>
            <a:ext cx="12192000" cy="535622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0"/>
          <a:stretch/>
        </p:blipFill>
        <p:spPr>
          <a:xfrm>
            <a:off x="10965810" y="0"/>
            <a:ext cx="1194205" cy="944732"/>
          </a:xfrm>
          <a:prstGeom prst="rect">
            <a:avLst/>
          </a:prstGeom>
        </p:spPr>
      </p:pic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17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1004592"/>
            <a:ext cx="11388916" cy="7392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2063" y="2069850"/>
            <a:ext cx="11388916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0"/>
          <a:stretch/>
        </p:blipFill>
        <p:spPr>
          <a:xfrm>
            <a:off x="10965810" y="0"/>
            <a:ext cx="1194205" cy="944732"/>
          </a:xfrm>
          <a:prstGeom prst="rect">
            <a:avLst/>
          </a:prstGeom>
        </p:spPr>
      </p:pic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9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088814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258" y="2088814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0"/>
          <a:stretch/>
        </p:blipFill>
        <p:spPr>
          <a:xfrm>
            <a:off x="10965810" y="0"/>
            <a:ext cx="1194205" cy="944732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1004592"/>
            <a:ext cx="11388916" cy="7392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25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10776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10776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F48DBAD-980E-4784-AD80-364655C537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10776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0"/>
          <a:stretch/>
        </p:blipFill>
        <p:spPr>
          <a:xfrm>
            <a:off x="10965810" y="0"/>
            <a:ext cx="1194205" cy="944732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1004592"/>
            <a:ext cx="11388916" cy="7392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1 colon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126714"/>
            <a:ext cx="11388916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0"/>
          <a:stretch/>
        </p:blipFill>
        <p:spPr>
          <a:xfrm>
            <a:off x="10965810" y="0"/>
            <a:ext cx="1194205" cy="944732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1004592"/>
            <a:ext cx="11388916" cy="7392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5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2 colonnes v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050896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258" y="2050896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0"/>
          <a:stretch/>
        </p:blipFill>
        <p:spPr>
          <a:xfrm>
            <a:off x="10965810" y="0"/>
            <a:ext cx="1194205" cy="944732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1004592"/>
            <a:ext cx="11388916" cy="7392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45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3 colonnes v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1019" y="1994032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8339" y="1994032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F48DBAD-980E-4784-AD80-364655C537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9708" y="1994032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0"/>
          <a:stretch/>
        </p:blipFill>
        <p:spPr>
          <a:xfrm>
            <a:off x="10965810" y="0"/>
            <a:ext cx="1194205" cy="944732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1004592"/>
            <a:ext cx="11388916" cy="7392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94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6DB780-74F7-4FC9-9D7D-FA459DE5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365125"/>
            <a:ext cx="113889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9036DE-422F-44CC-BF88-4B490C5BC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42" y="1825625"/>
            <a:ext cx="113889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2" r:id="rId6"/>
    <p:sldLayoutId id="2147483663" r:id="rId7"/>
    <p:sldLayoutId id="2147483664" r:id="rId8"/>
    <p:sldLayoutId id="2147483665" r:id="rId9"/>
    <p:sldLayoutId id="2147483655" r:id="rId10"/>
    <p:sldLayoutId id="2147483651" r:id="rId11"/>
    <p:sldLayoutId id="2147483666" r:id="rId12"/>
    <p:sldLayoutId id="2147483667" r:id="rId13"/>
    <p:sldLayoutId id="214748366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lais.buguet@agatte.fr" TargetMode="External"/><Relationship Id="rId5" Type="http://schemas.openxmlformats.org/officeDocument/2006/relationships/hyperlink" Target="mailto:camille.allier@nimes-metropole.fr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2.svg"/><Relationship Id="rId5" Type="http://schemas.openxmlformats.org/officeDocument/2006/relationships/image" Target="../media/image17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6.png"/><Relationship Id="rId9" Type="http://schemas.microsoft.com/office/2007/relationships/hdphoto" Target="../media/hdphoto1.wdp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4A61E-4FEB-44F5-89F0-8F7E9C4825FE}"/>
              </a:ext>
            </a:extLst>
          </p:cNvPr>
          <p:cNvSpPr/>
          <p:nvPr/>
        </p:nvSpPr>
        <p:spPr>
          <a:xfrm>
            <a:off x="0" y="5355771"/>
            <a:ext cx="12192000" cy="1502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0" i="0" u="none" strike="noStrike" baseline="0" dirty="0">
                <a:solidFill>
                  <a:srgbClr val="000000"/>
                </a:solidFill>
                <a:latin typeface="Bahnschrift" panose="020B0502040204020203" pitchFamily="34" charset="0"/>
              </a:rPr>
              <a:t>Plan Climat Air Energie Territorial - Label Territoire Engagé Climat Air Energie</a:t>
            </a:r>
            <a:endParaRPr lang="fr-FR" sz="2400" b="1" u="sng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172"/>
          <a:stretch/>
        </p:blipFill>
        <p:spPr>
          <a:xfrm>
            <a:off x="124003" y="4109894"/>
            <a:ext cx="1979857" cy="15359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C0B6982-A978-4A64-9E99-41814A1588C3}"/>
              </a:ext>
            </a:extLst>
          </p:cNvPr>
          <p:cNvSpPr txBox="1"/>
          <p:nvPr/>
        </p:nvSpPr>
        <p:spPr>
          <a:xfrm>
            <a:off x="10165278" y="6341423"/>
            <a:ext cx="18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09 09 2022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7A6093-E41B-4A1D-9223-B37AF9FEA1D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39" y="59684"/>
            <a:ext cx="4970321" cy="24851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9953EA7-5B37-4A13-82D2-870F18841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079" y="2953278"/>
            <a:ext cx="9250532" cy="94532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0" i="0" u="sng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Stratégie politique </a:t>
            </a:r>
            <a:r>
              <a:rPr lang="fr-FR" sz="3200" b="0" u="sng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Climat Air Energie</a:t>
            </a:r>
            <a:br>
              <a:rPr lang="fr-FR" sz="3200" b="0" u="sng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</a:br>
            <a:r>
              <a:rPr lang="fr-FR" sz="3200" b="0" i="0" u="sng" strike="noStrike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Eco Métropole de Nîmes</a:t>
            </a:r>
            <a:endParaRPr lang="fr-FR" altLang="fr-FR" sz="3200" u="sng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09B9E0-1DFD-4783-B98D-CEF3527255CE}"/>
              </a:ext>
            </a:extLst>
          </p:cNvPr>
          <p:cNvSpPr txBox="1"/>
          <p:nvPr/>
        </p:nvSpPr>
        <p:spPr>
          <a:xfrm>
            <a:off x="3233345" y="430704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Séminaire des Elus</a:t>
            </a:r>
          </a:p>
        </p:txBody>
      </p:sp>
      <p:pic>
        <p:nvPicPr>
          <p:cNvPr id="11" name="Espace réservé du contenu 6">
            <a:extLst>
              <a:ext uri="{FF2B5EF4-FFF2-40B4-BE49-F238E27FC236}">
                <a16:creationId xmlns:a16="http://schemas.microsoft.com/office/drawing/2014/main" id="{C26F9E3A-7A81-44BC-DA88-64AE581F76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3843"/>
          <a:stretch/>
        </p:blipFill>
        <p:spPr bwMode="auto">
          <a:xfrm>
            <a:off x="10165278" y="2048510"/>
            <a:ext cx="837148" cy="3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Notre démarche environnementale - Saveurs et Vie">
            <a:extLst>
              <a:ext uri="{FF2B5EF4-FFF2-40B4-BE49-F238E27FC236}">
                <a16:creationId xmlns:a16="http://schemas.microsoft.com/office/drawing/2014/main" id="{8F218041-18D1-3DCF-8C4A-1725AC527AA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093" y="2138458"/>
            <a:ext cx="750234" cy="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6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F6D29AE5-0226-A80F-2128-908D8E3E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159" y="287186"/>
            <a:ext cx="8538177" cy="680501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Les 10 axes pour y répondre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D5C824-31A6-E6C1-C08F-DD06E495B8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95319D-D156-753C-CF96-DCD47CCF9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55CFB-C5FD-F299-A213-68BCDC8CD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FCE101-1DA9-805D-F548-5CD81AEA3543}"/>
              </a:ext>
            </a:extLst>
          </p:cNvPr>
          <p:cNvSpPr txBox="1"/>
          <p:nvPr/>
        </p:nvSpPr>
        <p:spPr>
          <a:xfrm>
            <a:off x="1660846" y="1105146"/>
            <a:ext cx="83002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rial Nova Cond" panose="020B0506020202020204" pitchFamily="34" charset="0"/>
              </a:rPr>
              <a:t>Accompagner la sobriété énergétique dans le bâtiment résidentiel et tertiaire : éco rénovation du parc et sobriété d’usage   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8B122FD8-3380-5D38-C036-27CA3BE4ABFC}"/>
              </a:ext>
            </a:extLst>
          </p:cNvPr>
          <p:cNvSpPr/>
          <p:nvPr/>
        </p:nvSpPr>
        <p:spPr>
          <a:xfrm>
            <a:off x="-3" y="1165790"/>
            <a:ext cx="1530221" cy="38563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AXE 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8FF23D-17FD-D558-0676-763560815FA4}"/>
              </a:ext>
            </a:extLst>
          </p:cNvPr>
          <p:cNvSpPr txBox="1"/>
          <p:nvPr/>
        </p:nvSpPr>
        <p:spPr>
          <a:xfrm>
            <a:off x="1660846" y="1698189"/>
            <a:ext cx="830027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rial Nova Cond" panose="020B0506020202020204" pitchFamily="34" charset="0"/>
              </a:rPr>
              <a:t>Décarboner la mobilité et offrir une alternative à tous pour se déplacer autrement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3DCBD058-F715-8A95-93E3-6D2AE7419796}"/>
              </a:ext>
            </a:extLst>
          </p:cNvPr>
          <p:cNvSpPr/>
          <p:nvPr/>
        </p:nvSpPr>
        <p:spPr>
          <a:xfrm>
            <a:off x="-2" y="1674195"/>
            <a:ext cx="1530221" cy="38563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AXE 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2C12993-EAA2-6184-B67A-2EDD86627F27}"/>
              </a:ext>
            </a:extLst>
          </p:cNvPr>
          <p:cNvSpPr txBox="1"/>
          <p:nvPr/>
        </p:nvSpPr>
        <p:spPr>
          <a:xfrm>
            <a:off x="1660846" y="2175816"/>
            <a:ext cx="830027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rial Nova Cond" panose="020B0506020202020204" pitchFamily="34" charset="0"/>
              </a:rPr>
              <a:t>Massifier et diversifier la production énergétique locale, respectueuse de l’environnement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BBA9DFF5-5EA4-D26C-884C-1527651A166F}"/>
              </a:ext>
            </a:extLst>
          </p:cNvPr>
          <p:cNvSpPr/>
          <p:nvPr/>
        </p:nvSpPr>
        <p:spPr>
          <a:xfrm>
            <a:off x="-3" y="2182600"/>
            <a:ext cx="1530221" cy="38563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AXE 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D40985A-10EB-E009-1A64-DC5FABC91F35}"/>
              </a:ext>
            </a:extLst>
          </p:cNvPr>
          <p:cNvSpPr txBox="1"/>
          <p:nvPr/>
        </p:nvSpPr>
        <p:spPr>
          <a:xfrm>
            <a:off x="1660847" y="2653444"/>
            <a:ext cx="830027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rial Nova Cond" panose="020B0506020202020204" pitchFamily="34" charset="0"/>
              </a:rPr>
              <a:t>Soutenir une économie locale, circulaire, innovante et porteuse d’emplois pérennes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ED40A8C2-B473-D5D7-91C3-3AC66577A36D}"/>
              </a:ext>
            </a:extLst>
          </p:cNvPr>
          <p:cNvSpPr/>
          <p:nvPr/>
        </p:nvSpPr>
        <p:spPr>
          <a:xfrm>
            <a:off x="-2" y="2691005"/>
            <a:ext cx="1530221" cy="38563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AXE 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5329719-FBBE-3954-831B-D1B810600BD2}"/>
              </a:ext>
            </a:extLst>
          </p:cNvPr>
          <p:cNvSpPr txBox="1"/>
          <p:nvPr/>
        </p:nvSpPr>
        <p:spPr>
          <a:xfrm>
            <a:off x="1660848" y="3663085"/>
            <a:ext cx="83002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rial Nova Cond" panose="020B0506020202020204" pitchFamily="34" charset="0"/>
              </a:rPr>
              <a:t>Promouvoir un aménagement du territoire équilibré, économe en espace artificialisé et intégrant les enjeux climatiques (inondation, fortes chaleurs)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DEB76FFD-9F93-FD79-B74A-7B6D33A5614B}"/>
              </a:ext>
            </a:extLst>
          </p:cNvPr>
          <p:cNvSpPr/>
          <p:nvPr/>
        </p:nvSpPr>
        <p:spPr>
          <a:xfrm>
            <a:off x="0" y="3723731"/>
            <a:ext cx="1530221" cy="38563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AXE 6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3B4F7FB-5928-7106-BE65-4344FC1396B3}"/>
              </a:ext>
            </a:extLst>
          </p:cNvPr>
          <p:cNvSpPr txBox="1"/>
          <p:nvPr/>
        </p:nvSpPr>
        <p:spPr>
          <a:xfrm>
            <a:off x="1660847" y="4315442"/>
            <a:ext cx="830027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rial Nova Cond" panose="020B0506020202020204" pitchFamily="34" charset="0"/>
              </a:rPr>
              <a:t>Préserver les terres agricoles et développer une agriculture à haute valeur environnementale et résiliente 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BCEA8D3D-7981-95B8-A968-6EDF09023DB6}"/>
              </a:ext>
            </a:extLst>
          </p:cNvPr>
          <p:cNvSpPr/>
          <p:nvPr/>
        </p:nvSpPr>
        <p:spPr>
          <a:xfrm>
            <a:off x="-1" y="4232136"/>
            <a:ext cx="1530221" cy="38563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AXE 7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BEF1AEA-D4F8-2553-01D7-50D1CAF0760F}"/>
              </a:ext>
            </a:extLst>
          </p:cNvPr>
          <p:cNvSpPr txBox="1"/>
          <p:nvPr/>
        </p:nvSpPr>
        <p:spPr>
          <a:xfrm>
            <a:off x="1660847" y="5291961"/>
            <a:ext cx="830027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rial Nova Cond" panose="020B0506020202020204" pitchFamily="34" charset="0"/>
              </a:rPr>
              <a:t>Généraliser les pratiques exemplaires au sein de l’intercommunalité et des communes</a:t>
            </a: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906F96CB-0F27-0BE6-D07E-D2664CF628D9}"/>
              </a:ext>
            </a:extLst>
          </p:cNvPr>
          <p:cNvSpPr/>
          <p:nvPr/>
        </p:nvSpPr>
        <p:spPr>
          <a:xfrm>
            <a:off x="-1" y="5248946"/>
            <a:ext cx="1530221" cy="38563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AXE 9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0F5478B-8765-BD05-9CF0-FD3A4C4338A9}"/>
              </a:ext>
            </a:extLst>
          </p:cNvPr>
          <p:cNvSpPr txBox="1"/>
          <p:nvPr/>
        </p:nvSpPr>
        <p:spPr>
          <a:xfrm>
            <a:off x="1660847" y="5812123"/>
            <a:ext cx="830027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rial Nova Cond" panose="020B0506020202020204" pitchFamily="34" charset="0"/>
              </a:rPr>
              <a:t>Informer, coopérer et se mobiliser pour préserver la haute qualité de vie du territoire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EE5A04F5-22AB-6A8E-89E1-A0048D117ABF}"/>
              </a:ext>
            </a:extLst>
          </p:cNvPr>
          <p:cNvSpPr/>
          <p:nvPr/>
        </p:nvSpPr>
        <p:spPr>
          <a:xfrm>
            <a:off x="-1" y="5757351"/>
            <a:ext cx="1530221" cy="38563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AXE 10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CB24744-0448-5150-9485-D8BEBF828CBB}"/>
              </a:ext>
            </a:extLst>
          </p:cNvPr>
          <p:cNvSpPr txBox="1"/>
          <p:nvPr/>
        </p:nvSpPr>
        <p:spPr>
          <a:xfrm>
            <a:off x="1660848" y="4814334"/>
            <a:ext cx="830027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rial Nova Cond" panose="020B0506020202020204" pitchFamily="34" charset="0"/>
              </a:rPr>
              <a:t>Pérenniser la ressource en eau et promouvoir la sobriété pour un accès équitable à tous</a:t>
            </a:r>
          </a:p>
        </p:txBody>
      </p:sp>
      <p:sp>
        <p:nvSpPr>
          <p:cNvPr id="50" name="Rectangle 4">
            <a:extLst>
              <a:ext uri="{FF2B5EF4-FFF2-40B4-BE49-F238E27FC236}">
                <a16:creationId xmlns:a16="http://schemas.microsoft.com/office/drawing/2014/main" id="{0A42EF38-C0D1-B596-1007-C91FF0724556}"/>
              </a:ext>
            </a:extLst>
          </p:cNvPr>
          <p:cNvSpPr/>
          <p:nvPr/>
        </p:nvSpPr>
        <p:spPr>
          <a:xfrm>
            <a:off x="0" y="4740541"/>
            <a:ext cx="1530221" cy="38563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AXE 8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79302E7-B552-387A-6D0A-61C5EE2FD422}"/>
              </a:ext>
            </a:extLst>
          </p:cNvPr>
          <p:cNvSpPr txBox="1"/>
          <p:nvPr/>
        </p:nvSpPr>
        <p:spPr>
          <a:xfrm>
            <a:off x="10176078" y="1113846"/>
            <a:ext cx="180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Habitat # </a:t>
            </a:r>
            <a:r>
              <a:rPr lang="fr-FR" sz="1200" dirty="0" err="1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Dév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 éco </a:t>
            </a:r>
          </a:p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Aménagement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44BD5BE-7438-6B57-B5DB-2EBAB1F18CE3}"/>
              </a:ext>
            </a:extLst>
          </p:cNvPr>
          <p:cNvSpPr txBox="1"/>
          <p:nvPr/>
        </p:nvSpPr>
        <p:spPr>
          <a:xfrm>
            <a:off x="10176078" y="1723080"/>
            <a:ext cx="1808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Mobilités # Energies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465A8DA-CC4D-5A4C-29E7-AC7333EC7417}"/>
              </a:ext>
            </a:extLst>
          </p:cNvPr>
          <p:cNvSpPr txBox="1"/>
          <p:nvPr/>
        </p:nvSpPr>
        <p:spPr>
          <a:xfrm>
            <a:off x="10176078" y="2147648"/>
            <a:ext cx="19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</a:t>
            </a:r>
            <a:r>
              <a:rPr lang="fr-FR" sz="1200" dirty="0" err="1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Dév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 éco # Energies</a:t>
            </a:r>
          </a:p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Habitat # Aménagement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49C5D08-D9CA-F941-C175-0CA95B212400}"/>
              </a:ext>
            </a:extLst>
          </p:cNvPr>
          <p:cNvSpPr txBox="1"/>
          <p:nvPr/>
        </p:nvSpPr>
        <p:spPr>
          <a:xfrm>
            <a:off x="10176078" y="2756882"/>
            <a:ext cx="180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</a:t>
            </a:r>
            <a:r>
              <a:rPr lang="fr-FR" sz="1200" dirty="0" err="1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Dév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 éco # Déchets </a:t>
            </a:r>
          </a:p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Innovation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3F66259-0E4F-7AF6-6C69-47C345B980AB}"/>
              </a:ext>
            </a:extLst>
          </p:cNvPr>
          <p:cNvSpPr txBox="1"/>
          <p:nvPr/>
        </p:nvSpPr>
        <p:spPr>
          <a:xfrm>
            <a:off x="1660846" y="3165618"/>
            <a:ext cx="830027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rial Nova Cond" panose="020B0506020202020204" pitchFamily="34" charset="0"/>
              </a:rPr>
              <a:t>Réduire, recycler et valoriser les déchets du territoire</a:t>
            </a:r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6D313FBE-2DD3-6438-DFD6-AC78EAC57E65}"/>
              </a:ext>
            </a:extLst>
          </p:cNvPr>
          <p:cNvSpPr/>
          <p:nvPr/>
        </p:nvSpPr>
        <p:spPr>
          <a:xfrm>
            <a:off x="-3" y="3203179"/>
            <a:ext cx="1530221" cy="38563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AXE 5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88FD36F-194C-3443-4F57-01031B9EBB14}"/>
              </a:ext>
            </a:extLst>
          </p:cNvPr>
          <p:cNvSpPr txBox="1"/>
          <p:nvPr/>
        </p:nvSpPr>
        <p:spPr>
          <a:xfrm>
            <a:off x="10176078" y="3366116"/>
            <a:ext cx="1808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Déchets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8078808-2A49-488D-D4E4-C134724CE61C}"/>
              </a:ext>
            </a:extLst>
          </p:cNvPr>
          <p:cNvSpPr txBox="1"/>
          <p:nvPr/>
        </p:nvSpPr>
        <p:spPr>
          <a:xfrm>
            <a:off x="10176078" y="3790684"/>
            <a:ext cx="19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Urbanisme # </a:t>
            </a:r>
            <a:r>
              <a:rPr lang="fr-FR" sz="1200" dirty="0" err="1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Dév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 éco</a:t>
            </a:r>
          </a:p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Habitat # Aménagement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DF98880-7109-B715-F193-D90742763B1F}"/>
              </a:ext>
            </a:extLst>
          </p:cNvPr>
          <p:cNvSpPr txBox="1"/>
          <p:nvPr/>
        </p:nvSpPr>
        <p:spPr>
          <a:xfrm>
            <a:off x="10176078" y="4399918"/>
            <a:ext cx="199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Agriculture # Alimentation # Urbanisme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B327EB2-FBFF-ACF2-6C68-76595816B671}"/>
              </a:ext>
            </a:extLst>
          </p:cNvPr>
          <p:cNvSpPr txBox="1"/>
          <p:nvPr/>
        </p:nvSpPr>
        <p:spPr>
          <a:xfrm>
            <a:off x="10176078" y="5009152"/>
            <a:ext cx="1941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Eau assainissement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8628BC7-02F3-89CE-C097-4904954FF856}"/>
              </a:ext>
            </a:extLst>
          </p:cNvPr>
          <p:cNvSpPr txBox="1"/>
          <p:nvPr/>
        </p:nvSpPr>
        <p:spPr>
          <a:xfrm>
            <a:off x="10176078" y="5433720"/>
            <a:ext cx="1941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Administration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A65BA64-F8D7-6ACB-4001-7BAB2DBC1C90}"/>
              </a:ext>
            </a:extLst>
          </p:cNvPr>
          <p:cNvSpPr txBox="1"/>
          <p:nvPr/>
        </p:nvSpPr>
        <p:spPr>
          <a:xfrm>
            <a:off x="10176078" y="5858289"/>
            <a:ext cx="1941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</a:rPr>
              <a:t># Animation territoriale</a:t>
            </a:r>
          </a:p>
        </p:txBody>
      </p:sp>
    </p:spTree>
    <p:extLst>
      <p:ext uri="{BB962C8B-B14F-4D97-AF65-F5344CB8AC3E}">
        <p14:creationId xmlns:p14="http://schemas.microsoft.com/office/powerpoint/2010/main" val="349726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FD3CCB3-37ED-EBCA-9E67-73FF664BB6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58EA813-1C21-CDC9-41B6-00B116B9B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D79E7A-8761-339B-6C23-86E44D8D8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A2615D-4FD1-08F8-C104-1230ECFAA661}"/>
              </a:ext>
            </a:extLst>
          </p:cNvPr>
          <p:cNvSpPr txBox="1"/>
          <p:nvPr/>
        </p:nvSpPr>
        <p:spPr>
          <a:xfrm>
            <a:off x="1093180" y="1174799"/>
            <a:ext cx="5515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800"/>
              </a:spcAft>
            </a:pPr>
            <a:r>
              <a:rPr lang="fr-FR" sz="1600" b="1" dirty="0">
                <a:solidFill>
                  <a:srgbClr val="FFC000"/>
                </a:solidFill>
                <a:latin typeface="Montserrat ExtraBold" panose="00000900000000000000" pitchFamily="2" charset="0"/>
              </a:rPr>
              <a:t>Réduire de 26 % les émissions de GES du territoire </a:t>
            </a:r>
          </a:p>
          <a:p>
            <a:pPr>
              <a:spcAft>
                <a:spcPts val="4800"/>
              </a:spcAft>
            </a:pPr>
            <a:r>
              <a:rPr lang="fr-FR" sz="1600" b="1" dirty="0">
                <a:solidFill>
                  <a:srgbClr val="00AEA4"/>
                </a:solidFill>
                <a:latin typeface="Montserrat ExtraBold" panose="00000900000000000000" pitchFamily="2" charset="0"/>
              </a:rPr>
              <a:t>Réduire de 18 % la consommation énergétique du territoire </a:t>
            </a:r>
          </a:p>
          <a:p>
            <a:pPr>
              <a:spcAft>
                <a:spcPts val="4800"/>
              </a:spcAft>
            </a:pPr>
            <a:r>
              <a:rPr lang="fr-FR" sz="1600" b="1" dirty="0">
                <a:solidFill>
                  <a:srgbClr val="D85C00"/>
                </a:solidFill>
                <a:latin typeface="Montserrat ExtraBold" panose="00000900000000000000" pitchFamily="2" charset="0"/>
              </a:rPr>
              <a:t>Tripler la production énergétique renouvelable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5FE4F2-9EA6-8FB7-261A-F4A2E6BE562A}"/>
              </a:ext>
            </a:extLst>
          </p:cNvPr>
          <p:cNvSpPr txBox="1"/>
          <p:nvPr/>
        </p:nvSpPr>
        <p:spPr>
          <a:xfrm>
            <a:off x="744733" y="125577"/>
            <a:ext cx="8463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ahnschrift" panose="020B0502040204020203" pitchFamily="34" charset="0"/>
              </a:rPr>
              <a:t>Les objectifs quantifiés du PCAET de Nîmes Métropole </a:t>
            </a:r>
            <a:r>
              <a:rPr lang="fr-FR" i="1" dirty="0">
                <a:latin typeface="Bahnschrift" panose="020B0502040204020203" pitchFamily="34" charset="0"/>
              </a:rPr>
              <a:t>(propositions par rapport à 2018) :</a:t>
            </a:r>
            <a:endParaRPr lang="fr-FR" sz="2400" i="1" dirty="0">
              <a:latin typeface="Bahnschrift" panose="020B0502040204020203" pitchFamily="34" charset="0"/>
            </a:endParaRPr>
          </a:p>
        </p:txBody>
      </p:sp>
      <p:pic>
        <p:nvPicPr>
          <p:cNvPr id="11" name="Graphique 10" descr="Cible avec un remplissage uni">
            <a:extLst>
              <a:ext uri="{FF2B5EF4-FFF2-40B4-BE49-F238E27FC236}">
                <a16:creationId xmlns:a16="http://schemas.microsoft.com/office/drawing/2014/main" id="{BF66C1AC-CB32-A537-CD29-602D61761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1393" y="0"/>
            <a:ext cx="914400" cy="91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BFDE49C-54DD-A09B-8878-34C4A488DA3D}"/>
              </a:ext>
            </a:extLst>
          </p:cNvPr>
          <p:cNvSpPr txBox="1"/>
          <p:nvPr/>
        </p:nvSpPr>
        <p:spPr>
          <a:xfrm>
            <a:off x="8670461" y="796102"/>
            <a:ext cx="109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" panose="020B0502040204020203" pitchFamily="34" charset="0"/>
              </a:rPr>
              <a:t>2030</a:t>
            </a:r>
            <a:endParaRPr lang="fr-FR" sz="1600" b="1" dirty="0">
              <a:latin typeface="Bahnschrift" panose="020B0502040204020203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51756EE-291A-C494-A0E8-EF014A523AF1}"/>
              </a:ext>
            </a:extLst>
          </p:cNvPr>
          <p:cNvGrpSpPr/>
          <p:nvPr/>
        </p:nvGrpSpPr>
        <p:grpSpPr>
          <a:xfrm>
            <a:off x="161692" y="2174628"/>
            <a:ext cx="817768" cy="707886"/>
            <a:chOff x="2716951" y="348115"/>
            <a:chExt cx="1034782" cy="895740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147D958-9B11-148D-4DA1-74910516D7E9}"/>
                </a:ext>
              </a:extLst>
            </p:cNvPr>
            <p:cNvSpPr/>
            <p:nvPr/>
          </p:nvSpPr>
          <p:spPr>
            <a:xfrm>
              <a:off x="2716951" y="348115"/>
              <a:ext cx="1034782" cy="895740"/>
            </a:xfrm>
            <a:prstGeom prst="ellipse">
              <a:avLst/>
            </a:prstGeom>
            <a:solidFill>
              <a:srgbClr val="00A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Graphique 14" descr="Tour électrique avec un remplissage uni">
              <a:extLst>
                <a:ext uri="{FF2B5EF4-FFF2-40B4-BE49-F238E27FC236}">
                  <a16:creationId xmlns:a16="http://schemas.microsoft.com/office/drawing/2014/main" id="{CEDF4A53-A06E-6550-B8C4-80FC300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25899" y="387542"/>
              <a:ext cx="816886" cy="816886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BAFB4F1-CC5E-06B8-967B-C575D0EE4358}"/>
              </a:ext>
            </a:extLst>
          </p:cNvPr>
          <p:cNvGrpSpPr/>
          <p:nvPr/>
        </p:nvGrpSpPr>
        <p:grpSpPr>
          <a:xfrm>
            <a:off x="6608706" y="1468034"/>
            <a:ext cx="817768" cy="707886"/>
            <a:chOff x="2727362" y="2476513"/>
            <a:chExt cx="1034782" cy="89574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C82DA3F-9289-5A1A-E29B-D24608612D8E}"/>
                </a:ext>
              </a:extLst>
            </p:cNvPr>
            <p:cNvSpPr/>
            <p:nvPr/>
          </p:nvSpPr>
          <p:spPr>
            <a:xfrm>
              <a:off x="2727362" y="2476513"/>
              <a:ext cx="1034782" cy="895740"/>
            </a:xfrm>
            <a:prstGeom prst="ellipse">
              <a:avLst/>
            </a:prstGeom>
            <a:solidFill>
              <a:srgbClr val="C44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aseline="-2500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  <p:pic>
          <p:nvPicPr>
            <p:cNvPr id="18" name="Graphique 17" descr="Nuage contour">
              <a:extLst>
                <a:ext uri="{FF2B5EF4-FFF2-40B4-BE49-F238E27FC236}">
                  <a16:creationId xmlns:a16="http://schemas.microsoft.com/office/drawing/2014/main" id="{5F63D80F-F22F-E757-BAD4-6DB7C644F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6310" y="2562965"/>
              <a:ext cx="682764" cy="682764"/>
            </a:xfrm>
            <a:prstGeom prst="rect">
              <a:avLst/>
            </a:prstGeom>
          </p:spPr>
        </p:pic>
        <p:pic>
          <p:nvPicPr>
            <p:cNvPr id="19" name="Graphique 18" descr="Venteux contour">
              <a:extLst>
                <a:ext uri="{FF2B5EF4-FFF2-40B4-BE49-F238E27FC236}">
                  <a16:creationId xmlns:a16="http://schemas.microsoft.com/office/drawing/2014/main" id="{29A8D0AF-2D5C-93AF-2636-1258BE120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93510" y="2735109"/>
              <a:ext cx="457200" cy="457200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2376A17-A992-60BC-0531-92821EA4B98C}"/>
              </a:ext>
            </a:extLst>
          </p:cNvPr>
          <p:cNvGrpSpPr/>
          <p:nvPr/>
        </p:nvGrpSpPr>
        <p:grpSpPr>
          <a:xfrm>
            <a:off x="161692" y="1175733"/>
            <a:ext cx="817768" cy="722633"/>
            <a:chOff x="3356608" y="4360382"/>
            <a:chExt cx="1034782" cy="91440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BA0448D-2ADE-6080-8BC0-2029DB3718DE}"/>
                </a:ext>
              </a:extLst>
            </p:cNvPr>
            <p:cNvSpPr/>
            <p:nvPr/>
          </p:nvSpPr>
          <p:spPr>
            <a:xfrm>
              <a:off x="3356608" y="4369712"/>
              <a:ext cx="1034782" cy="8957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CO</a:t>
              </a:r>
              <a:r>
                <a:rPr lang="fr-FR" sz="1400" baseline="-250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2</a:t>
              </a:r>
            </a:p>
          </p:txBody>
        </p:sp>
        <p:pic>
          <p:nvPicPr>
            <p:cNvPr id="25" name="Graphique 24" descr="Nuage contour">
              <a:extLst>
                <a:ext uri="{FF2B5EF4-FFF2-40B4-BE49-F238E27FC236}">
                  <a16:creationId xmlns:a16="http://schemas.microsoft.com/office/drawing/2014/main" id="{70AFE003-2F4E-52E0-0465-1D78493F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16799" y="4360382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B5E7694-21E8-E7F0-BA6E-6D7942FA9019}"/>
              </a:ext>
            </a:extLst>
          </p:cNvPr>
          <p:cNvGrpSpPr/>
          <p:nvPr/>
        </p:nvGrpSpPr>
        <p:grpSpPr>
          <a:xfrm>
            <a:off x="6603590" y="2465689"/>
            <a:ext cx="828000" cy="720000"/>
            <a:chOff x="9792876" y="4362436"/>
            <a:chExt cx="1034782" cy="89574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9F7C364-D884-D9FF-CA40-643F00DF5FFA}"/>
                </a:ext>
              </a:extLst>
            </p:cNvPr>
            <p:cNvSpPr/>
            <p:nvPr/>
          </p:nvSpPr>
          <p:spPr>
            <a:xfrm>
              <a:off x="9792876" y="4362436"/>
              <a:ext cx="1034782" cy="895740"/>
            </a:xfrm>
            <a:prstGeom prst="ellipse">
              <a:avLst/>
            </a:prstGeom>
            <a:solidFill>
              <a:srgbClr val="808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Graphique 27" descr="Arbre avec racines contour">
              <a:extLst>
                <a:ext uri="{FF2B5EF4-FFF2-40B4-BE49-F238E27FC236}">
                  <a16:creationId xmlns:a16="http://schemas.microsoft.com/office/drawing/2014/main" id="{CD331952-D4C7-0D97-4750-73F3D3E9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916856" y="4416895"/>
              <a:ext cx="786822" cy="786822"/>
            </a:xfrm>
            <a:prstGeom prst="rect">
              <a:avLst/>
            </a:prstGeom>
          </p:spPr>
        </p:pic>
      </p:grp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E754BFD1-15A9-D5FA-179C-B3D48DD14ECD}"/>
              </a:ext>
            </a:extLst>
          </p:cNvPr>
          <p:cNvSpPr/>
          <p:nvPr/>
        </p:nvSpPr>
        <p:spPr>
          <a:xfrm rot="5400000">
            <a:off x="124539" y="387718"/>
            <a:ext cx="625674" cy="51617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8001D7A7-AA94-2B57-4DFF-A7B345683B09}"/>
              </a:ext>
            </a:extLst>
          </p:cNvPr>
          <p:cNvGrpSpPr/>
          <p:nvPr/>
        </p:nvGrpSpPr>
        <p:grpSpPr>
          <a:xfrm>
            <a:off x="132792" y="3170539"/>
            <a:ext cx="875568" cy="757919"/>
            <a:chOff x="2727362" y="4629666"/>
            <a:chExt cx="1034782" cy="89574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4B2DCFF9-03D1-E6E7-4C13-834484FDC050}"/>
                </a:ext>
              </a:extLst>
            </p:cNvPr>
            <p:cNvSpPr/>
            <p:nvPr/>
          </p:nvSpPr>
          <p:spPr>
            <a:xfrm>
              <a:off x="2727362" y="4629666"/>
              <a:ext cx="1034782" cy="8957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7" name="Graphique 46" descr="Panneaux solaires contour">
              <a:extLst>
                <a:ext uri="{FF2B5EF4-FFF2-40B4-BE49-F238E27FC236}">
                  <a16:creationId xmlns:a16="http://schemas.microsoft.com/office/drawing/2014/main" id="{9040138E-E1BD-431F-E32B-7ADA0B6F1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924325" y="4757566"/>
              <a:ext cx="594749" cy="594749"/>
            </a:xfrm>
            <a:prstGeom prst="rect">
              <a:avLst/>
            </a:prstGeom>
          </p:spPr>
        </p:pic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96CCFF64-B9E2-989B-B9AC-49510E29E9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34674" y="4203249"/>
            <a:ext cx="6135532" cy="241648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0112C18-E408-2959-4A09-66382DA7AA92}"/>
              </a:ext>
            </a:extLst>
          </p:cNvPr>
          <p:cNvSpPr/>
          <p:nvPr/>
        </p:nvSpPr>
        <p:spPr>
          <a:xfrm>
            <a:off x="5835451" y="4834631"/>
            <a:ext cx="2120680" cy="300035"/>
          </a:xfrm>
          <a:prstGeom prst="rect">
            <a:avLst/>
          </a:prstGeom>
          <a:solidFill>
            <a:srgbClr val="3F6E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-18 % </a:t>
            </a:r>
            <a:r>
              <a:rPr lang="en-US" sz="1200" dirty="0"/>
              <a:t>par rapport </a:t>
            </a:r>
            <a:r>
              <a:rPr lang="en-US" sz="1200" dirty="0" err="1"/>
              <a:t>à</a:t>
            </a:r>
            <a:r>
              <a:rPr lang="en-US" sz="1200" dirty="0"/>
              <a:t> 2018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36DC0C4-1F2A-D2C8-68EF-B95CA7E6917B}"/>
              </a:ext>
            </a:extLst>
          </p:cNvPr>
          <p:cNvSpPr/>
          <p:nvPr/>
        </p:nvSpPr>
        <p:spPr>
          <a:xfrm>
            <a:off x="5754399" y="5861154"/>
            <a:ext cx="1788668" cy="322765"/>
          </a:xfrm>
          <a:prstGeom prst="rect">
            <a:avLst/>
          </a:prstGeom>
          <a:solidFill>
            <a:srgbClr val="4C7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x3 </a:t>
            </a:r>
            <a:r>
              <a:rPr lang="en-US" sz="1200" dirty="0"/>
              <a:t>par rapport </a:t>
            </a:r>
            <a:r>
              <a:rPr lang="en-US" sz="1200" dirty="0" err="1"/>
              <a:t>à</a:t>
            </a:r>
            <a:r>
              <a:rPr lang="en-US" sz="1200" dirty="0"/>
              <a:t> 2018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41250B8-9659-420E-CBAE-90467E9368CE}"/>
              </a:ext>
            </a:extLst>
          </p:cNvPr>
          <p:cNvCxnSpPr/>
          <p:nvPr/>
        </p:nvCxnSpPr>
        <p:spPr>
          <a:xfrm flipV="1">
            <a:off x="5645793" y="4856919"/>
            <a:ext cx="0" cy="1417497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9B0A6525-7273-A33D-8ACC-BC29E760866F}"/>
              </a:ext>
            </a:extLst>
          </p:cNvPr>
          <p:cNvCxnSpPr>
            <a:cxnSpLocks/>
          </p:cNvCxnSpPr>
          <p:nvPr/>
        </p:nvCxnSpPr>
        <p:spPr>
          <a:xfrm flipV="1">
            <a:off x="8960217" y="5301654"/>
            <a:ext cx="0" cy="972761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D3BC3FF0-DADD-C867-6961-A3392B55EC0F}"/>
              </a:ext>
            </a:extLst>
          </p:cNvPr>
          <p:cNvSpPr txBox="1"/>
          <p:nvPr/>
        </p:nvSpPr>
        <p:spPr>
          <a:xfrm>
            <a:off x="8779329" y="5314062"/>
            <a:ext cx="109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ahnschrift" panose="020B0502040204020203" pitchFamily="34" charset="0"/>
              </a:rPr>
              <a:t>2050</a:t>
            </a:r>
            <a:endParaRPr lang="fr-FR" sz="1200" b="1" dirty="0">
              <a:latin typeface="Bahnschrift" panose="020B0502040204020203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8CB46EC-3A01-014D-8A26-D4637D756ED8}"/>
              </a:ext>
            </a:extLst>
          </p:cNvPr>
          <p:cNvSpPr txBox="1"/>
          <p:nvPr/>
        </p:nvSpPr>
        <p:spPr>
          <a:xfrm>
            <a:off x="5097661" y="4469070"/>
            <a:ext cx="109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ahnschrift" panose="020B0502040204020203" pitchFamily="34" charset="0"/>
              </a:rPr>
              <a:t>2030</a:t>
            </a:r>
            <a:endParaRPr lang="fr-FR" sz="1200" b="1" dirty="0">
              <a:latin typeface="Bahnschrift" panose="020B0502040204020203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CB1A701-C6E8-C072-771A-B36333A30D3F}"/>
              </a:ext>
            </a:extLst>
          </p:cNvPr>
          <p:cNvSpPr txBox="1"/>
          <p:nvPr/>
        </p:nvSpPr>
        <p:spPr>
          <a:xfrm>
            <a:off x="3388929" y="4856919"/>
            <a:ext cx="147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472C4"/>
                </a:solidFill>
                <a:latin typeface="Bahnschrift" panose="020B0502040204020203" pitchFamily="34" charset="0"/>
              </a:rPr>
              <a:t>Consommation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56B26323-82E8-4796-EF5F-C1BD1AF8D601}"/>
              </a:ext>
            </a:extLst>
          </p:cNvPr>
          <p:cNvSpPr txBox="1"/>
          <p:nvPr/>
        </p:nvSpPr>
        <p:spPr>
          <a:xfrm>
            <a:off x="3462178" y="5808427"/>
            <a:ext cx="147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C7C2C"/>
                </a:solidFill>
                <a:latin typeface="Bahnschrift" panose="020B0502040204020203" pitchFamily="34" charset="0"/>
              </a:rPr>
              <a:t>Production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F68A48-14C7-39AB-A298-92A696D537DC}"/>
              </a:ext>
            </a:extLst>
          </p:cNvPr>
          <p:cNvSpPr txBox="1"/>
          <p:nvPr/>
        </p:nvSpPr>
        <p:spPr>
          <a:xfrm>
            <a:off x="7549253" y="1500166"/>
            <a:ext cx="448105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800"/>
              </a:spcAft>
            </a:pPr>
            <a:r>
              <a:rPr lang="fr-FR" sz="1600" i="1" u="sng" dirty="0">
                <a:solidFill>
                  <a:schemeClr val="accent6">
                    <a:lumMod val="75000"/>
                  </a:schemeClr>
                </a:solidFill>
                <a:latin typeface="Montserrat ExtraBold" panose="00000900000000000000" pitchFamily="2" charset="0"/>
              </a:rPr>
              <a:t>A définir avec ATMO dans le cadre du PPA</a:t>
            </a:r>
          </a:p>
          <a:p>
            <a:pPr>
              <a:spcAft>
                <a:spcPts val="4800"/>
              </a:spcAft>
            </a:pPr>
            <a:r>
              <a:rPr lang="fr-FR" sz="1600" b="1" dirty="0">
                <a:solidFill>
                  <a:srgbClr val="808012"/>
                </a:solidFill>
                <a:latin typeface="Montserrat ExtraBold" panose="00000900000000000000" pitchFamily="2" charset="0"/>
              </a:rPr>
              <a:t>Augmenter de 32 % les potentiels de séquestration carbone</a:t>
            </a:r>
          </a:p>
        </p:txBody>
      </p:sp>
    </p:spTree>
    <p:extLst>
      <p:ext uri="{BB962C8B-B14F-4D97-AF65-F5344CB8AC3E}">
        <p14:creationId xmlns:p14="http://schemas.microsoft.com/office/powerpoint/2010/main" val="120409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C0D6F1-B3A0-7B04-967B-B0FC19C38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4ED173-0869-D985-AE91-76DE5407F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032BB57-B8A3-AC1E-60D1-993B802B8E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latin typeface="Bahnschrift" panose="020B0502040204020203" pitchFamily="34" charset="0"/>
              </a:rPr>
              <a:t>La suite du PCAET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BC33A10-A5DD-B527-6A7A-A5AB33C83C10}"/>
              </a:ext>
            </a:extLst>
          </p:cNvPr>
          <p:cNvGrpSpPr/>
          <p:nvPr/>
        </p:nvGrpSpPr>
        <p:grpSpPr>
          <a:xfrm>
            <a:off x="1058322" y="2109655"/>
            <a:ext cx="10075355" cy="667109"/>
            <a:chOff x="1130709" y="2951162"/>
            <a:chExt cx="10075355" cy="667109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8F1A41F-4734-79EB-133D-E4BDBF2B0714}"/>
                </a:ext>
              </a:extLst>
            </p:cNvPr>
            <p:cNvGrpSpPr/>
            <p:nvPr/>
          </p:nvGrpSpPr>
          <p:grpSpPr>
            <a:xfrm>
              <a:off x="1130709" y="2951162"/>
              <a:ext cx="10075355" cy="667109"/>
              <a:chOff x="2034381" y="2951162"/>
              <a:chExt cx="8123237" cy="955675"/>
            </a:xfrm>
          </p:grpSpPr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7AB42D32-69C0-012C-E24A-0A721B303DF1}"/>
                  </a:ext>
                </a:extLst>
              </p:cNvPr>
              <p:cNvSpPr/>
              <p:nvPr/>
            </p:nvSpPr>
            <p:spPr>
              <a:xfrm>
                <a:off x="2034381" y="2951162"/>
                <a:ext cx="2389187" cy="955675"/>
              </a:xfrm>
              <a:custGeom>
                <a:avLst/>
                <a:gdLst>
                  <a:gd name="connsiteX0" fmla="*/ 0 w 2389187"/>
                  <a:gd name="connsiteY0" fmla="*/ 0 h 955675"/>
                  <a:gd name="connsiteX1" fmla="*/ 1911350 w 2389187"/>
                  <a:gd name="connsiteY1" fmla="*/ 0 h 955675"/>
                  <a:gd name="connsiteX2" fmla="*/ 2389187 w 2389187"/>
                  <a:gd name="connsiteY2" fmla="*/ 477838 h 955675"/>
                  <a:gd name="connsiteX3" fmla="*/ 1911350 w 2389187"/>
                  <a:gd name="connsiteY3" fmla="*/ 955675 h 955675"/>
                  <a:gd name="connsiteX4" fmla="*/ 0 w 2389187"/>
                  <a:gd name="connsiteY4" fmla="*/ 955675 h 955675"/>
                  <a:gd name="connsiteX5" fmla="*/ 0 w 2389187"/>
                  <a:gd name="connsiteY5" fmla="*/ 0 h 95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9187" h="955675">
                    <a:moveTo>
                      <a:pt x="0" y="0"/>
                    </a:moveTo>
                    <a:lnTo>
                      <a:pt x="1911350" y="0"/>
                    </a:lnTo>
                    <a:lnTo>
                      <a:pt x="2389187" y="477838"/>
                    </a:lnTo>
                    <a:lnTo>
                      <a:pt x="1911350" y="955675"/>
                    </a:lnTo>
                    <a:lnTo>
                      <a:pt x="0" y="9556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A73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366" tIns="130683" rIns="304261" bIns="130683" numCol="1" spcCol="1270" anchor="ctr" anchorCtr="0">
                <a:noAutofit/>
              </a:bodyPr>
              <a:lstStyle/>
              <a:p>
                <a:pPr marL="0" lvl="0" indent="0" algn="ctr" defTabSz="2178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4900" kern="120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DAB91E46-625D-EF09-6124-F16A0BB4E141}"/>
                  </a:ext>
                </a:extLst>
              </p:cNvPr>
              <p:cNvSpPr/>
              <p:nvPr/>
            </p:nvSpPr>
            <p:spPr>
              <a:xfrm>
                <a:off x="3945731" y="2951162"/>
                <a:ext cx="2389187" cy="955675"/>
              </a:xfrm>
              <a:custGeom>
                <a:avLst/>
                <a:gdLst>
                  <a:gd name="connsiteX0" fmla="*/ 0 w 2389187"/>
                  <a:gd name="connsiteY0" fmla="*/ 0 h 955675"/>
                  <a:gd name="connsiteX1" fmla="*/ 1911350 w 2389187"/>
                  <a:gd name="connsiteY1" fmla="*/ 0 h 955675"/>
                  <a:gd name="connsiteX2" fmla="*/ 2389187 w 2389187"/>
                  <a:gd name="connsiteY2" fmla="*/ 477838 h 955675"/>
                  <a:gd name="connsiteX3" fmla="*/ 1911350 w 2389187"/>
                  <a:gd name="connsiteY3" fmla="*/ 955675 h 955675"/>
                  <a:gd name="connsiteX4" fmla="*/ 0 w 2389187"/>
                  <a:gd name="connsiteY4" fmla="*/ 955675 h 955675"/>
                  <a:gd name="connsiteX5" fmla="*/ 477838 w 2389187"/>
                  <a:gd name="connsiteY5" fmla="*/ 477838 h 955675"/>
                  <a:gd name="connsiteX6" fmla="*/ 0 w 2389187"/>
                  <a:gd name="connsiteY6" fmla="*/ 0 h 95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9187" h="955675">
                    <a:moveTo>
                      <a:pt x="0" y="0"/>
                    </a:moveTo>
                    <a:lnTo>
                      <a:pt x="1911350" y="0"/>
                    </a:lnTo>
                    <a:lnTo>
                      <a:pt x="2389187" y="477838"/>
                    </a:lnTo>
                    <a:lnTo>
                      <a:pt x="1911350" y="955675"/>
                    </a:lnTo>
                    <a:lnTo>
                      <a:pt x="0" y="955675"/>
                    </a:lnTo>
                    <a:lnTo>
                      <a:pt x="477838" y="4778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EA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7856" tIns="93345" rIns="524510" bIns="93345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3500" kern="120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EF66CA4A-B523-BB81-6297-0D008A6082CD}"/>
                  </a:ext>
                </a:extLst>
              </p:cNvPr>
              <p:cNvSpPr/>
              <p:nvPr/>
            </p:nvSpPr>
            <p:spPr>
              <a:xfrm>
                <a:off x="5857081" y="2951162"/>
                <a:ext cx="2389187" cy="955675"/>
              </a:xfrm>
              <a:custGeom>
                <a:avLst/>
                <a:gdLst>
                  <a:gd name="connsiteX0" fmla="*/ 0 w 2389187"/>
                  <a:gd name="connsiteY0" fmla="*/ 0 h 955675"/>
                  <a:gd name="connsiteX1" fmla="*/ 1911350 w 2389187"/>
                  <a:gd name="connsiteY1" fmla="*/ 0 h 955675"/>
                  <a:gd name="connsiteX2" fmla="*/ 2389187 w 2389187"/>
                  <a:gd name="connsiteY2" fmla="*/ 477838 h 955675"/>
                  <a:gd name="connsiteX3" fmla="*/ 1911350 w 2389187"/>
                  <a:gd name="connsiteY3" fmla="*/ 955675 h 955675"/>
                  <a:gd name="connsiteX4" fmla="*/ 0 w 2389187"/>
                  <a:gd name="connsiteY4" fmla="*/ 955675 h 955675"/>
                  <a:gd name="connsiteX5" fmla="*/ 477838 w 2389187"/>
                  <a:gd name="connsiteY5" fmla="*/ 477838 h 955675"/>
                  <a:gd name="connsiteX6" fmla="*/ 0 w 2389187"/>
                  <a:gd name="connsiteY6" fmla="*/ 0 h 95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9187" h="955675">
                    <a:moveTo>
                      <a:pt x="0" y="0"/>
                    </a:moveTo>
                    <a:lnTo>
                      <a:pt x="1911350" y="0"/>
                    </a:lnTo>
                    <a:lnTo>
                      <a:pt x="2389187" y="477838"/>
                    </a:lnTo>
                    <a:lnTo>
                      <a:pt x="1911350" y="955675"/>
                    </a:lnTo>
                    <a:lnTo>
                      <a:pt x="0" y="955675"/>
                    </a:lnTo>
                    <a:lnTo>
                      <a:pt x="477838" y="4778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DBD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7856" tIns="93345" rIns="524510" bIns="93345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3500" kern="1200" dirty="0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FF383CC1-9EFD-DA33-02E2-852826131A02}"/>
                  </a:ext>
                </a:extLst>
              </p:cNvPr>
              <p:cNvSpPr/>
              <p:nvPr/>
            </p:nvSpPr>
            <p:spPr>
              <a:xfrm>
                <a:off x="7768431" y="2951162"/>
                <a:ext cx="2389187" cy="955675"/>
              </a:xfrm>
              <a:custGeom>
                <a:avLst/>
                <a:gdLst>
                  <a:gd name="connsiteX0" fmla="*/ 0 w 2389187"/>
                  <a:gd name="connsiteY0" fmla="*/ 0 h 955675"/>
                  <a:gd name="connsiteX1" fmla="*/ 1911350 w 2389187"/>
                  <a:gd name="connsiteY1" fmla="*/ 0 h 955675"/>
                  <a:gd name="connsiteX2" fmla="*/ 2389187 w 2389187"/>
                  <a:gd name="connsiteY2" fmla="*/ 477838 h 955675"/>
                  <a:gd name="connsiteX3" fmla="*/ 1911350 w 2389187"/>
                  <a:gd name="connsiteY3" fmla="*/ 955675 h 955675"/>
                  <a:gd name="connsiteX4" fmla="*/ 0 w 2389187"/>
                  <a:gd name="connsiteY4" fmla="*/ 955675 h 955675"/>
                  <a:gd name="connsiteX5" fmla="*/ 477838 w 2389187"/>
                  <a:gd name="connsiteY5" fmla="*/ 477838 h 955675"/>
                  <a:gd name="connsiteX6" fmla="*/ 0 w 2389187"/>
                  <a:gd name="connsiteY6" fmla="*/ 0 h 95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9187" h="955675">
                    <a:moveTo>
                      <a:pt x="0" y="0"/>
                    </a:moveTo>
                    <a:lnTo>
                      <a:pt x="1911350" y="0"/>
                    </a:lnTo>
                    <a:lnTo>
                      <a:pt x="2389187" y="477838"/>
                    </a:lnTo>
                    <a:lnTo>
                      <a:pt x="1911350" y="955675"/>
                    </a:lnTo>
                    <a:lnTo>
                      <a:pt x="0" y="955675"/>
                    </a:lnTo>
                    <a:lnTo>
                      <a:pt x="477838" y="4778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7B6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3863" tIns="130683" rIns="543179" bIns="130683" numCol="1" spcCol="1270" anchor="ctr" anchorCtr="0">
                <a:noAutofit/>
              </a:bodyPr>
              <a:lstStyle/>
              <a:p>
                <a:pPr marL="0" lvl="0" indent="0" algn="ctr" defTabSz="2178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4900" kern="1200" dirty="0"/>
              </a:p>
            </p:txBody>
          </p:sp>
        </p:grp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529C543B-7ADB-72A0-16C9-897F7AAABC7A}"/>
                </a:ext>
              </a:extLst>
            </p:cNvPr>
            <p:cNvCxnSpPr>
              <a:cxnSpLocks/>
            </p:cNvCxnSpPr>
            <p:nvPr/>
          </p:nvCxnSpPr>
          <p:spPr>
            <a:xfrm>
              <a:off x="1406013" y="3281517"/>
              <a:ext cx="9577585" cy="0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5DDC708-5457-FCD4-A9E8-6143CFBE8CF8}"/>
                </a:ext>
              </a:extLst>
            </p:cNvPr>
            <p:cNvSpPr/>
            <p:nvPr/>
          </p:nvSpPr>
          <p:spPr>
            <a:xfrm>
              <a:off x="3989281" y="32095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27B1C30-61DF-D4E5-DF15-19F614F11213}"/>
                </a:ext>
              </a:extLst>
            </p:cNvPr>
            <p:cNvSpPr/>
            <p:nvPr/>
          </p:nvSpPr>
          <p:spPr>
            <a:xfrm>
              <a:off x="6359953" y="32095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C7A5722-185C-1442-918E-416D50A38D51}"/>
                </a:ext>
              </a:extLst>
            </p:cNvPr>
            <p:cNvSpPr/>
            <p:nvPr/>
          </p:nvSpPr>
          <p:spPr>
            <a:xfrm>
              <a:off x="8730625" y="32095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F0494AC-DDFF-AA2E-7DD9-F8347A35E8B0}"/>
                </a:ext>
              </a:extLst>
            </p:cNvPr>
            <p:cNvSpPr/>
            <p:nvPr/>
          </p:nvSpPr>
          <p:spPr>
            <a:xfrm>
              <a:off x="10911598" y="32095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id="{73591541-A95C-165F-9553-76C522882E9A}"/>
              </a:ext>
            </a:extLst>
          </p:cNvPr>
          <p:cNvSpPr/>
          <p:nvPr/>
        </p:nvSpPr>
        <p:spPr>
          <a:xfrm>
            <a:off x="2098074" y="1082327"/>
            <a:ext cx="642099" cy="6420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DAA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>
                <a:solidFill>
                  <a:srgbClr val="DAA736"/>
                </a:solidFill>
                <a:latin typeface="Bahnschrift" panose="020B0502040204020203" pitchFamily="34" charset="0"/>
              </a:rPr>
              <a:t>2021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EB52B65-8EE3-E2BB-6B1A-EFDE2FA435EB}"/>
              </a:ext>
            </a:extLst>
          </p:cNvPr>
          <p:cNvSpPr/>
          <p:nvPr/>
        </p:nvSpPr>
        <p:spPr>
          <a:xfrm>
            <a:off x="5331993" y="1102299"/>
            <a:ext cx="642099" cy="6420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>
                <a:solidFill>
                  <a:srgbClr val="00AEA4"/>
                </a:solidFill>
                <a:latin typeface="Bahnschrift" panose="020B0502040204020203" pitchFamily="34" charset="0"/>
              </a:rPr>
              <a:t>Juin </a:t>
            </a:r>
          </a:p>
          <a:p>
            <a:pPr algn="ctr"/>
            <a:r>
              <a:rPr lang="fr-FR" sz="1400" dirty="0">
                <a:solidFill>
                  <a:srgbClr val="00AEA4"/>
                </a:solidFill>
                <a:latin typeface="Bahnschrift" panose="020B0502040204020203" pitchFamily="34" charset="0"/>
              </a:rPr>
              <a:t>22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0F2E851-FCA8-D4AB-9038-EA4D83E3FC93}"/>
              </a:ext>
            </a:extLst>
          </p:cNvPr>
          <p:cNvSpPr/>
          <p:nvPr/>
        </p:nvSpPr>
        <p:spPr>
          <a:xfrm>
            <a:off x="7779069" y="1112032"/>
            <a:ext cx="642099" cy="6420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AED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>
                <a:solidFill>
                  <a:srgbClr val="AEDBDA"/>
                </a:solidFill>
                <a:latin typeface="Bahnschrift" panose="020B0502040204020203" pitchFamily="34" charset="0"/>
              </a:rPr>
              <a:t>Déc </a:t>
            </a:r>
          </a:p>
          <a:p>
            <a:pPr algn="ctr"/>
            <a:r>
              <a:rPr lang="fr-FR" sz="1400" dirty="0">
                <a:solidFill>
                  <a:srgbClr val="AEDBDA"/>
                </a:solidFill>
                <a:latin typeface="Bahnschrift" panose="020B0502040204020203" pitchFamily="34" charset="0"/>
              </a:rPr>
              <a:t>22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82ABC64-3C22-901E-540F-65DABC010A4D}"/>
              </a:ext>
            </a:extLst>
          </p:cNvPr>
          <p:cNvSpPr/>
          <p:nvPr/>
        </p:nvSpPr>
        <p:spPr>
          <a:xfrm>
            <a:off x="10085341" y="1119731"/>
            <a:ext cx="642099" cy="6420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A67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>
                <a:solidFill>
                  <a:srgbClr val="A67B6A"/>
                </a:solidFill>
                <a:latin typeface="Bahnschrift" panose="020B0502040204020203" pitchFamily="34" charset="0"/>
              </a:rPr>
              <a:t>2023</a:t>
            </a:r>
          </a:p>
          <a:p>
            <a:pPr algn="ctr"/>
            <a:r>
              <a:rPr lang="fr-FR" sz="1400" dirty="0">
                <a:solidFill>
                  <a:srgbClr val="A67B6A"/>
                </a:solidFill>
                <a:latin typeface="Bahnschrift" panose="020B0502040204020203" pitchFamily="34" charset="0"/>
              </a:rPr>
              <a:t>2028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C0B3344-6C1F-CA0C-4F33-5D6385E8B8C1}"/>
              </a:ext>
            </a:extLst>
          </p:cNvPr>
          <p:cNvCxnSpPr>
            <a:cxnSpLocks/>
          </p:cNvCxnSpPr>
          <p:nvPr/>
        </p:nvCxnSpPr>
        <p:spPr>
          <a:xfrm flipV="1">
            <a:off x="10406390" y="1795370"/>
            <a:ext cx="0" cy="351689"/>
          </a:xfrm>
          <a:prstGeom prst="line">
            <a:avLst/>
          </a:prstGeom>
          <a:ln w="38100">
            <a:solidFill>
              <a:srgbClr val="A67B6A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AAE77FB-B92C-2D54-F17F-718E57CA66BB}"/>
              </a:ext>
            </a:extLst>
          </p:cNvPr>
          <p:cNvCxnSpPr>
            <a:cxnSpLocks/>
          </p:cNvCxnSpPr>
          <p:nvPr/>
        </p:nvCxnSpPr>
        <p:spPr>
          <a:xfrm flipV="1">
            <a:off x="8100119" y="1787671"/>
            <a:ext cx="0" cy="351689"/>
          </a:xfrm>
          <a:prstGeom prst="line">
            <a:avLst/>
          </a:prstGeom>
          <a:ln w="38100">
            <a:solidFill>
              <a:srgbClr val="AEDBDA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35B53E1-A320-3758-8FD1-CE6180362169}"/>
              </a:ext>
            </a:extLst>
          </p:cNvPr>
          <p:cNvCxnSpPr>
            <a:cxnSpLocks/>
          </p:cNvCxnSpPr>
          <p:nvPr/>
        </p:nvCxnSpPr>
        <p:spPr>
          <a:xfrm flipV="1">
            <a:off x="5653043" y="1777938"/>
            <a:ext cx="0" cy="351689"/>
          </a:xfrm>
          <a:prstGeom prst="line">
            <a:avLst/>
          </a:prstGeom>
          <a:ln w="38100">
            <a:solidFill>
              <a:srgbClr val="00AEA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9F1A8E3-E6D0-88A8-E5C7-D2BDE6B06F8E}"/>
              </a:ext>
            </a:extLst>
          </p:cNvPr>
          <p:cNvCxnSpPr>
            <a:cxnSpLocks/>
          </p:cNvCxnSpPr>
          <p:nvPr/>
        </p:nvCxnSpPr>
        <p:spPr>
          <a:xfrm flipV="1">
            <a:off x="2419124" y="1757966"/>
            <a:ext cx="0" cy="351689"/>
          </a:xfrm>
          <a:prstGeom prst="line">
            <a:avLst/>
          </a:prstGeom>
          <a:ln w="38100">
            <a:solidFill>
              <a:srgbClr val="DAA73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B2FE381-4667-85FC-42A8-18A2874B7A67}"/>
              </a:ext>
            </a:extLst>
          </p:cNvPr>
          <p:cNvGrpSpPr/>
          <p:nvPr/>
        </p:nvGrpSpPr>
        <p:grpSpPr>
          <a:xfrm>
            <a:off x="1058322" y="2795829"/>
            <a:ext cx="2370672" cy="879638"/>
            <a:chOff x="1058322" y="4300122"/>
            <a:chExt cx="2370672" cy="87963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1F1DE1-C2B4-8A48-27DF-F7F7266945B3}"/>
                </a:ext>
              </a:extLst>
            </p:cNvPr>
            <p:cNvSpPr/>
            <p:nvPr/>
          </p:nvSpPr>
          <p:spPr>
            <a:xfrm>
              <a:off x="1058322" y="4512651"/>
              <a:ext cx="2370672" cy="667109"/>
            </a:xfrm>
            <a:prstGeom prst="rect">
              <a:avLst/>
            </a:prstGeom>
            <a:solidFill>
              <a:srgbClr val="DAA736"/>
            </a:solidFill>
            <a:ln>
              <a:solidFill>
                <a:srgbClr val="DAA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Bahnschrift" panose="020B0502040204020203" pitchFamily="34" charset="0"/>
                  <a:cs typeface="Vani" panose="02040502050405020303" pitchFamily="18" charset="0"/>
                </a:rPr>
                <a:t>DIAGNOSTIC</a:t>
              </a:r>
            </a:p>
          </p:txBody>
        </p:sp>
        <p:sp>
          <p:nvSpPr>
            <p:cNvPr id="30" name="Triangle isocèle 29">
              <a:extLst>
                <a:ext uri="{FF2B5EF4-FFF2-40B4-BE49-F238E27FC236}">
                  <a16:creationId xmlns:a16="http://schemas.microsoft.com/office/drawing/2014/main" id="{95FFA6A9-2186-F5AE-4D95-E33E8FF2201E}"/>
                </a:ext>
              </a:extLst>
            </p:cNvPr>
            <p:cNvSpPr/>
            <p:nvPr/>
          </p:nvSpPr>
          <p:spPr>
            <a:xfrm>
              <a:off x="2002574" y="4300122"/>
              <a:ext cx="482169" cy="212529"/>
            </a:xfrm>
            <a:prstGeom prst="triangle">
              <a:avLst/>
            </a:prstGeom>
            <a:solidFill>
              <a:srgbClr val="DAA736"/>
            </a:solidFill>
            <a:ln>
              <a:solidFill>
                <a:srgbClr val="DAA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F6AE206-5B1E-3DBD-A213-423E5BA8A491}"/>
              </a:ext>
            </a:extLst>
          </p:cNvPr>
          <p:cNvGrpSpPr/>
          <p:nvPr/>
        </p:nvGrpSpPr>
        <p:grpSpPr>
          <a:xfrm>
            <a:off x="3725327" y="2795829"/>
            <a:ext cx="7473016" cy="879638"/>
            <a:chOff x="1058322" y="4300122"/>
            <a:chExt cx="7473016" cy="8796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6965E3A-35B4-AAFE-895A-77D44D483A57}"/>
                </a:ext>
              </a:extLst>
            </p:cNvPr>
            <p:cNvSpPr/>
            <p:nvPr/>
          </p:nvSpPr>
          <p:spPr>
            <a:xfrm>
              <a:off x="1058322" y="4512651"/>
              <a:ext cx="2370672" cy="667109"/>
            </a:xfrm>
            <a:prstGeom prst="rect">
              <a:avLst/>
            </a:prstGeom>
            <a:solidFill>
              <a:srgbClr val="00AEA4"/>
            </a:solidFill>
            <a:ln>
              <a:solidFill>
                <a:srgbClr val="00A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Bahnschrift" panose="020B0502040204020203" pitchFamily="34" charset="0"/>
                  <a:cs typeface="Vani" panose="02040502050405020303" pitchFamily="18" charset="0"/>
                </a:rPr>
                <a:t>STRATEGIE 2030-2050</a:t>
              </a:r>
            </a:p>
          </p:txBody>
        </p:sp>
        <p:sp>
          <p:nvSpPr>
            <p:cNvPr id="33" name="Triangle isocèle 32">
              <a:extLst>
                <a:ext uri="{FF2B5EF4-FFF2-40B4-BE49-F238E27FC236}">
                  <a16:creationId xmlns:a16="http://schemas.microsoft.com/office/drawing/2014/main" id="{83F7AA5A-E501-B9AC-F4F1-0EF75E70F966}"/>
                </a:ext>
              </a:extLst>
            </p:cNvPr>
            <p:cNvSpPr/>
            <p:nvPr/>
          </p:nvSpPr>
          <p:spPr>
            <a:xfrm>
              <a:off x="2002574" y="4300122"/>
              <a:ext cx="482169" cy="212529"/>
            </a:xfrm>
            <a:prstGeom prst="triangle">
              <a:avLst/>
            </a:prstGeom>
            <a:solidFill>
              <a:srgbClr val="00AEA4"/>
            </a:solidFill>
            <a:ln>
              <a:solidFill>
                <a:srgbClr val="00A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843E844-F226-FCA6-AEA5-019A00ABF45F}"/>
                </a:ext>
              </a:extLst>
            </p:cNvPr>
            <p:cNvSpPr/>
            <p:nvPr/>
          </p:nvSpPr>
          <p:spPr>
            <a:xfrm>
              <a:off x="3620561" y="4512648"/>
              <a:ext cx="2370672" cy="667109"/>
            </a:xfrm>
            <a:prstGeom prst="rect">
              <a:avLst/>
            </a:prstGeom>
            <a:solidFill>
              <a:srgbClr val="AEDBDA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latin typeface="Bahnschrift" panose="020B0502040204020203" pitchFamily="34" charset="0"/>
                  <a:cs typeface="Vani" panose="02040502050405020303" pitchFamily="18" charset="0"/>
                </a:rPr>
                <a:t>ACTIONS</a:t>
              </a:r>
              <a:r>
                <a:rPr lang="fr-FR" sz="2000" dirty="0">
                  <a:latin typeface="Bahnschrift" panose="020B0502040204020203" pitchFamily="34" charset="0"/>
                  <a:cs typeface="Vani" panose="02040502050405020303" pitchFamily="18" charset="0"/>
                </a:rPr>
                <a:t> à 6 ans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807C8D9-0E96-12F6-2D4C-83D623A53EB1}"/>
                </a:ext>
              </a:extLst>
            </p:cNvPr>
            <p:cNvSpPr/>
            <p:nvPr/>
          </p:nvSpPr>
          <p:spPr>
            <a:xfrm>
              <a:off x="6160666" y="4512648"/>
              <a:ext cx="2370672" cy="667109"/>
            </a:xfrm>
            <a:prstGeom prst="rect">
              <a:avLst/>
            </a:prstGeom>
            <a:solidFill>
              <a:srgbClr val="A67B6A"/>
            </a:solidFill>
            <a:ln>
              <a:solidFill>
                <a:srgbClr val="A67B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Bahnschrift" panose="020B0502040204020203" pitchFamily="34" charset="0"/>
                  <a:cs typeface="Vani" panose="02040502050405020303" pitchFamily="18" charset="0"/>
                </a:rPr>
                <a:t>MISE EN OEUVRE</a:t>
              </a:r>
            </a:p>
          </p:txBody>
        </p:sp>
        <p:sp>
          <p:nvSpPr>
            <p:cNvPr id="36" name="Triangle isocèle 35">
              <a:extLst>
                <a:ext uri="{FF2B5EF4-FFF2-40B4-BE49-F238E27FC236}">
                  <a16:creationId xmlns:a16="http://schemas.microsoft.com/office/drawing/2014/main" id="{8E58DF13-F180-738F-B514-7DDFB7AABE4D}"/>
                </a:ext>
              </a:extLst>
            </p:cNvPr>
            <p:cNvSpPr/>
            <p:nvPr/>
          </p:nvSpPr>
          <p:spPr>
            <a:xfrm>
              <a:off x="4629895" y="4301100"/>
              <a:ext cx="482169" cy="212529"/>
            </a:xfrm>
            <a:prstGeom prst="triangle">
              <a:avLst/>
            </a:prstGeom>
            <a:solidFill>
              <a:srgbClr val="AEDBDA"/>
            </a:solidFill>
            <a:ln>
              <a:solidFill>
                <a:srgbClr val="AEDB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4D240AA0-6E90-4C2D-5076-B88459FB014C}"/>
                </a:ext>
              </a:extLst>
            </p:cNvPr>
            <p:cNvSpPr/>
            <p:nvPr/>
          </p:nvSpPr>
          <p:spPr>
            <a:xfrm>
              <a:off x="7257216" y="4302078"/>
              <a:ext cx="482169" cy="212529"/>
            </a:xfrm>
            <a:prstGeom prst="triangle">
              <a:avLst/>
            </a:prstGeom>
            <a:solidFill>
              <a:srgbClr val="A67B6A"/>
            </a:solidFill>
            <a:ln>
              <a:solidFill>
                <a:srgbClr val="A67B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id="{E754BFD1-15A9-D5FA-179C-B3D48DD14ECD}"/>
              </a:ext>
            </a:extLst>
          </p:cNvPr>
          <p:cNvSpPr/>
          <p:nvPr/>
        </p:nvSpPr>
        <p:spPr>
          <a:xfrm rot="5400000">
            <a:off x="124539" y="387718"/>
            <a:ext cx="625674" cy="51617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93D846-0CE8-99EB-2FBD-37AAC33D04E4}"/>
              </a:ext>
            </a:extLst>
          </p:cNvPr>
          <p:cNvSpPr txBox="1"/>
          <p:nvPr/>
        </p:nvSpPr>
        <p:spPr>
          <a:xfrm>
            <a:off x="1058322" y="3808959"/>
            <a:ext cx="1029547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ontserrat ExtraBold"/>
              </a:rPr>
              <a:t>Animation d’un atelier de concertation avec les citoyens afin d’identifier des pistes complémentaires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 ExtraBold"/>
              </a:rPr>
              <a:t>Atelier « plan d’actions » - lundi 10 octobre de 16h </a:t>
            </a:r>
            <a:r>
              <a:rPr lang="fr-FR">
                <a:latin typeface="Montserrat ExtraBold"/>
              </a:rPr>
              <a:t>à 18h </a:t>
            </a:r>
            <a:r>
              <a:rPr lang="fr-FR" dirty="0">
                <a:latin typeface="Montserrat ExtraBold"/>
              </a:rPr>
              <a:t>- Espace Madeleine Bres, colisée 3 – Hôtel communautaire de Nîmes Métropole (3 rue du Colisée, à Nîmes)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65CB51D9-4FF6-5882-04B0-FC84BE730D1A}"/>
              </a:ext>
            </a:extLst>
          </p:cNvPr>
          <p:cNvSpPr/>
          <p:nvPr/>
        </p:nvSpPr>
        <p:spPr>
          <a:xfrm>
            <a:off x="7187609" y="3696450"/>
            <a:ext cx="591460" cy="43961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61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DEC9E4-4B9D-4180-AF12-D9547A0419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47B035-F36B-4B65-9CEC-690C51ACF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75888C-671E-4EF4-94B1-1C47F4134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1" name="Espace réservé du contenu 6">
            <a:extLst>
              <a:ext uri="{FF2B5EF4-FFF2-40B4-BE49-F238E27FC236}">
                <a16:creationId xmlns:a16="http://schemas.microsoft.com/office/drawing/2014/main" id="{5DC0E5FF-A839-4F2B-AF6E-52A92EF81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3843"/>
          <a:stretch/>
        </p:blipFill>
        <p:spPr bwMode="auto">
          <a:xfrm>
            <a:off x="4759922" y="2801880"/>
            <a:ext cx="2672155" cy="12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750D163-EF64-4549-890D-50F0734D80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5" y="2451157"/>
            <a:ext cx="3249701" cy="162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5F7F4BD-7C7F-43EF-96C1-F97243C79FE1}"/>
              </a:ext>
            </a:extLst>
          </p:cNvPr>
          <p:cNvSpPr txBox="1"/>
          <p:nvPr/>
        </p:nvSpPr>
        <p:spPr>
          <a:xfrm>
            <a:off x="513536" y="4176794"/>
            <a:ext cx="342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ahnschrift" panose="020B0502040204020203" pitchFamily="34" charset="0"/>
              </a:rPr>
              <a:t>Camille ALLIER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DGA Environnement et  Mobilité </a:t>
            </a: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Chargée de mission Climat Air Energie et Plan de mobilité</a:t>
            </a: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fr-FR" sz="160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camille.allier@nimes-metropole.fr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fixe : +33(0)4 66 02 54 46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980D23-34DF-42C9-9EB8-1EBCABD8F197}"/>
              </a:ext>
            </a:extLst>
          </p:cNvPr>
          <p:cNvSpPr txBox="1"/>
          <p:nvPr/>
        </p:nvSpPr>
        <p:spPr>
          <a:xfrm>
            <a:off x="4916986" y="4176793"/>
            <a:ext cx="3429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ahnschrift" panose="020B0502040204020203" pitchFamily="34" charset="0"/>
              </a:rPr>
              <a:t>Elaïs BUGUET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Directrice associée</a:t>
            </a: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Conseillère et auditrice TETE</a:t>
            </a: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fr-FR" sz="160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elais.buguet@agatte.fr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port : 07 61 20 08 09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8655F0-5D35-0C77-B5E2-E8F5D961ED32}"/>
              </a:ext>
            </a:extLst>
          </p:cNvPr>
          <p:cNvSpPr txBox="1"/>
          <p:nvPr/>
        </p:nvSpPr>
        <p:spPr>
          <a:xfrm>
            <a:off x="8550728" y="4176793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ahnschrift" panose="020B0502040204020203" pitchFamily="34" charset="0"/>
              </a:rPr>
              <a:t>Rémi Marcus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Directeur associé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Remi.marcus@eco2initiative.fr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0" name="Image 9" descr="Notre démarche environnementale - Saveurs et Vie">
            <a:extLst>
              <a:ext uri="{FF2B5EF4-FFF2-40B4-BE49-F238E27FC236}">
                <a16:creationId xmlns:a16="http://schemas.microsoft.com/office/drawing/2014/main" id="{E4310328-6EDE-B913-1768-CC682CA7919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28" y="3221420"/>
            <a:ext cx="2394734" cy="6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0CBBCFC-51CD-41B2-BD10-AA5772A1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Glossaire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5C36E79-CDE6-4FCE-983F-CCBDAA0CD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1903445"/>
            <a:ext cx="3614277" cy="397585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AGEC : </a:t>
            </a:r>
            <a:r>
              <a:rPr lang="fr-FR" sz="1200" b="0" dirty="0"/>
              <a:t>Anti-gaspillage et économie circulaire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AOP</a:t>
            </a:r>
            <a:r>
              <a:rPr lang="fr-FR" sz="1200" b="0" dirty="0"/>
              <a:t> : Appellation d’Origine Protégée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BHNS</a:t>
            </a:r>
            <a:r>
              <a:rPr lang="fr-FR" sz="1200" b="0" dirty="0"/>
              <a:t> : Bus à Haut Niveau de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CEP</a:t>
            </a:r>
            <a:r>
              <a:rPr lang="fr-FR" sz="1200" b="0" dirty="0"/>
              <a:t> : Conseil en Energie Partagée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CET : </a:t>
            </a:r>
            <a:r>
              <a:rPr lang="fr-FR" sz="1200" b="0" dirty="0"/>
              <a:t>Centre d’enfouissement Technique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CREM</a:t>
            </a:r>
            <a:r>
              <a:rPr lang="fr-FR" sz="1200" b="0" dirty="0"/>
              <a:t> : Marché de conception, de réalisation et d'exploitation ou de maintenance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DOO</a:t>
            </a:r>
            <a:r>
              <a:rPr lang="fr-FR" sz="1200" b="0" dirty="0"/>
              <a:t> : Document d’orientations et d’objectifs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EnR</a:t>
            </a:r>
            <a:r>
              <a:rPr lang="fr-FR" sz="1200" b="0" dirty="0"/>
              <a:t> : Energies renouvelables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GTB</a:t>
            </a:r>
            <a:r>
              <a:rPr lang="fr-FR" sz="1200" b="0" dirty="0"/>
              <a:t> : Gestion Technique du Bâtiment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GTC</a:t>
            </a:r>
            <a:r>
              <a:rPr lang="fr-FR" sz="1200" b="0" dirty="0"/>
              <a:t> : Gestion Technique Centralisée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HQE</a:t>
            </a:r>
            <a:r>
              <a:rPr lang="fr-FR" sz="1200" b="0" dirty="0"/>
              <a:t> : Haute Qualité Environnementale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DA01B87-FFE3-4CBE-859A-2874C28F80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1903445"/>
            <a:ext cx="3614277" cy="3975853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IGP : </a:t>
            </a:r>
            <a:r>
              <a:rPr lang="fr-FR" sz="1600" b="0" dirty="0"/>
              <a:t>Indication Géographique Protégée</a:t>
            </a:r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MO</a:t>
            </a:r>
            <a:r>
              <a:rPr lang="fr-FR" sz="1600" b="0" dirty="0"/>
              <a:t> : Maîtrise d’ouvrage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NPNRU : </a:t>
            </a:r>
            <a:r>
              <a:rPr lang="fr-FR" sz="1600" b="0" dirty="0"/>
              <a:t>Nouveau Programme National de Renouvellement Urbain</a:t>
            </a:r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OPAH RU : </a:t>
            </a:r>
            <a:r>
              <a:rPr lang="fr-FR" sz="1600" b="0" dirty="0"/>
              <a:t>Opération programmée de l’amélioration de l’habitat Renouvellement Urbain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ORCOD IN : </a:t>
            </a:r>
            <a:r>
              <a:rPr lang="fr-FR" sz="1600" b="0" dirty="0"/>
              <a:t>Opération de Requalification des Copropriétés Dégradées d’Intérêt National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PAC</a:t>
            </a:r>
            <a:r>
              <a:rPr lang="fr-FR" sz="1600" b="0" dirty="0"/>
              <a:t> : Pompe à Chaleur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PADD</a:t>
            </a:r>
            <a:r>
              <a:rPr lang="fr-FR" sz="1600" b="0" dirty="0"/>
              <a:t> : Plan d’Aménagement et de Développement durable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PAT</a:t>
            </a:r>
            <a:r>
              <a:rPr lang="fr-FR" b="0" dirty="0"/>
              <a:t> : Projet Alimentaire Territorial</a:t>
            </a:r>
            <a:endParaRPr lang="fr-FR" sz="16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PCAET : </a:t>
            </a:r>
            <a:r>
              <a:rPr lang="fr-FR" sz="1600" b="0" dirty="0"/>
              <a:t>Plan Climat Air Energie Territorial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PEM</a:t>
            </a:r>
            <a:r>
              <a:rPr lang="fr-FR" sz="1600" b="0" dirty="0"/>
              <a:t> : Pôle d’Echange Multimodal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PIG</a:t>
            </a:r>
            <a:r>
              <a:rPr lang="fr-FR" sz="1600" b="0" dirty="0"/>
              <a:t> : Programme d’Intérêt Général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999926F-EAFB-4733-B988-056AB5019A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1903445"/>
            <a:ext cx="3614277" cy="3975853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PLH</a:t>
            </a:r>
            <a:r>
              <a:rPr lang="fr-FR" sz="1600" b="0" dirty="0"/>
              <a:t> : Plan Local de l’Habitat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PLPDMA</a:t>
            </a:r>
            <a:r>
              <a:rPr lang="fr-FR" sz="1600" b="0" dirty="0"/>
              <a:t> : Plan Local de Prévention des Déchets Ménagers et Assimilés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PDM</a:t>
            </a:r>
            <a:r>
              <a:rPr lang="fr-FR" sz="1600" b="0" dirty="0"/>
              <a:t> : Plan de Déplacements Mobilités</a:t>
            </a:r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PV</a:t>
            </a:r>
            <a:r>
              <a:rPr lang="fr-FR" sz="1600" b="0" dirty="0"/>
              <a:t> : Photovoltaïque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RCU</a:t>
            </a:r>
            <a:r>
              <a:rPr lang="fr-FR" b="0" dirty="0"/>
              <a:t> : Réseau de chaleur urbain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SAU</a:t>
            </a:r>
            <a:r>
              <a:rPr lang="fr-FR" sz="1600" b="0" dirty="0"/>
              <a:t> : Sur</a:t>
            </a:r>
            <a:r>
              <a:rPr lang="fr-FR" b="0" dirty="0"/>
              <a:t>face Agricole Utile</a:t>
            </a:r>
            <a:endParaRPr lang="fr-FR" sz="16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SCoT</a:t>
            </a:r>
            <a:r>
              <a:rPr lang="fr-FR" sz="1600" b="0" dirty="0"/>
              <a:t> : Schéma de Cohérence Territorial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SME</a:t>
            </a:r>
            <a:r>
              <a:rPr lang="fr-FR" b="0" dirty="0"/>
              <a:t> : Système de Management Energétique</a:t>
            </a:r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SPL : </a:t>
            </a:r>
            <a:r>
              <a:rPr lang="fr-FR" sz="1600" b="0" dirty="0"/>
              <a:t>Société Publique Locale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TCSP</a:t>
            </a:r>
            <a:r>
              <a:rPr lang="fr-FR" b="0" dirty="0"/>
              <a:t> : Transport Collectif en Site Propre</a:t>
            </a:r>
            <a:endParaRPr lang="fr-FR" sz="16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TE CAE : </a:t>
            </a:r>
            <a:r>
              <a:rPr lang="fr-FR" sz="1600" b="0" dirty="0"/>
              <a:t>Territoire engagé Climat Air Energie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TVB</a:t>
            </a:r>
            <a:r>
              <a:rPr lang="fr-FR" sz="1600" b="0" dirty="0"/>
              <a:t> : Trame Verte et Bleue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UVE</a:t>
            </a:r>
            <a:r>
              <a:rPr lang="fr-FR" sz="1600" b="0" dirty="0"/>
              <a:t> : Unité de Valorisation Energétique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ZAC</a:t>
            </a:r>
            <a:r>
              <a:rPr lang="fr-FR" b="0" dirty="0"/>
              <a:t> : Zone d’Activité Concertée </a:t>
            </a:r>
            <a:endParaRPr lang="fr-FR" sz="1600" b="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CAF639-3A57-46E6-93C9-8F98BF0232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0E9964-F43B-4709-AA0F-A761711F4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01889-2EF7-4975-81A6-F20BE63DC2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24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C8C34-A830-9032-0714-DB5F2583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1004592"/>
            <a:ext cx="11388916" cy="881628"/>
          </a:xfrm>
        </p:spPr>
        <p:txBody>
          <a:bodyPr>
            <a:normAutofit fontScale="90000"/>
          </a:bodyPr>
          <a:lstStyle/>
          <a:p>
            <a:r>
              <a:rPr lang="fr-FR" dirty="0"/>
              <a:t>Crises énergétique et climatique 2022 : un appel à la sobriété !</a:t>
            </a:r>
          </a:p>
        </p:txBody>
      </p:sp>
      <p:pic>
        <p:nvPicPr>
          <p:cNvPr id="10" name="Espace réservé du contenu 9" descr="Une image contenant texte, homme, personne, complet&#10;&#10;Description générée automatiquement">
            <a:extLst>
              <a:ext uri="{FF2B5EF4-FFF2-40B4-BE49-F238E27FC236}">
                <a16:creationId xmlns:a16="http://schemas.microsoft.com/office/drawing/2014/main" id="{9E02133A-99AC-FD19-ECBC-9D2D116E08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73" y="4218995"/>
            <a:ext cx="2427421" cy="16187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5A5B86-C80B-8A18-C582-7B5F49EB68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BF3641-A338-9C39-5008-93ACC4746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C992A4-F546-96D4-784C-8081720A3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880DB8-4DB6-4C0A-F936-06D3717D2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86" b="80291"/>
          <a:stretch/>
        </p:blipFill>
        <p:spPr>
          <a:xfrm>
            <a:off x="8357814" y="2326914"/>
            <a:ext cx="3562186" cy="6445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8FC99D-9829-03A4-E5E2-99010DAEB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09"/>
          <a:stretch/>
        </p:blipFill>
        <p:spPr>
          <a:xfrm>
            <a:off x="6096000" y="1978627"/>
            <a:ext cx="2181659" cy="1320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C710002-1618-56AB-38A1-35ABCBEFEA95}"/>
              </a:ext>
            </a:extLst>
          </p:cNvPr>
          <p:cNvSpPr txBox="1"/>
          <p:nvPr/>
        </p:nvSpPr>
        <p:spPr>
          <a:xfrm>
            <a:off x="8714566" y="4653079"/>
            <a:ext cx="3562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Crise énergétique en France : appel à la sobriété et à la "solidarité européenne"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7B74A45-590D-88D1-1F0E-4197E8C71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98" y="2234836"/>
            <a:ext cx="4510252" cy="7499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F1AAA68-AE67-2B51-9CB8-F09A14385A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2" y="3253700"/>
            <a:ext cx="4597808" cy="26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CCE7D-3624-E1C9-0D17-C25CAA95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situation énergétique de Nîmes Métropole (2019)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753ADF-CB4E-3EA5-311E-DC1B89E7E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31078" y="2736835"/>
            <a:ext cx="1563092" cy="756971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56C4C7"/>
                </a:solidFill>
                <a:sym typeface="Arial"/>
              </a:rPr>
              <a:t>55 % de produits pétroliers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1DB98D-A6B4-9573-A7A5-6B76F5B27F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C7CE68-E55D-3C0D-4423-7CD1AF2FB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DBEFEA-9376-6E39-E176-3D2EA5BEA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E50BF2-94AC-A349-76ED-0B29F12D9B79}"/>
              </a:ext>
            </a:extLst>
          </p:cNvPr>
          <p:cNvSpPr txBox="1"/>
          <p:nvPr/>
        </p:nvSpPr>
        <p:spPr>
          <a:xfrm>
            <a:off x="309831" y="1984891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434343"/>
                </a:solidFill>
                <a:latin typeface="Montserrat ExtraBold" panose="020B0604020202020204" charset="0"/>
                <a:ea typeface="EB Garamond" panose="020B0604020202020204" charset="0"/>
                <a:cs typeface="EB Garamond" panose="020B0604020202020204" charset="0"/>
              </a:rPr>
              <a:t>[In]dépendance énergétique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AAFAE8-B11F-A80C-DF78-0A5FA2343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3561906"/>
            <a:ext cx="2852058" cy="2634386"/>
          </a:xfrm>
          <a:prstGeom prst="rect">
            <a:avLst/>
          </a:prstGeom>
        </p:spPr>
      </p:pic>
      <p:pic>
        <p:nvPicPr>
          <p:cNvPr id="11" name="Graphique 10" descr="Baril de pétrole avec un remplissage uni">
            <a:extLst>
              <a:ext uri="{FF2B5EF4-FFF2-40B4-BE49-F238E27FC236}">
                <a16:creationId xmlns:a16="http://schemas.microsoft.com/office/drawing/2014/main" id="{B41898B2-CA74-F45A-D503-F32A54C8E9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728" y="2621865"/>
            <a:ext cx="914400" cy="914400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E0EB36B-F63C-8805-49A2-311AF334FC8E}"/>
              </a:ext>
            </a:extLst>
          </p:cNvPr>
          <p:cNvSpPr txBox="1">
            <a:spLocks/>
          </p:cNvSpPr>
          <p:nvPr/>
        </p:nvSpPr>
        <p:spPr>
          <a:xfrm>
            <a:off x="3185985" y="2736837"/>
            <a:ext cx="1563092" cy="75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56C4C7"/>
                </a:solidFill>
                <a:sym typeface="Arial"/>
              </a:rPr>
              <a:t>28 % d’électricité</a:t>
            </a:r>
          </a:p>
        </p:txBody>
      </p:sp>
      <p:pic>
        <p:nvPicPr>
          <p:cNvPr id="15" name="Graphique 14" descr="Ampoule avec un remplissage uni">
            <a:extLst>
              <a:ext uri="{FF2B5EF4-FFF2-40B4-BE49-F238E27FC236}">
                <a16:creationId xmlns:a16="http://schemas.microsoft.com/office/drawing/2014/main" id="{0C4FB74B-95A3-36CD-E179-CCDE622580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4317" y="2621865"/>
            <a:ext cx="914400" cy="9144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F12DF5E-9EF7-53A7-9626-DEC402B446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35" b="73788" l="37677" r="58687">
                        <a14:foregroundMark x1="45354" y1="73250" x2="45354" y2="73250"/>
                        <a14:foregroundMark x1="50808" y1="73788" x2="50808" y2="73788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44" t="19616" r="38594" b="22443"/>
          <a:stretch/>
        </p:blipFill>
        <p:spPr>
          <a:xfrm>
            <a:off x="4788129" y="2584723"/>
            <a:ext cx="736631" cy="9144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A83FAFC-92BA-AC17-AD1D-A311B316265D}"/>
              </a:ext>
            </a:extLst>
          </p:cNvPr>
          <p:cNvSpPr txBox="1">
            <a:spLocks/>
          </p:cNvSpPr>
          <p:nvPr/>
        </p:nvSpPr>
        <p:spPr>
          <a:xfrm>
            <a:off x="5512070" y="2736836"/>
            <a:ext cx="1563092" cy="75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56C4C7"/>
                </a:solidFill>
                <a:sym typeface="Arial"/>
              </a:rPr>
              <a:t>17 % de gaz naturel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7FE47E3E-2137-F167-1A24-6EC191C88EC5}"/>
              </a:ext>
            </a:extLst>
          </p:cNvPr>
          <p:cNvSpPr txBox="1">
            <a:spLocks/>
          </p:cNvSpPr>
          <p:nvPr/>
        </p:nvSpPr>
        <p:spPr>
          <a:xfrm>
            <a:off x="534142" y="3937435"/>
            <a:ext cx="1563092" cy="756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solidFill>
                  <a:schemeClr val="accent5"/>
                </a:solidFill>
                <a:latin typeface="Montserrat" panose="00000500000000000000" pitchFamily="2" charset="0"/>
                <a:sym typeface="Arial"/>
              </a:rPr>
              <a:t>6,7 %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1B020FAE-E331-198B-BC8E-AA9791AFD2C5}"/>
              </a:ext>
            </a:extLst>
          </p:cNvPr>
          <p:cNvSpPr txBox="1">
            <a:spLocks/>
          </p:cNvSpPr>
          <p:nvPr/>
        </p:nvSpPr>
        <p:spPr>
          <a:xfrm>
            <a:off x="1830237" y="3904589"/>
            <a:ext cx="3694523" cy="756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5"/>
                </a:solidFill>
                <a:sym typeface="Arial"/>
              </a:rPr>
              <a:t>des besoins énergétiques couverts par des Energies renouvelables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C16277E-537C-3ED6-D479-B852F13DB856}"/>
              </a:ext>
            </a:extLst>
          </p:cNvPr>
          <p:cNvSpPr txBox="1"/>
          <p:nvPr/>
        </p:nvSpPr>
        <p:spPr>
          <a:xfrm>
            <a:off x="401542" y="492038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434343"/>
                </a:solidFill>
                <a:latin typeface="Montserrat ExtraBold" panose="020B0604020202020204" charset="0"/>
                <a:ea typeface="EB Garamond" panose="020B0604020202020204" charset="0"/>
                <a:cs typeface="EB Garamond" panose="020B0604020202020204" charset="0"/>
              </a:rPr>
              <a:t>Pour quels besoins ?</a:t>
            </a:r>
          </a:p>
        </p:txBody>
      </p:sp>
      <p:pic>
        <p:nvPicPr>
          <p:cNvPr id="24" name="Graphique 23" descr="Voiture avec un remplissage uni">
            <a:extLst>
              <a:ext uri="{FF2B5EF4-FFF2-40B4-BE49-F238E27FC236}">
                <a16:creationId xmlns:a16="http://schemas.microsoft.com/office/drawing/2014/main" id="{95A5C26D-1B28-0C8D-8D0F-7BB463ACA1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3931" y="5345660"/>
            <a:ext cx="914400" cy="914400"/>
          </a:xfrm>
          <a:prstGeom prst="rect">
            <a:avLst/>
          </a:prstGeom>
        </p:spPr>
      </p:pic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28CAAC00-2BEC-562D-8847-FA6C4682CA5A}"/>
              </a:ext>
            </a:extLst>
          </p:cNvPr>
          <p:cNvSpPr txBox="1">
            <a:spLocks/>
          </p:cNvSpPr>
          <p:nvPr/>
        </p:nvSpPr>
        <p:spPr>
          <a:xfrm>
            <a:off x="1662771" y="5425118"/>
            <a:ext cx="1563092" cy="755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56C4C7"/>
                </a:solidFill>
                <a:sym typeface="Arial"/>
              </a:rPr>
              <a:t>44 % mobilités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ADAB2DB-537C-B504-941A-F1A816A30F59}"/>
              </a:ext>
            </a:extLst>
          </p:cNvPr>
          <p:cNvSpPr txBox="1">
            <a:spLocks/>
          </p:cNvSpPr>
          <p:nvPr/>
        </p:nvSpPr>
        <p:spPr>
          <a:xfrm>
            <a:off x="4532908" y="5425118"/>
            <a:ext cx="1563092" cy="755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56C4C7"/>
                </a:solidFill>
                <a:sym typeface="Arial"/>
              </a:rPr>
              <a:t>31 % résidentiel</a:t>
            </a:r>
          </a:p>
        </p:txBody>
      </p:sp>
      <p:pic>
        <p:nvPicPr>
          <p:cNvPr id="28" name="Graphique 27" descr="Maison avec un remplissage uni">
            <a:extLst>
              <a:ext uri="{FF2B5EF4-FFF2-40B4-BE49-F238E27FC236}">
                <a16:creationId xmlns:a16="http://schemas.microsoft.com/office/drawing/2014/main" id="{63EB33F9-0BC1-9883-0796-FEE0A0EA95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72692" y="5345660"/>
            <a:ext cx="914400" cy="914400"/>
          </a:xfrm>
          <a:prstGeom prst="rect">
            <a:avLst/>
          </a:prstGeom>
        </p:spPr>
      </p:pic>
      <p:pic>
        <p:nvPicPr>
          <p:cNvPr id="30" name="Graphique 29" descr="Bâtiment avec un remplissage uni">
            <a:extLst>
              <a:ext uri="{FF2B5EF4-FFF2-40B4-BE49-F238E27FC236}">
                <a16:creationId xmlns:a16="http://schemas.microsoft.com/office/drawing/2014/main" id="{B3E96BDC-418C-9604-3E57-1F2F7A2BD56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35900" y="5345660"/>
            <a:ext cx="914400" cy="914400"/>
          </a:xfrm>
          <a:prstGeom prst="rect">
            <a:avLst/>
          </a:prstGeom>
        </p:spPr>
      </p:pic>
      <p:pic>
        <p:nvPicPr>
          <p:cNvPr id="32" name="Graphique 31" descr="Magasin avec un remplissage uni">
            <a:extLst>
              <a:ext uri="{FF2B5EF4-FFF2-40B4-BE49-F238E27FC236}">
                <a16:creationId xmlns:a16="http://schemas.microsoft.com/office/drawing/2014/main" id="{078B2EE7-D733-7E4C-8C66-17399D8320A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42114" y="5345660"/>
            <a:ext cx="914400" cy="914400"/>
          </a:xfrm>
          <a:prstGeom prst="rect">
            <a:avLst/>
          </a:prstGeom>
        </p:spPr>
      </p:pic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959C79C3-6909-C914-2FEF-3F81CB473AA5}"/>
              </a:ext>
            </a:extLst>
          </p:cNvPr>
          <p:cNvSpPr txBox="1">
            <a:spLocks/>
          </p:cNvSpPr>
          <p:nvPr/>
        </p:nvSpPr>
        <p:spPr>
          <a:xfrm>
            <a:off x="6956514" y="5683977"/>
            <a:ext cx="1563092" cy="348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56C4C7"/>
                </a:solidFill>
                <a:sym typeface="Arial"/>
              </a:rPr>
              <a:t>21 % tertiaire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E135C5F-5E1B-1F1E-7ABD-9B4004841C5D}"/>
              </a:ext>
            </a:extLst>
          </p:cNvPr>
          <p:cNvSpPr txBox="1"/>
          <p:nvPr/>
        </p:nvSpPr>
        <p:spPr>
          <a:xfrm>
            <a:off x="8400422" y="1863946"/>
            <a:ext cx="32367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6C4C7"/>
                </a:solidFill>
                <a:latin typeface="Montserrat" panose="00000500000000000000" pitchFamily="2" charset="0"/>
              </a:rPr>
              <a:t>Tendance depuis 2013 :</a:t>
            </a:r>
          </a:p>
        </p:txBody>
      </p:sp>
      <p:pic>
        <p:nvPicPr>
          <p:cNvPr id="36" name="Graphique 35" descr="Cercle avec flèche gauche avec un remplissage uni">
            <a:extLst>
              <a:ext uri="{FF2B5EF4-FFF2-40B4-BE49-F238E27FC236}">
                <a16:creationId xmlns:a16="http://schemas.microsoft.com/office/drawing/2014/main" id="{7A49EC1C-F781-145C-609C-DD10A2D7A0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3206514">
            <a:off x="9055630" y="2323613"/>
            <a:ext cx="914400" cy="91440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0F3E5725-158B-B5A5-174B-1B11A732509D}"/>
              </a:ext>
            </a:extLst>
          </p:cNvPr>
          <p:cNvSpPr txBox="1"/>
          <p:nvPr/>
        </p:nvSpPr>
        <p:spPr>
          <a:xfrm>
            <a:off x="9956532" y="2462720"/>
            <a:ext cx="168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56C4C7"/>
                </a:solidFill>
                <a:latin typeface="Montserrat" panose="00000500000000000000" pitchFamily="2" charset="0"/>
              </a:rPr>
              <a:t>- 6 %</a:t>
            </a:r>
          </a:p>
        </p:txBody>
      </p:sp>
    </p:spTree>
    <p:extLst>
      <p:ext uri="{BB962C8B-B14F-4D97-AF65-F5344CB8AC3E}">
        <p14:creationId xmlns:p14="http://schemas.microsoft.com/office/powerpoint/2010/main" val="292189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1BA3E-39FB-4DFF-CDBB-70D60002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L’évaluation de la politique TEE : le label CAE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0E87D1-3D8A-6AE8-9F1D-DF4AA3A21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05" y="2062263"/>
            <a:ext cx="6523874" cy="3989756"/>
          </a:xfrm>
        </p:spPr>
        <p:txBody>
          <a:bodyPr>
            <a:normAutofit fontScale="92500" lnSpcReduction="20000"/>
          </a:bodyPr>
          <a:lstStyle/>
          <a:p>
            <a:r>
              <a:rPr lang="fr-FR" sz="1800" dirty="0">
                <a:solidFill>
                  <a:srgbClr val="434343"/>
                </a:solidFill>
                <a:latin typeface="Montserrat ExtraBold" panose="020B0604020202020204" charset="0"/>
                <a:ea typeface="EB Garamond" panose="020B0604020202020204" charset="0"/>
              </a:rPr>
              <a:t>Le label Climat Air Energie </a:t>
            </a:r>
            <a:r>
              <a:rPr lang="fr-FR" sz="1800" dirty="0">
                <a:solidFill>
                  <a:srgbClr val="434343"/>
                </a:solidFill>
                <a:latin typeface="Montserrat" panose="00000500000000000000" pitchFamily="2" charset="0"/>
                <a:ea typeface="EB Garamond" panose="020B0604020202020204" charset="0"/>
              </a:rPr>
              <a:t>du programme Territoire Engagé pour la Transition Ecologique de </a:t>
            </a:r>
            <a:r>
              <a:rPr lang="fr-FR" sz="1800" dirty="0" err="1">
                <a:solidFill>
                  <a:srgbClr val="434343"/>
                </a:solidFill>
                <a:latin typeface="Montserrat" panose="00000500000000000000" pitchFamily="2" charset="0"/>
                <a:ea typeface="EB Garamond" panose="020B0604020202020204" charset="0"/>
              </a:rPr>
              <a:t>l’Ademe</a:t>
            </a:r>
            <a:endParaRPr lang="fr-FR" sz="1800" dirty="0">
              <a:solidFill>
                <a:srgbClr val="434343"/>
              </a:solidFill>
              <a:latin typeface="Montserrat" panose="00000500000000000000" pitchFamily="2" charset="0"/>
              <a:ea typeface="EB Garamond" panose="020B0604020202020204" charset="0"/>
            </a:endParaRPr>
          </a:p>
          <a:p>
            <a:pPr lvl="1">
              <a:lnSpc>
                <a:spcPct val="110000"/>
              </a:lnSpc>
            </a:pP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une </a:t>
            </a:r>
            <a:r>
              <a:rPr lang="fr-FR" sz="2200" dirty="0">
                <a:solidFill>
                  <a:schemeClr val="accent5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démarche d’évaluation </a:t>
            </a: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pour identifier ses points forts et points faibles en matière de TEE</a:t>
            </a:r>
            <a:endParaRPr lang="fr-FR" sz="2400" dirty="0"/>
          </a:p>
          <a:p>
            <a:pPr lvl="1">
              <a:lnSpc>
                <a:spcPct val="110000"/>
              </a:lnSpc>
            </a:pP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une </a:t>
            </a:r>
            <a:r>
              <a:rPr lang="fr-FR" sz="2200" dirty="0">
                <a:solidFill>
                  <a:schemeClr val="accent5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démarche d’amélioration continue</a:t>
            </a: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, qui s’inscrit dans la durée, pour suivre et évaluer la démarche Eco Métropole et le PCAET</a:t>
            </a:r>
          </a:p>
          <a:p>
            <a:pPr lvl="1">
              <a:lnSpc>
                <a:spcPct val="110000"/>
              </a:lnSpc>
            </a:pP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une </a:t>
            </a:r>
            <a:r>
              <a:rPr lang="fr-FR" sz="2200" dirty="0">
                <a:solidFill>
                  <a:schemeClr val="accent5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approche transversale </a:t>
            </a: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pour accompagner les politiques territoriales de TEE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D7047A-9EDB-4BBE-0001-66355F1D76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E0DD4C-23FB-7EAF-A2BA-35D322B46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7500E7-3C93-0166-FA94-944728FA2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Google Shape;349;gf6aded4f13_0_113">
            <a:extLst>
              <a:ext uri="{FF2B5EF4-FFF2-40B4-BE49-F238E27FC236}">
                <a16:creationId xmlns:a16="http://schemas.microsoft.com/office/drawing/2014/main" id="{465A529E-686E-AD84-C32F-344305A5771B}"/>
              </a:ext>
            </a:extLst>
          </p:cNvPr>
          <p:cNvPicPr preferRelativeResize="0"/>
          <p:nvPr/>
        </p:nvPicPr>
        <p:blipFill>
          <a:blip r:embed="rId2" cstate="screen">
            <a:alphaModFix/>
          </a:blip>
          <a:stretch>
            <a:fillRect/>
          </a:stretch>
        </p:blipFill>
        <p:spPr>
          <a:xfrm>
            <a:off x="7038767" y="1004592"/>
            <a:ext cx="4488905" cy="44788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9A92E7B-3B8D-AB12-1446-90449457EDC7}"/>
              </a:ext>
            </a:extLst>
          </p:cNvPr>
          <p:cNvSpPr txBox="1"/>
          <p:nvPr/>
        </p:nvSpPr>
        <p:spPr>
          <a:xfrm>
            <a:off x="7197455" y="5228219"/>
            <a:ext cx="448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Montserrat" panose="00000500000000000000" pitchFamily="2" charset="0"/>
              </a:rPr>
              <a:t>Evaluation de 6 grands domaines d’actions de Nîmes Métropole</a:t>
            </a:r>
          </a:p>
          <a:p>
            <a:pPr algn="ctr"/>
            <a:r>
              <a:rPr lang="fr-FR" dirty="0">
                <a:latin typeface="Montserrat" panose="00000500000000000000" pitchFamily="2" charset="0"/>
              </a:rPr>
              <a:t>61 mesures </a:t>
            </a:r>
          </a:p>
        </p:txBody>
      </p:sp>
    </p:spTree>
    <p:extLst>
      <p:ext uri="{BB962C8B-B14F-4D97-AF65-F5344CB8AC3E}">
        <p14:creationId xmlns:p14="http://schemas.microsoft.com/office/powerpoint/2010/main" val="48595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F28EC9-F62F-24DA-FD7F-791AE1CA21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8A99F4-3323-8BE4-56E8-178AC0356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C25945-4CF3-3563-D85E-5FE6AEECE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9ECBDF2-A368-48D0-9217-D31CD3F09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537407"/>
              </p:ext>
            </p:extLst>
          </p:nvPr>
        </p:nvGraphicFramePr>
        <p:xfrm>
          <a:off x="231421" y="669851"/>
          <a:ext cx="11794002" cy="413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582BEADE-0B95-E792-3FF9-3ACDDF4FFACE}"/>
              </a:ext>
            </a:extLst>
          </p:cNvPr>
          <p:cNvSpPr txBox="1">
            <a:spLocks/>
          </p:cNvSpPr>
          <p:nvPr/>
        </p:nvSpPr>
        <p:spPr>
          <a:xfrm>
            <a:off x="6974959" y="4891567"/>
            <a:ext cx="4635794" cy="129658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lnSpc>
                <a:spcPct val="120000"/>
              </a:lnSpc>
              <a:buNone/>
            </a:pPr>
            <a:r>
              <a:rPr lang="fr-FR" sz="1200" b="1" dirty="0"/>
              <a:t>Réalisé</a:t>
            </a:r>
            <a:r>
              <a:rPr lang="fr-FR" sz="1200" dirty="0"/>
              <a:t> : </a:t>
            </a:r>
            <a:r>
              <a:rPr lang="fr-FR" sz="1200" i="1" dirty="0"/>
              <a:t>actions mises en œuvre</a:t>
            </a:r>
          </a:p>
          <a:p>
            <a:pPr marL="180000" indent="0">
              <a:lnSpc>
                <a:spcPct val="120000"/>
              </a:lnSpc>
              <a:buNone/>
            </a:pPr>
            <a:r>
              <a:rPr lang="fr-FR" sz="1200" b="1" dirty="0"/>
              <a:t>Programmé</a:t>
            </a:r>
            <a:r>
              <a:rPr lang="fr-FR" sz="1200" dirty="0"/>
              <a:t> : </a:t>
            </a:r>
            <a:r>
              <a:rPr lang="fr-FR" sz="1200" i="1" dirty="0"/>
              <a:t>actions programmées au sein des directions de NM et qui seront mises en œuvre dans l’année ou les deux ans qui suivent</a:t>
            </a:r>
          </a:p>
          <a:p>
            <a:pPr marL="180000" indent="0">
              <a:lnSpc>
                <a:spcPct val="120000"/>
              </a:lnSpc>
              <a:buNone/>
            </a:pPr>
            <a:r>
              <a:rPr lang="fr-FR" sz="1200" b="1" dirty="0"/>
              <a:t>Non prévu </a:t>
            </a:r>
            <a:r>
              <a:rPr lang="fr-FR" sz="1200" dirty="0"/>
              <a:t>à ce jour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A5DD3E0-B1A1-A0F2-821B-B8BE26FDC9B3}"/>
              </a:ext>
            </a:extLst>
          </p:cNvPr>
          <p:cNvGrpSpPr/>
          <p:nvPr/>
        </p:nvGrpSpPr>
        <p:grpSpPr>
          <a:xfrm>
            <a:off x="6850849" y="4912833"/>
            <a:ext cx="248219" cy="1081935"/>
            <a:chOff x="9426332" y="3067008"/>
            <a:chExt cx="248219" cy="10819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6D373C-6FFF-1D10-0A1B-746A8C071E5E}"/>
                </a:ext>
              </a:extLst>
            </p:cNvPr>
            <p:cNvSpPr/>
            <p:nvPr/>
          </p:nvSpPr>
          <p:spPr>
            <a:xfrm>
              <a:off x="9426332" y="3067008"/>
              <a:ext cx="248219" cy="216816"/>
            </a:xfrm>
            <a:prstGeom prst="rect">
              <a:avLst/>
            </a:prstGeom>
            <a:solidFill>
              <a:srgbClr val="4C91DA"/>
            </a:solidFill>
            <a:ln>
              <a:solidFill>
                <a:srgbClr val="4C9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CA1EDB-17C0-6C38-28FE-7BAB6E24D1EE}"/>
                </a:ext>
              </a:extLst>
            </p:cNvPr>
            <p:cNvSpPr/>
            <p:nvPr/>
          </p:nvSpPr>
          <p:spPr>
            <a:xfrm>
              <a:off x="9426332" y="3441043"/>
              <a:ext cx="248219" cy="216816"/>
            </a:xfrm>
            <a:prstGeom prst="rect">
              <a:avLst/>
            </a:prstGeom>
            <a:solidFill>
              <a:srgbClr val="4CC38F"/>
            </a:solidFill>
            <a:ln>
              <a:solidFill>
                <a:srgbClr val="4CC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B5504C-E9BB-04D6-FE41-9DE6052B8E2A}"/>
                </a:ext>
              </a:extLst>
            </p:cNvPr>
            <p:cNvSpPr/>
            <p:nvPr/>
          </p:nvSpPr>
          <p:spPr>
            <a:xfrm>
              <a:off x="9426332" y="3932127"/>
              <a:ext cx="248219" cy="216816"/>
            </a:xfrm>
            <a:prstGeom prst="rect">
              <a:avLst/>
            </a:prstGeom>
            <a:solidFill>
              <a:srgbClr val="DD504C"/>
            </a:solidFill>
            <a:ln>
              <a:solidFill>
                <a:srgbClr val="DD50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C6B3B637-0DFF-B0E7-62B8-63524C14630B}"/>
              </a:ext>
            </a:extLst>
          </p:cNvPr>
          <p:cNvSpPr txBox="1"/>
          <p:nvPr/>
        </p:nvSpPr>
        <p:spPr>
          <a:xfrm>
            <a:off x="2386621" y="5080732"/>
            <a:ext cx="2934782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C91DA"/>
                </a:solidFill>
              </a:rPr>
              <a:t>39 % de réalisé </a:t>
            </a:r>
          </a:p>
          <a:p>
            <a:r>
              <a:rPr lang="fr-FR" sz="2000" dirty="0">
                <a:solidFill>
                  <a:srgbClr val="4CC38F"/>
                </a:solidFill>
              </a:rPr>
              <a:t>10 % de programmé</a:t>
            </a:r>
          </a:p>
          <a:p>
            <a:r>
              <a:rPr lang="fr-FR" sz="2000" dirty="0">
                <a:solidFill>
                  <a:srgbClr val="DD504C"/>
                </a:solidFill>
              </a:rPr>
              <a:t>51 % de non prévu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CFF97E-2FE9-83B0-1D21-03DCA1A6EAF3}"/>
              </a:ext>
            </a:extLst>
          </p:cNvPr>
          <p:cNvSpPr/>
          <p:nvPr/>
        </p:nvSpPr>
        <p:spPr>
          <a:xfrm>
            <a:off x="127590" y="4104246"/>
            <a:ext cx="11897833" cy="5833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F5ADC81-EDCB-4BB1-A39C-A78D174B187F}"/>
              </a:ext>
            </a:extLst>
          </p:cNvPr>
          <p:cNvSpPr txBox="1">
            <a:spLocks/>
          </p:cNvSpPr>
          <p:nvPr/>
        </p:nvSpPr>
        <p:spPr>
          <a:xfrm>
            <a:off x="221837" y="106856"/>
            <a:ext cx="11388916" cy="7392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L’évaluation de la politique TEE : le label CAE</a:t>
            </a:r>
          </a:p>
        </p:txBody>
      </p:sp>
    </p:spTree>
    <p:extLst>
      <p:ext uri="{BB962C8B-B14F-4D97-AF65-F5344CB8AC3E}">
        <p14:creationId xmlns:p14="http://schemas.microsoft.com/office/powerpoint/2010/main" val="141232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82E161-C2A4-F797-4ED2-235476CC1A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ADB798-653D-8ACB-DE01-FC7AA042D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745BB1-0E17-CD2E-DAAA-DB4AA4E5B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817E37-31E7-508C-089B-0BA23CB2ACB2}"/>
              </a:ext>
            </a:extLst>
          </p:cNvPr>
          <p:cNvSpPr txBox="1"/>
          <p:nvPr/>
        </p:nvSpPr>
        <p:spPr>
          <a:xfrm>
            <a:off x="1520251" y="1240970"/>
            <a:ext cx="9352199" cy="2369880"/>
          </a:xfrm>
          <a:prstGeom prst="rect">
            <a:avLst/>
          </a:prstGeom>
          <a:solidFill>
            <a:srgbClr val="56C4C7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3200" dirty="0">
                <a:solidFill>
                  <a:schemeClr val="bg1"/>
                </a:solidFill>
                <a:latin typeface="Montserrat ExtraBold" panose="00000900000000000000" pitchFamily="2" charset="0"/>
              </a:rPr>
              <a:t>Quels objectifs stratégiques 2050 pour accélérer la dynamique ?</a:t>
            </a:r>
          </a:p>
          <a:p>
            <a:pPr algn="ctr">
              <a:spcAft>
                <a:spcPts val="1200"/>
              </a:spcAft>
            </a:pPr>
            <a:r>
              <a:rPr lang="fr-FR" sz="3200" dirty="0">
                <a:solidFill>
                  <a:schemeClr val="bg1"/>
                </a:solidFill>
                <a:latin typeface="Montserrat ExtraBold" panose="00000900000000000000" pitchFamily="2" charset="0"/>
              </a:rPr>
              <a:t>Sur quels leviers agir ?</a:t>
            </a:r>
          </a:p>
          <a:p>
            <a:pPr algn="ctr">
              <a:spcAft>
                <a:spcPts val="1200"/>
              </a:spcAft>
            </a:pPr>
            <a:r>
              <a:rPr lang="fr-FR" sz="3200" dirty="0">
                <a:solidFill>
                  <a:schemeClr val="bg1"/>
                </a:solidFill>
                <a:latin typeface="Montserrat ExtraBold" panose="00000900000000000000" pitchFamily="2" charset="0"/>
              </a:rPr>
              <a:t>Avec quels moyens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DD6D77-B3FB-5481-D528-078372F9EA03}"/>
              </a:ext>
            </a:extLst>
          </p:cNvPr>
          <p:cNvSpPr txBox="1"/>
          <p:nvPr/>
        </p:nvSpPr>
        <p:spPr>
          <a:xfrm>
            <a:off x="1419900" y="4689567"/>
            <a:ext cx="955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EB Garamond" panose="00000500000000000000" pitchFamily="2" charset="0"/>
                <a:ea typeface="EB Garamond" panose="00000500000000000000" pitchFamily="2" charset="0"/>
              </a:rPr>
              <a:t>La stratégie du Plan Climat Air Energie Territorial pour nourrir la stratégie de l’Eco métropole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A48E6F2C-1D3B-647E-0819-07102F037B4E}"/>
              </a:ext>
            </a:extLst>
          </p:cNvPr>
          <p:cNvSpPr/>
          <p:nvPr/>
        </p:nvSpPr>
        <p:spPr>
          <a:xfrm>
            <a:off x="5484424" y="3771385"/>
            <a:ext cx="1423852" cy="74458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0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015CE9-FCA6-912D-1759-95384E1676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C0D6F1-B3A0-7B04-967B-B0FC19C38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4ED173-0869-D985-AE91-76DE5407F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032BB57-B8A3-AC1E-60D1-993B802B8E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La démarche PCAET : sa construction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BC33A10-A5DD-B527-6A7A-A5AB33C83C10}"/>
              </a:ext>
            </a:extLst>
          </p:cNvPr>
          <p:cNvGrpSpPr/>
          <p:nvPr/>
        </p:nvGrpSpPr>
        <p:grpSpPr>
          <a:xfrm>
            <a:off x="1044467" y="2403283"/>
            <a:ext cx="10075355" cy="667109"/>
            <a:chOff x="1130709" y="2951162"/>
            <a:chExt cx="10075355" cy="667109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8F1A41F-4734-79EB-133D-E4BDBF2B0714}"/>
                </a:ext>
              </a:extLst>
            </p:cNvPr>
            <p:cNvGrpSpPr/>
            <p:nvPr/>
          </p:nvGrpSpPr>
          <p:grpSpPr>
            <a:xfrm>
              <a:off x="1130709" y="2951162"/>
              <a:ext cx="10075355" cy="667109"/>
              <a:chOff x="2034381" y="2951162"/>
              <a:chExt cx="8123237" cy="955675"/>
            </a:xfrm>
          </p:grpSpPr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7AB42D32-69C0-012C-E24A-0A721B303DF1}"/>
                  </a:ext>
                </a:extLst>
              </p:cNvPr>
              <p:cNvSpPr/>
              <p:nvPr/>
            </p:nvSpPr>
            <p:spPr>
              <a:xfrm>
                <a:off x="2034381" y="2951162"/>
                <a:ext cx="2389187" cy="955675"/>
              </a:xfrm>
              <a:custGeom>
                <a:avLst/>
                <a:gdLst>
                  <a:gd name="connsiteX0" fmla="*/ 0 w 2389187"/>
                  <a:gd name="connsiteY0" fmla="*/ 0 h 955675"/>
                  <a:gd name="connsiteX1" fmla="*/ 1911350 w 2389187"/>
                  <a:gd name="connsiteY1" fmla="*/ 0 h 955675"/>
                  <a:gd name="connsiteX2" fmla="*/ 2389187 w 2389187"/>
                  <a:gd name="connsiteY2" fmla="*/ 477838 h 955675"/>
                  <a:gd name="connsiteX3" fmla="*/ 1911350 w 2389187"/>
                  <a:gd name="connsiteY3" fmla="*/ 955675 h 955675"/>
                  <a:gd name="connsiteX4" fmla="*/ 0 w 2389187"/>
                  <a:gd name="connsiteY4" fmla="*/ 955675 h 955675"/>
                  <a:gd name="connsiteX5" fmla="*/ 0 w 2389187"/>
                  <a:gd name="connsiteY5" fmla="*/ 0 h 95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9187" h="955675">
                    <a:moveTo>
                      <a:pt x="0" y="0"/>
                    </a:moveTo>
                    <a:lnTo>
                      <a:pt x="1911350" y="0"/>
                    </a:lnTo>
                    <a:lnTo>
                      <a:pt x="2389187" y="477838"/>
                    </a:lnTo>
                    <a:lnTo>
                      <a:pt x="1911350" y="955675"/>
                    </a:lnTo>
                    <a:lnTo>
                      <a:pt x="0" y="9556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366" tIns="130683" rIns="304261" bIns="130683" numCol="1" spcCol="1270" anchor="ctr" anchorCtr="0">
                <a:noAutofit/>
              </a:bodyPr>
              <a:lstStyle/>
              <a:p>
                <a:pPr marL="0" lvl="0" indent="0" algn="ctr" defTabSz="2178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4900" kern="120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DAB91E46-625D-EF09-6124-F16A0BB4E141}"/>
                  </a:ext>
                </a:extLst>
              </p:cNvPr>
              <p:cNvSpPr/>
              <p:nvPr/>
            </p:nvSpPr>
            <p:spPr>
              <a:xfrm>
                <a:off x="3945731" y="2951162"/>
                <a:ext cx="2389187" cy="955675"/>
              </a:xfrm>
              <a:custGeom>
                <a:avLst/>
                <a:gdLst>
                  <a:gd name="connsiteX0" fmla="*/ 0 w 2389187"/>
                  <a:gd name="connsiteY0" fmla="*/ 0 h 955675"/>
                  <a:gd name="connsiteX1" fmla="*/ 1911350 w 2389187"/>
                  <a:gd name="connsiteY1" fmla="*/ 0 h 955675"/>
                  <a:gd name="connsiteX2" fmla="*/ 2389187 w 2389187"/>
                  <a:gd name="connsiteY2" fmla="*/ 477838 h 955675"/>
                  <a:gd name="connsiteX3" fmla="*/ 1911350 w 2389187"/>
                  <a:gd name="connsiteY3" fmla="*/ 955675 h 955675"/>
                  <a:gd name="connsiteX4" fmla="*/ 0 w 2389187"/>
                  <a:gd name="connsiteY4" fmla="*/ 955675 h 955675"/>
                  <a:gd name="connsiteX5" fmla="*/ 477838 w 2389187"/>
                  <a:gd name="connsiteY5" fmla="*/ 477838 h 955675"/>
                  <a:gd name="connsiteX6" fmla="*/ 0 w 2389187"/>
                  <a:gd name="connsiteY6" fmla="*/ 0 h 95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9187" h="955675">
                    <a:moveTo>
                      <a:pt x="0" y="0"/>
                    </a:moveTo>
                    <a:lnTo>
                      <a:pt x="1911350" y="0"/>
                    </a:lnTo>
                    <a:lnTo>
                      <a:pt x="2389187" y="477838"/>
                    </a:lnTo>
                    <a:lnTo>
                      <a:pt x="1911350" y="955675"/>
                    </a:lnTo>
                    <a:lnTo>
                      <a:pt x="0" y="955675"/>
                    </a:lnTo>
                    <a:lnTo>
                      <a:pt x="477838" y="4778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7856" tIns="93345" rIns="524510" bIns="93345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3500" kern="120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EF66CA4A-B523-BB81-6297-0D008A6082CD}"/>
                  </a:ext>
                </a:extLst>
              </p:cNvPr>
              <p:cNvSpPr/>
              <p:nvPr/>
            </p:nvSpPr>
            <p:spPr>
              <a:xfrm>
                <a:off x="5857081" y="2951162"/>
                <a:ext cx="2389187" cy="955675"/>
              </a:xfrm>
              <a:custGeom>
                <a:avLst/>
                <a:gdLst>
                  <a:gd name="connsiteX0" fmla="*/ 0 w 2389187"/>
                  <a:gd name="connsiteY0" fmla="*/ 0 h 955675"/>
                  <a:gd name="connsiteX1" fmla="*/ 1911350 w 2389187"/>
                  <a:gd name="connsiteY1" fmla="*/ 0 h 955675"/>
                  <a:gd name="connsiteX2" fmla="*/ 2389187 w 2389187"/>
                  <a:gd name="connsiteY2" fmla="*/ 477838 h 955675"/>
                  <a:gd name="connsiteX3" fmla="*/ 1911350 w 2389187"/>
                  <a:gd name="connsiteY3" fmla="*/ 955675 h 955675"/>
                  <a:gd name="connsiteX4" fmla="*/ 0 w 2389187"/>
                  <a:gd name="connsiteY4" fmla="*/ 955675 h 955675"/>
                  <a:gd name="connsiteX5" fmla="*/ 477838 w 2389187"/>
                  <a:gd name="connsiteY5" fmla="*/ 477838 h 955675"/>
                  <a:gd name="connsiteX6" fmla="*/ 0 w 2389187"/>
                  <a:gd name="connsiteY6" fmla="*/ 0 h 95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9187" h="955675">
                    <a:moveTo>
                      <a:pt x="0" y="0"/>
                    </a:moveTo>
                    <a:lnTo>
                      <a:pt x="1911350" y="0"/>
                    </a:lnTo>
                    <a:lnTo>
                      <a:pt x="2389187" y="477838"/>
                    </a:lnTo>
                    <a:lnTo>
                      <a:pt x="1911350" y="955675"/>
                    </a:lnTo>
                    <a:lnTo>
                      <a:pt x="0" y="955675"/>
                    </a:lnTo>
                    <a:lnTo>
                      <a:pt x="477838" y="4778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DBD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7856" tIns="93345" rIns="524510" bIns="93345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3500" kern="1200" dirty="0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FF383CC1-9EFD-DA33-02E2-852826131A02}"/>
                  </a:ext>
                </a:extLst>
              </p:cNvPr>
              <p:cNvSpPr/>
              <p:nvPr/>
            </p:nvSpPr>
            <p:spPr>
              <a:xfrm>
                <a:off x="7768431" y="2951162"/>
                <a:ext cx="2389187" cy="955675"/>
              </a:xfrm>
              <a:custGeom>
                <a:avLst/>
                <a:gdLst>
                  <a:gd name="connsiteX0" fmla="*/ 0 w 2389187"/>
                  <a:gd name="connsiteY0" fmla="*/ 0 h 955675"/>
                  <a:gd name="connsiteX1" fmla="*/ 1911350 w 2389187"/>
                  <a:gd name="connsiteY1" fmla="*/ 0 h 955675"/>
                  <a:gd name="connsiteX2" fmla="*/ 2389187 w 2389187"/>
                  <a:gd name="connsiteY2" fmla="*/ 477838 h 955675"/>
                  <a:gd name="connsiteX3" fmla="*/ 1911350 w 2389187"/>
                  <a:gd name="connsiteY3" fmla="*/ 955675 h 955675"/>
                  <a:gd name="connsiteX4" fmla="*/ 0 w 2389187"/>
                  <a:gd name="connsiteY4" fmla="*/ 955675 h 955675"/>
                  <a:gd name="connsiteX5" fmla="*/ 477838 w 2389187"/>
                  <a:gd name="connsiteY5" fmla="*/ 477838 h 955675"/>
                  <a:gd name="connsiteX6" fmla="*/ 0 w 2389187"/>
                  <a:gd name="connsiteY6" fmla="*/ 0 h 95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9187" h="955675">
                    <a:moveTo>
                      <a:pt x="0" y="0"/>
                    </a:moveTo>
                    <a:lnTo>
                      <a:pt x="1911350" y="0"/>
                    </a:lnTo>
                    <a:lnTo>
                      <a:pt x="2389187" y="477838"/>
                    </a:lnTo>
                    <a:lnTo>
                      <a:pt x="1911350" y="955675"/>
                    </a:lnTo>
                    <a:lnTo>
                      <a:pt x="0" y="955675"/>
                    </a:lnTo>
                    <a:lnTo>
                      <a:pt x="477838" y="4778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7B6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3863" tIns="130683" rIns="543179" bIns="130683" numCol="1" spcCol="1270" anchor="ctr" anchorCtr="0">
                <a:noAutofit/>
              </a:bodyPr>
              <a:lstStyle/>
              <a:p>
                <a:pPr marL="0" lvl="0" indent="0" algn="ctr" defTabSz="2178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4900" kern="1200" dirty="0"/>
              </a:p>
            </p:txBody>
          </p:sp>
        </p:grp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529C543B-7ADB-72A0-16C9-897F7AAABC7A}"/>
                </a:ext>
              </a:extLst>
            </p:cNvPr>
            <p:cNvCxnSpPr>
              <a:cxnSpLocks/>
            </p:cNvCxnSpPr>
            <p:nvPr/>
          </p:nvCxnSpPr>
          <p:spPr>
            <a:xfrm>
              <a:off x="1406013" y="3281517"/>
              <a:ext cx="9577585" cy="0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5DDC708-5457-FCD4-A9E8-6143CFBE8CF8}"/>
                </a:ext>
              </a:extLst>
            </p:cNvPr>
            <p:cNvSpPr/>
            <p:nvPr/>
          </p:nvSpPr>
          <p:spPr>
            <a:xfrm>
              <a:off x="3989281" y="32095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27B1C30-61DF-D4E5-DF15-19F614F11213}"/>
                </a:ext>
              </a:extLst>
            </p:cNvPr>
            <p:cNvSpPr/>
            <p:nvPr/>
          </p:nvSpPr>
          <p:spPr>
            <a:xfrm>
              <a:off x="6359953" y="32095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C7A5722-185C-1442-918E-416D50A38D51}"/>
                </a:ext>
              </a:extLst>
            </p:cNvPr>
            <p:cNvSpPr/>
            <p:nvPr/>
          </p:nvSpPr>
          <p:spPr>
            <a:xfrm>
              <a:off x="8730625" y="32095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F0494AC-DDFF-AA2E-7DD9-F8347A35E8B0}"/>
                </a:ext>
              </a:extLst>
            </p:cNvPr>
            <p:cNvSpPr/>
            <p:nvPr/>
          </p:nvSpPr>
          <p:spPr>
            <a:xfrm>
              <a:off x="10911598" y="32095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id="{73591541-A95C-165F-9553-76C522882E9A}"/>
              </a:ext>
            </a:extLst>
          </p:cNvPr>
          <p:cNvSpPr/>
          <p:nvPr/>
        </p:nvSpPr>
        <p:spPr>
          <a:xfrm>
            <a:off x="2084219" y="1375955"/>
            <a:ext cx="642099" cy="6420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DAA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>
                <a:solidFill>
                  <a:srgbClr val="DAA736"/>
                </a:solidFill>
                <a:latin typeface="Bahnschrift" panose="020B0502040204020203" pitchFamily="34" charset="0"/>
              </a:rPr>
              <a:t>2021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EB52B65-8EE3-E2BB-6B1A-EFDE2FA435EB}"/>
              </a:ext>
            </a:extLst>
          </p:cNvPr>
          <p:cNvSpPr/>
          <p:nvPr/>
        </p:nvSpPr>
        <p:spPr>
          <a:xfrm>
            <a:off x="5318138" y="1395927"/>
            <a:ext cx="642099" cy="6420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>
                <a:solidFill>
                  <a:srgbClr val="00AEA4"/>
                </a:solidFill>
                <a:latin typeface="Bahnschrift" panose="020B0502040204020203" pitchFamily="34" charset="0"/>
              </a:rPr>
              <a:t>Juin </a:t>
            </a:r>
          </a:p>
          <a:p>
            <a:pPr algn="ctr"/>
            <a:r>
              <a:rPr lang="fr-FR" sz="1400" dirty="0">
                <a:solidFill>
                  <a:srgbClr val="00AEA4"/>
                </a:solidFill>
                <a:latin typeface="Bahnschrift" panose="020B0502040204020203" pitchFamily="34" charset="0"/>
              </a:rPr>
              <a:t>22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0F2E851-FCA8-D4AB-9038-EA4D83E3FC93}"/>
              </a:ext>
            </a:extLst>
          </p:cNvPr>
          <p:cNvSpPr/>
          <p:nvPr/>
        </p:nvSpPr>
        <p:spPr>
          <a:xfrm>
            <a:off x="7765214" y="1405660"/>
            <a:ext cx="642099" cy="6420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AED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>
                <a:solidFill>
                  <a:srgbClr val="AEDBDA"/>
                </a:solidFill>
                <a:latin typeface="Bahnschrift" panose="020B0502040204020203" pitchFamily="34" charset="0"/>
              </a:rPr>
              <a:t>Déc </a:t>
            </a:r>
          </a:p>
          <a:p>
            <a:pPr algn="ctr"/>
            <a:r>
              <a:rPr lang="fr-FR" sz="1400" dirty="0">
                <a:solidFill>
                  <a:srgbClr val="AEDBDA"/>
                </a:solidFill>
                <a:latin typeface="Bahnschrift" panose="020B0502040204020203" pitchFamily="34" charset="0"/>
              </a:rPr>
              <a:t>22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82ABC64-3C22-901E-540F-65DABC010A4D}"/>
              </a:ext>
            </a:extLst>
          </p:cNvPr>
          <p:cNvSpPr/>
          <p:nvPr/>
        </p:nvSpPr>
        <p:spPr>
          <a:xfrm>
            <a:off x="10071486" y="1413359"/>
            <a:ext cx="642099" cy="6420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A67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>
                <a:solidFill>
                  <a:srgbClr val="A67B6A"/>
                </a:solidFill>
                <a:latin typeface="Bahnschrift" panose="020B0502040204020203" pitchFamily="34" charset="0"/>
              </a:rPr>
              <a:t>2023</a:t>
            </a:r>
          </a:p>
          <a:p>
            <a:pPr algn="ctr"/>
            <a:r>
              <a:rPr lang="fr-FR" sz="1400" dirty="0">
                <a:solidFill>
                  <a:srgbClr val="A67B6A"/>
                </a:solidFill>
                <a:latin typeface="Bahnschrift" panose="020B0502040204020203" pitchFamily="34" charset="0"/>
              </a:rPr>
              <a:t>2028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C0B3344-6C1F-CA0C-4F33-5D6385E8B8C1}"/>
              </a:ext>
            </a:extLst>
          </p:cNvPr>
          <p:cNvCxnSpPr>
            <a:cxnSpLocks/>
          </p:cNvCxnSpPr>
          <p:nvPr/>
        </p:nvCxnSpPr>
        <p:spPr>
          <a:xfrm flipV="1">
            <a:off x="10392535" y="2088998"/>
            <a:ext cx="0" cy="351689"/>
          </a:xfrm>
          <a:prstGeom prst="line">
            <a:avLst/>
          </a:prstGeom>
          <a:ln w="38100">
            <a:solidFill>
              <a:srgbClr val="A67B6A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AAE77FB-B92C-2D54-F17F-718E57CA66BB}"/>
              </a:ext>
            </a:extLst>
          </p:cNvPr>
          <p:cNvCxnSpPr>
            <a:cxnSpLocks/>
          </p:cNvCxnSpPr>
          <p:nvPr/>
        </p:nvCxnSpPr>
        <p:spPr>
          <a:xfrm flipV="1">
            <a:off x="8086264" y="2081299"/>
            <a:ext cx="0" cy="351689"/>
          </a:xfrm>
          <a:prstGeom prst="line">
            <a:avLst/>
          </a:prstGeom>
          <a:ln w="38100">
            <a:solidFill>
              <a:srgbClr val="AEDBDA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35B53E1-A320-3758-8FD1-CE6180362169}"/>
              </a:ext>
            </a:extLst>
          </p:cNvPr>
          <p:cNvCxnSpPr>
            <a:cxnSpLocks/>
          </p:cNvCxnSpPr>
          <p:nvPr/>
        </p:nvCxnSpPr>
        <p:spPr>
          <a:xfrm flipV="1">
            <a:off x="5639188" y="2071566"/>
            <a:ext cx="0" cy="351689"/>
          </a:xfrm>
          <a:prstGeom prst="line">
            <a:avLst/>
          </a:prstGeom>
          <a:ln w="38100">
            <a:solidFill>
              <a:srgbClr val="00AEA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9F1A8E3-E6D0-88A8-E5C7-D2BDE6B06F8E}"/>
              </a:ext>
            </a:extLst>
          </p:cNvPr>
          <p:cNvCxnSpPr>
            <a:cxnSpLocks/>
          </p:cNvCxnSpPr>
          <p:nvPr/>
        </p:nvCxnSpPr>
        <p:spPr>
          <a:xfrm flipV="1">
            <a:off x="2405269" y="2051594"/>
            <a:ext cx="0" cy="351689"/>
          </a:xfrm>
          <a:prstGeom prst="line">
            <a:avLst/>
          </a:prstGeom>
          <a:ln w="38100">
            <a:solidFill>
              <a:srgbClr val="DAA73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B2FE381-4667-85FC-42A8-18A2874B7A67}"/>
              </a:ext>
            </a:extLst>
          </p:cNvPr>
          <p:cNvGrpSpPr/>
          <p:nvPr/>
        </p:nvGrpSpPr>
        <p:grpSpPr>
          <a:xfrm>
            <a:off x="1044467" y="3348765"/>
            <a:ext cx="2370672" cy="879638"/>
            <a:chOff x="1058322" y="4300122"/>
            <a:chExt cx="2370672" cy="879638"/>
          </a:xfrm>
          <a:solidFill>
            <a:schemeClr val="bg1">
              <a:lumMod val="85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1F1DE1-C2B4-8A48-27DF-F7F7266945B3}"/>
                </a:ext>
              </a:extLst>
            </p:cNvPr>
            <p:cNvSpPr/>
            <p:nvPr/>
          </p:nvSpPr>
          <p:spPr>
            <a:xfrm>
              <a:off x="1058322" y="4512651"/>
              <a:ext cx="2370672" cy="667109"/>
            </a:xfrm>
            <a:prstGeom prst="rect">
              <a:avLst/>
            </a:prstGeom>
            <a:grpFill/>
            <a:ln>
              <a:solidFill>
                <a:srgbClr val="DAA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Montserrat ExtraBold" panose="00000900000000000000" pitchFamily="2" charset="0"/>
                  <a:cs typeface="Vani" panose="02040502050405020303" pitchFamily="18" charset="0"/>
                </a:rPr>
                <a:t>DIAGNOSTIC</a:t>
              </a:r>
            </a:p>
          </p:txBody>
        </p:sp>
        <p:sp>
          <p:nvSpPr>
            <p:cNvPr id="30" name="Triangle isocèle 29">
              <a:extLst>
                <a:ext uri="{FF2B5EF4-FFF2-40B4-BE49-F238E27FC236}">
                  <a16:creationId xmlns:a16="http://schemas.microsoft.com/office/drawing/2014/main" id="{95FFA6A9-2186-F5AE-4D95-E33E8FF2201E}"/>
                </a:ext>
              </a:extLst>
            </p:cNvPr>
            <p:cNvSpPr/>
            <p:nvPr/>
          </p:nvSpPr>
          <p:spPr>
            <a:xfrm>
              <a:off x="2002574" y="4300122"/>
              <a:ext cx="482169" cy="212529"/>
            </a:xfrm>
            <a:prstGeom prst="triangle">
              <a:avLst/>
            </a:prstGeom>
            <a:grpFill/>
            <a:ln>
              <a:solidFill>
                <a:srgbClr val="DAA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F6AE206-5B1E-3DBD-A213-423E5BA8A491}"/>
              </a:ext>
            </a:extLst>
          </p:cNvPr>
          <p:cNvGrpSpPr/>
          <p:nvPr/>
        </p:nvGrpSpPr>
        <p:grpSpPr>
          <a:xfrm>
            <a:off x="3711472" y="3348765"/>
            <a:ext cx="7473016" cy="879638"/>
            <a:chOff x="1058322" y="4300122"/>
            <a:chExt cx="7473016" cy="8796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6965E3A-35B4-AAFE-895A-77D44D483A57}"/>
                </a:ext>
              </a:extLst>
            </p:cNvPr>
            <p:cNvSpPr/>
            <p:nvPr/>
          </p:nvSpPr>
          <p:spPr>
            <a:xfrm>
              <a:off x="1058322" y="4512651"/>
              <a:ext cx="2370672" cy="6671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A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Montserrat ExtraBold" panose="00000900000000000000" pitchFamily="2" charset="0"/>
                  <a:cs typeface="Vani" panose="02040502050405020303" pitchFamily="18" charset="0"/>
                </a:rPr>
                <a:t>STRATEGIE 2030-2050</a:t>
              </a:r>
            </a:p>
          </p:txBody>
        </p:sp>
        <p:sp>
          <p:nvSpPr>
            <p:cNvPr id="33" name="Triangle isocèle 32">
              <a:extLst>
                <a:ext uri="{FF2B5EF4-FFF2-40B4-BE49-F238E27FC236}">
                  <a16:creationId xmlns:a16="http://schemas.microsoft.com/office/drawing/2014/main" id="{83F7AA5A-E501-B9AC-F4F1-0EF75E70F966}"/>
                </a:ext>
              </a:extLst>
            </p:cNvPr>
            <p:cNvSpPr/>
            <p:nvPr/>
          </p:nvSpPr>
          <p:spPr>
            <a:xfrm>
              <a:off x="2002574" y="4300122"/>
              <a:ext cx="482169" cy="21252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A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 ExtraBold" panose="00000900000000000000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843E844-F226-FCA6-AEA5-019A00ABF45F}"/>
                </a:ext>
              </a:extLst>
            </p:cNvPr>
            <p:cNvSpPr/>
            <p:nvPr/>
          </p:nvSpPr>
          <p:spPr>
            <a:xfrm>
              <a:off x="3620561" y="4512648"/>
              <a:ext cx="2370672" cy="667109"/>
            </a:xfrm>
            <a:prstGeom prst="rect">
              <a:avLst/>
            </a:prstGeom>
            <a:solidFill>
              <a:srgbClr val="AEDBDA"/>
            </a:solidFill>
            <a:ln>
              <a:solidFill>
                <a:srgbClr val="AEDB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Montserrat ExtraBold" panose="00000900000000000000" pitchFamily="2" charset="0"/>
                  <a:cs typeface="Vani" panose="02040502050405020303" pitchFamily="18" charset="0"/>
                </a:rPr>
                <a:t>ACTIONS à 6 ans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807C8D9-0E96-12F6-2D4C-83D623A53EB1}"/>
                </a:ext>
              </a:extLst>
            </p:cNvPr>
            <p:cNvSpPr/>
            <p:nvPr/>
          </p:nvSpPr>
          <p:spPr>
            <a:xfrm>
              <a:off x="6160666" y="4512648"/>
              <a:ext cx="2370672" cy="667109"/>
            </a:xfrm>
            <a:prstGeom prst="rect">
              <a:avLst/>
            </a:prstGeom>
            <a:solidFill>
              <a:srgbClr val="A67B6A"/>
            </a:solidFill>
            <a:ln>
              <a:solidFill>
                <a:srgbClr val="A67B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Montserrat ExtraBold" panose="00000900000000000000" pitchFamily="2" charset="0"/>
                  <a:cs typeface="Vani" panose="02040502050405020303" pitchFamily="18" charset="0"/>
                </a:rPr>
                <a:t>MISE EN ŒUVRE et SUIVI</a:t>
              </a:r>
            </a:p>
          </p:txBody>
        </p:sp>
        <p:sp>
          <p:nvSpPr>
            <p:cNvPr id="36" name="Triangle isocèle 35">
              <a:extLst>
                <a:ext uri="{FF2B5EF4-FFF2-40B4-BE49-F238E27FC236}">
                  <a16:creationId xmlns:a16="http://schemas.microsoft.com/office/drawing/2014/main" id="{8E58DF13-F180-738F-B514-7DDFB7AABE4D}"/>
                </a:ext>
              </a:extLst>
            </p:cNvPr>
            <p:cNvSpPr/>
            <p:nvPr/>
          </p:nvSpPr>
          <p:spPr>
            <a:xfrm>
              <a:off x="4629895" y="4301100"/>
              <a:ext cx="482169" cy="212529"/>
            </a:xfrm>
            <a:prstGeom prst="triangle">
              <a:avLst/>
            </a:prstGeom>
            <a:solidFill>
              <a:srgbClr val="AEDBDA"/>
            </a:solidFill>
            <a:ln>
              <a:solidFill>
                <a:srgbClr val="AEDB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 ExtraBold" panose="00000900000000000000" pitchFamily="2" charset="0"/>
              </a:endParaRPr>
            </a:p>
          </p:txBody>
        </p:sp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4D240AA0-6E90-4C2D-5076-B88459FB014C}"/>
                </a:ext>
              </a:extLst>
            </p:cNvPr>
            <p:cNvSpPr/>
            <p:nvPr/>
          </p:nvSpPr>
          <p:spPr>
            <a:xfrm>
              <a:off x="7257216" y="4302078"/>
              <a:ext cx="482169" cy="212529"/>
            </a:xfrm>
            <a:prstGeom prst="triangle">
              <a:avLst/>
            </a:prstGeom>
            <a:solidFill>
              <a:srgbClr val="A67B6A"/>
            </a:solidFill>
            <a:ln>
              <a:solidFill>
                <a:srgbClr val="A67B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 ExtraBold" panose="00000900000000000000" pitchFamily="2" charset="0"/>
              </a:endParaRPr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8150CE93-A6B2-D906-0D99-F8B7244D48E1}"/>
              </a:ext>
            </a:extLst>
          </p:cNvPr>
          <p:cNvSpPr txBox="1"/>
          <p:nvPr/>
        </p:nvSpPr>
        <p:spPr>
          <a:xfrm>
            <a:off x="1044467" y="4306216"/>
            <a:ext cx="237067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 Nova Light" panose="020B0304020202020204" pitchFamily="34" charset="0"/>
              </a:rPr>
              <a:t>7 diagnostics territoriaux</a:t>
            </a:r>
          </a:p>
          <a:p>
            <a:pPr algn="ctr">
              <a:spcAft>
                <a:spcPts val="600"/>
              </a:spcAft>
            </a:pPr>
            <a:r>
              <a:rPr lang="fr-FR" sz="1200" b="1" dirty="0">
                <a:latin typeface="Arial Nova Light" panose="020B0304020202020204" pitchFamily="34" charset="0"/>
              </a:rPr>
              <a:t>État des lieux air-climat-énergie et vulnérabilités</a:t>
            </a:r>
          </a:p>
          <a:p>
            <a:pPr algn="ctr"/>
            <a:r>
              <a:rPr lang="fr-FR" sz="1200" b="1" dirty="0">
                <a:latin typeface="Arial Nova Light" panose="020B0304020202020204" pitchFamily="34" charset="0"/>
              </a:rPr>
              <a:t>Label TETE CAE : Evaluation des politiques publiques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6E8A3E0-8635-4CBA-8288-8D2CF82DE906}"/>
              </a:ext>
            </a:extLst>
          </p:cNvPr>
          <p:cNvSpPr txBox="1"/>
          <p:nvPr/>
        </p:nvSpPr>
        <p:spPr>
          <a:xfrm>
            <a:off x="3711472" y="4330092"/>
            <a:ext cx="237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 Nova Light" panose="020B0304020202020204" pitchFamily="34" charset="0"/>
              </a:rPr>
              <a:t>Mobilisation des élus et partenaires dans la définition des objectifs et de la stratégie d’actions du territoire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3935C2E-4EF6-7BA5-9682-AFC2977D27A2}"/>
              </a:ext>
            </a:extLst>
          </p:cNvPr>
          <p:cNvSpPr txBox="1"/>
          <p:nvPr/>
        </p:nvSpPr>
        <p:spPr>
          <a:xfrm>
            <a:off x="6273711" y="4353968"/>
            <a:ext cx="237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 Nova Light" panose="020B0304020202020204" pitchFamily="34" charset="0"/>
              </a:rPr>
              <a:t>Concertation autour du programme d’actions </a:t>
            </a:r>
          </a:p>
          <a:p>
            <a:pPr algn="ctr"/>
            <a:r>
              <a:rPr lang="fr-FR" sz="1200" b="1" dirty="0">
                <a:latin typeface="Arial Nova Light" panose="020B0304020202020204" pitchFamily="34" charset="0"/>
              </a:rPr>
              <a:t>Validation du PCAET par le services de l’Etat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B5C598E-3B01-0363-BDB1-6A7D68DAD72B}"/>
              </a:ext>
            </a:extLst>
          </p:cNvPr>
          <p:cNvSpPr txBox="1"/>
          <p:nvPr/>
        </p:nvSpPr>
        <p:spPr>
          <a:xfrm>
            <a:off x="8813816" y="4398548"/>
            <a:ext cx="237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 Nova Light" panose="020B0304020202020204" pitchFamily="34" charset="0"/>
              </a:rPr>
              <a:t>Portage, valorisation et suivis des actions</a:t>
            </a:r>
          </a:p>
          <a:p>
            <a:pPr algn="ctr"/>
            <a:r>
              <a:rPr lang="fr-FR" sz="1200" b="1" dirty="0">
                <a:latin typeface="Arial Nova Light" panose="020B0304020202020204" pitchFamily="34" charset="0"/>
              </a:rPr>
              <a:t>Bilan à mi parcours</a:t>
            </a:r>
          </a:p>
        </p:txBody>
      </p:sp>
      <p:pic>
        <p:nvPicPr>
          <p:cNvPr id="42" name="Graphique 41" descr="Eau avec un remplissage uni">
            <a:extLst>
              <a:ext uri="{FF2B5EF4-FFF2-40B4-BE49-F238E27FC236}">
                <a16:creationId xmlns:a16="http://schemas.microsoft.com/office/drawing/2014/main" id="{3598CF08-5565-4689-5280-9B2B6C86A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778745" y="1476513"/>
            <a:ext cx="914400" cy="914400"/>
          </a:xfrm>
          <a:prstGeom prst="rect">
            <a:avLst/>
          </a:prstGeom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6F357B1D-06DE-6A45-5E1D-B9A9938AD96D}"/>
              </a:ext>
            </a:extLst>
          </p:cNvPr>
          <p:cNvSpPr/>
          <p:nvPr/>
        </p:nvSpPr>
        <p:spPr>
          <a:xfrm>
            <a:off x="6101041" y="1651753"/>
            <a:ext cx="264129" cy="2641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9C296F7-5B05-AA91-33CF-7ECAA94D9198}"/>
              </a:ext>
            </a:extLst>
          </p:cNvPr>
          <p:cNvSpPr txBox="1"/>
          <p:nvPr/>
        </p:nvSpPr>
        <p:spPr>
          <a:xfrm>
            <a:off x="1044467" y="5437776"/>
            <a:ext cx="2370672" cy="646331"/>
          </a:xfrm>
          <a:prstGeom prst="rect">
            <a:avLst/>
          </a:prstGeom>
          <a:noFill/>
          <a:ln>
            <a:solidFill>
              <a:srgbClr val="DAA7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15</a:t>
            </a:r>
            <a:r>
              <a:rPr lang="fr-FR" sz="1200" b="1" i="1" dirty="0">
                <a:solidFill>
                  <a:srgbClr val="DAA736"/>
                </a:solidFill>
                <a:latin typeface="Abadi" panose="020B0604020104020204" pitchFamily="34" charset="0"/>
              </a:rPr>
              <a:t> </a:t>
            </a:r>
            <a:r>
              <a:rPr lang="fr-FR" sz="1200" i="1" dirty="0">
                <a:latin typeface="Abadi" panose="020B0604020104020204" pitchFamily="34" charset="0"/>
              </a:rPr>
              <a:t>entretiens des directions</a:t>
            </a:r>
          </a:p>
          <a:p>
            <a:pPr algn="ctr"/>
            <a:r>
              <a:rPr lang="fr-FR" sz="12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fr-FR" sz="1200" i="1" dirty="0">
                <a:solidFill>
                  <a:srgbClr val="D85C00"/>
                </a:solidFill>
                <a:latin typeface="Abadi" panose="020B0604020104020204" pitchFamily="34" charset="0"/>
              </a:rPr>
              <a:t> </a:t>
            </a:r>
            <a:r>
              <a:rPr lang="fr-FR" sz="1200" i="1" dirty="0">
                <a:latin typeface="Abadi" panose="020B0604020104020204" pitchFamily="34" charset="0"/>
              </a:rPr>
              <a:t>comité technique</a:t>
            </a:r>
          </a:p>
          <a:p>
            <a:pPr algn="ctr"/>
            <a:r>
              <a:rPr lang="fr-FR" sz="1200" b="1" i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fr-FR" sz="1200" b="1" i="1" dirty="0">
                <a:solidFill>
                  <a:srgbClr val="D85C00"/>
                </a:solidFill>
                <a:latin typeface="Abadi" panose="020B0604020104020204" pitchFamily="34" charset="0"/>
              </a:rPr>
              <a:t> </a:t>
            </a:r>
            <a:r>
              <a:rPr lang="fr-FR" sz="1200" i="1" dirty="0">
                <a:latin typeface="Abadi" panose="020B0604020104020204" pitchFamily="34" charset="0"/>
              </a:rPr>
              <a:t>comité de pilotage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04730EE-2DDB-DFA4-3C58-AEAB9F618ED2}"/>
              </a:ext>
            </a:extLst>
          </p:cNvPr>
          <p:cNvSpPr txBox="1"/>
          <p:nvPr/>
        </p:nvSpPr>
        <p:spPr>
          <a:xfrm>
            <a:off x="3723549" y="5273744"/>
            <a:ext cx="2370672" cy="83099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  <a:r>
              <a:rPr lang="fr-FR" sz="1200" b="1" i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fr-FR" sz="1200" i="1" dirty="0">
                <a:latin typeface="Abadi" panose="020B0604020104020204" pitchFamily="34" charset="0"/>
              </a:rPr>
              <a:t>entretiens d’élus VP</a:t>
            </a:r>
          </a:p>
          <a:p>
            <a:pPr algn="ctr"/>
            <a:r>
              <a:rPr lang="fr-FR" sz="12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2</a:t>
            </a:r>
            <a:r>
              <a:rPr lang="fr-FR" sz="1200" i="1" dirty="0">
                <a:latin typeface="Abadi" panose="020B0604020104020204" pitchFamily="34" charset="0"/>
              </a:rPr>
              <a:t> ateliers énergie et adaptation</a:t>
            </a:r>
          </a:p>
          <a:p>
            <a:pPr algn="ctr"/>
            <a:r>
              <a:rPr lang="fr-FR" sz="12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85</a:t>
            </a:r>
            <a:r>
              <a:rPr lang="fr-FR" sz="1200" b="1" i="1" dirty="0">
                <a:solidFill>
                  <a:srgbClr val="DAA736"/>
                </a:solidFill>
                <a:latin typeface="Abadi" panose="020B0604020104020204" pitchFamily="34" charset="0"/>
              </a:rPr>
              <a:t> </a:t>
            </a:r>
            <a:r>
              <a:rPr lang="fr-FR" sz="1200" i="1" dirty="0">
                <a:latin typeface="Abadi" panose="020B0604020104020204" pitchFamily="34" charset="0"/>
              </a:rPr>
              <a:t>participants</a:t>
            </a:r>
          </a:p>
          <a:p>
            <a:pPr algn="ctr"/>
            <a:r>
              <a:rPr lang="fr-FR" sz="12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1</a:t>
            </a:r>
            <a:r>
              <a:rPr lang="fr-FR" sz="1200" b="1" i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fr-FR" sz="1200" i="1" dirty="0">
                <a:latin typeface="Abadi" panose="020B0604020104020204" pitchFamily="34" charset="0"/>
              </a:rPr>
              <a:t>réunion DGA/DGS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86E3B18-6DFD-3FEE-C102-1FAE067F11A5}"/>
              </a:ext>
            </a:extLst>
          </p:cNvPr>
          <p:cNvSpPr txBox="1"/>
          <p:nvPr/>
        </p:nvSpPr>
        <p:spPr>
          <a:xfrm>
            <a:off x="6294235" y="5366077"/>
            <a:ext cx="2657296" cy="83099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latin typeface="Abadi" panose="020B0604020104020204" pitchFamily="34" charset="0"/>
              </a:rPr>
              <a:t>3</a:t>
            </a:r>
            <a:r>
              <a:rPr lang="fr-FR" sz="1200" i="1" dirty="0">
                <a:latin typeface="Abadi" panose="020B0604020104020204" pitchFamily="34" charset="0"/>
              </a:rPr>
              <a:t> ateliers de concertation avec les partenaires et citoyens</a:t>
            </a:r>
          </a:p>
          <a:p>
            <a:pPr algn="ctr"/>
            <a:r>
              <a:rPr lang="fr-FR" sz="1200" i="1" dirty="0">
                <a:latin typeface="Abadi" panose="020B0604020104020204" pitchFamily="34" charset="0"/>
              </a:rPr>
              <a:t>Entretiens des directions et des élus de NM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AE9C079F-7621-815D-8FC4-52B6AD79EC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172"/>
          <a:stretch/>
        </p:blipFill>
        <p:spPr>
          <a:xfrm>
            <a:off x="8959162" y="1557476"/>
            <a:ext cx="834889" cy="647714"/>
          </a:xfrm>
          <a:prstGeom prst="rect">
            <a:avLst/>
          </a:prstGeom>
        </p:spPr>
      </p:pic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536615C1-4C15-50C1-9886-DD66355FF019}"/>
              </a:ext>
            </a:extLst>
          </p:cNvPr>
          <p:cNvSpPr/>
          <p:nvPr/>
        </p:nvSpPr>
        <p:spPr>
          <a:xfrm>
            <a:off x="9184884" y="1083177"/>
            <a:ext cx="356245" cy="356245"/>
          </a:xfrm>
          <a:prstGeom prst="star5">
            <a:avLst/>
          </a:prstGeom>
          <a:solidFill>
            <a:srgbClr val="AC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31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F6D1C-E0B1-4C80-8513-DD53865D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stratégie pour engager le territoire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D51212-4246-41FE-8010-60E73FC9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2E54-06F5-47B8-83C8-907CD976A46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7" name="Espace réservé du pied de page 1">
            <a:extLst>
              <a:ext uri="{FF2B5EF4-FFF2-40B4-BE49-F238E27FC236}">
                <a16:creationId xmlns:a16="http://schemas.microsoft.com/office/drawing/2014/main" id="{0C875025-018B-4724-8A38-BF7E9723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5984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prstClr val="white"/>
                </a:solidFill>
              </a:rPr>
              <a:t>#PCAET Le Grésivaudan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0670BC-1343-CC74-C989-F7AA9797F66B}"/>
              </a:ext>
            </a:extLst>
          </p:cNvPr>
          <p:cNvSpPr txBox="1"/>
          <p:nvPr/>
        </p:nvSpPr>
        <p:spPr>
          <a:xfrm>
            <a:off x="912628" y="1965555"/>
            <a:ext cx="1036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dirty="0">
                <a:latin typeface="Montserrat ExtraBold" panose="00000900000000000000" pitchFamily="2" charset="0"/>
              </a:rPr>
              <a:t>La stratégie politique repose sur deux axes réglementaires : </a:t>
            </a:r>
          </a:p>
          <a:p>
            <a:pPr lvl="1">
              <a:spcAft>
                <a:spcPts val="1200"/>
              </a:spcAft>
            </a:pP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Des </a:t>
            </a:r>
            <a:r>
              <a:rPr lang="fr-FR" sz="2200" b="1" dirty="0">
                <a:solidFill>
                  <a:schemeClr val="accent5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objectifs</a:t>
            </a:r>
            <a:r>
              <a:rPr lang="fr-FR" sz="2200" dirty="0">
                <a:solidFill>
                  <a:schemeClr val="accent5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 </a:t>
            </a:r>
            <a:r>
              <a:rPr lang="fr-FR" sz="2200" b="1" dirty="0">
                <a:solidFill>
                  <a:schemeClr val="accent5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stratégiques</a:t>
            </a: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 définissant les principes d’intervention prioritaires du territoire au regard de ses enjeux à un horizon (2030-2050)</a:t>
            </a:r>
          </a:p>
          <a:p>
            <a:pPr lvl="1"/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Des </a:t>
            </a:r>
            <a:r>
              <a:rPr lang="fr-FR" sz="2200" b="1" dirty="0">
                <a:solidFill>
                  <a:schemeClr val="accent5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objectifs quantifiés (2030 et 2050) </a:t>
            </a: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en matière de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Maîtrise de l’énergie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Développement des énergies renouvelables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Réduction des émissions de 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Réduction des polluants atmosphériques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EB Garamond" panose="00000500000000000000" pitchFamily="2" charset="0"/>
                <a:ea typeface="EB Garamond" panose="00000500000000000000" pitchFamily="2" charset="0"/>
              </a:rPr>
              <a:t>Séquestration carbone</a:t>
            </a:r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6979CD36-FEFB-5974-D093-0A0A1B5E2ED0}"/>
              </a:ext>
            </a:extLst>
          </p:cNvPr>
          <p:cNvSpPr/>
          <p:nvPr/>
        </p:nvSpPr>
        <p:spPr>
          <a:xfrm>
            <a:off x="8588611" y="4057193"/>
            <a:ext cx="2318397" cy="1998618"/>
          </a:xfrm>
          <a:prstGeom prst="triangle">
            <a:avLst/>
          </a:prstGeom>
          <a:solidFill>
            <a:srgbClr val="56C4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AA1375-2D4A-E5FC-5572-4B5C47C3BE8C}"/>
              </a:ext>
            </a:extLst>
          </p:cNvPr>
          <p:cNvSpPr/>
          <p:nvPr/>
        </p:nvSpPr>
        <p:spPr>
          <a:xfrm>
            <a:off x="8389272" y="3530009"/>
            <a:ext cx="2717074" cy="6689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 stratégiques et quantifiés à 2050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15E4B-2B8F-F2C8-73D2-E89EB4A05D0B}"/>
              </a:ext>
            </a:extLst>
          </p:cNvPr>
          <p:cNvSpPr/>
          <p:nvPr/>
        </p:nvSpPr>
        <p:spPr>
          <a:xfrm>
            <a:off x="8389272" y="4795245"/>
            <a:ext cx="2717074" cy="5225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Axes stratégiques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2EA3C0-E738-5859-6787-E75D37457C8C}"/>
              </a:ext>
            </a:extLst>
          </p:cNvPr>
          <p:cNvSpPr/>
          <p:nvPr/>
        </p:nvSpPr>
        <p:spPr>
          <a:xfrm>
            <a:off x="8389272" y="5914083"/>
            <a:ext cx="2717074" cy="52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 opérationnels / actions</a:t>
            </a:r>
          </a:p>
        </p:txBody>
      </p:sp>
    </p:spTree>
    <p:extLst>
      <p:ext uri="{BB962C8B-B14F-4D97-AF65-F5344CB8AC3E}">
        <p14:creationId xmlns:p14="http://schemas.microsoft.com/office/powerpoint/2010/main" val="92608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F6D29AE5-0226-A80F-2128-908D8E3E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1004592"/>
            <a:ext cx="11388916" cy="93192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Montserrat ExtraBold" panose="00000900000000000000" pitchFamily="2" charset="0"/>
              </a:rPr>
              <a:t>Les 4 objectifs stratégiques 2050 visés par le PCAET et la démarche Eco Métropole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D5C824-31A6-E6C1-C08F-DD06E495B8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6FB61-BF56-1647-946F-3B7C878BD6D3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95319D-D156-753C-CF96-DCD47CCF9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55CFB-C5FD-F299-A213-68BCDC8CD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C46FDC-48C2-C0FA-EC22-EB5A023C69CC}"/>
              </a:ext>
            </a:extLst>
          </p:cNvPr>
          <p:cNvSpPr/>
          <p:nvPr/>
        </p:nvSpPr>
        <p:spPr>
          <a:xfrm flipH="1">
            <a:off x="3308738" y="3343690"/>
            <a:ext cx="2780523" cy="63448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b="1" dirty="0">
                <a:latin typeface="Bahnschrift" panose="020B0502040204020203" pitchFamily="34" charset="0"/>
              </a:rPr>
              <a:t>OBJECTIF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182566-C190-CA23-59D8-147FBC6B61EF}"/>
              </a:ext>
            </a:extLst>
          </p:cNvPr>
          <p:cNvSpPr txBox="1"/>
          <p:nvPr/>
        </p:nvSpPr>
        <p:spPr>
          <a:xfrm>
            <a:off x="1837345" y="2316405"/>
            <a:ext cx="425191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Vers un territoire à </a:t>
            </a: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énergie positive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44BD03-F539-40EC-4B81-F06B459D7360}"/>
              </a:ext>
            </a:extLst>
          </p:cNvPr>
          <p:cNvSpPr/>
          <p:nvPr/>
        </p:nvSpPr>
        <p:spPr>
          <a:xfrm flipH="1" flipV="1">
            <a:off x="3322319" y="4039838"/>
            <a:ext cx="2766940" cy="631383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latin typeface="Bahnschrift" panose="020B05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1395FD-474D-5D93-168E-AD99EEA427AB}"/>
              </a:ext>
            </a:extLst>
          </p:cNvPr>
          <p:cNvSpPr txBox="1"/>
          <p:nvPr/>
        </p:nvSpPr>
        <p:spPr>
          <a:xfrm>
            <a:off x="819643" y="4742656"/>
            <a:ext cx="527646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Vers un développement territorial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bas carbone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et sobre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6681CF8-58B8-3C51-0351-1E1ACE1C0D34}"/>
              </a:ext>
            </a:extLst>
          </p:cNvPr>
          <p:cNvSpPr/>
          <p:nvPr/>
        </p:nvSpPr>
        <p:spPr>
          <a:xfrm>
            <a:off x="6150221" y="3343690"/>
            <a:ext cx="2780523" cy="63448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latin typeface="Bahnschrift" panose="020B0502040204020203" pitchFamily="34" charset="0"/>
              </a:rPr>
              <a:t>OBJECTIF 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D1AA77-D3B0-2930-08EF-906AA23DD160}"/>
              </a:ext>
            </a:extLst>
          </p:cNvPr>
          <p:cNvSpPr txBox="1"/>
          <p:nvPr/>
        </p:nvSpPr>
        <p:spPr>
          <a:xfrm>
            <a:off x="6161029" y="4760556"/>
            <a:ext cx="5539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Vers une 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Agglomération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exemplaire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 et 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animatrice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 de la transition écologique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4DACDD7-CF3A-6993-DA22-563D61063C32}"/>
              </a:ext>
            </a:extLst>
          </p:cNvPr>
          <p:cNvSpPr/>
          <p:nvPr/>
        </p:nvSpPr>
        <p:spPr>
          <a:xfrm flipV="1">
            <a:off x="6150221" y="4036741"/>
            <a:ext cx="2780523" cy="634482"/>
          </a:xfrm>
          <a:custGeom>
            <a:avLst/>
            <a:gdLst>
              <a:gd name="connsiteX0" fmla="*/ 0 w 2463282"/>
              <a:gd name="connsiteY0" fmla="*/ 0 h 634482"/>
              <a:gd name="connsiteX1" fmla="*/ 2463282 w 2463282"/>
              <a:gd name="connsiteY1" fmla="*/ 0 h 634482"/>
              <a:gd name="connsiteX2" fmla="*/ 2463282 w 2463282"/>
              <a:gd name="connsiteY2" fmla="*/ 634482 h 634482"/>
              <a:gd name="connsiteX3" fmla="*/ 0 w 2463282"/>
              <a:gd name="connsiteY3" fmla="*/ 634482 h 634482"/>
              <a:gd name="connsiteX4" fmla="*/ 0 w 2463282"/>
              <a:gd name="connsiteY4" fmla="*/ 0 h 634482"/>
              <a:gd name="connsiteX0" fmla="*/ 0 w 2780523"/>
              <a:gd name="connsiteY0" fmla="*/ 0 h 634482"/>
              <a:gd name="connsiteX1" fmla="*/ 2780523 w 2780523"/>
              <a:gd name="connsiteY1" fmla="*/ 0 h 634482"/>
              <a:gd name="connsiteX2" fmla="*/ 2463282 w 2780523"/>
              <a:gd name="connsiteY2" fmla="*/ 634482 h 634482"/>
              <a:gd name="connsiteX3" fmla="*/ 0 w 2780523"/>
              <a:gd name="connsiteY3" fmla="*/ 634482 h 634482"/>
              <a:gd name="connsiteX4" fmla="*/ 0 w 2780523"/>
              <a:gd name="connsiteY4" fmla="*/ 0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23" h="634482">
                <a:moveTo>
                  <a:pt x="0" y="0"/>
                </a:moveTo>
                <a:lnTo>
                  <a:pt x="2780523" y="0"/>
                </a:lnTo>
                <a:lnTo>
                  <a:pt x="2463282" y="634482"/>
                </a:lnTo>
                <a:lnTo>
                  <a:pt x="0" y="634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latin typeface="Bahnschrift" panose="020B050204020402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9B74C5-990A-9088-14F7-7410BF5886FB}"/>
              </a:ext>
            </a:extLst>
          </p:cNvPr>
          <p:cNvSpPr txBox="1"/>
          <p:nvPr/>
        </p:nvSpPr>
        <p:spPr>
          <a:xfrm>
            <a:off x="6161028" y="2308401"/>
            <a:ext cx="592819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  <a:latin typeface="Bahnschrift" panose="020B0502040204020203" pitchFamily="34" charset="0"/>
              </a:rPr>
              <a:t>Vers un territoire </a:t>
            </a:r>
            <a:r>
              <a:rPr lang="fr-FR" sz="3600" b="1" dirty="0">
                <a:solidFill>
                  <a:schemeClr val="tx2"/>
                </a:solidFill>
                <a:latin typeface="Bahnschrift" panose="020B0502040204020203" pitchFamily="34" charset="0"/>
              </a:rPr>
              <a:t>adapté</a:t>
            </a:r>
            <a:r>
              <a:rPr lang="fr-FR" sz="2400" b="1" dirty="0">
                <a:solidFill>
                  <a:schemeClr val="tx2"/>
                </a:solidFill>
                <a:latin typeface="Bahnschrift" panose="020B0502040204020203" pitchFamily="34" charset="0"/>
              </a:rPr>
              <a:t> à la chaleur et aux inondations pour un futur désirable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114737-26D9-2D1C-B6E5-C759356BF6E8}"/>
              </a:ext>
            </a:extLst>
          </p:cNvPr>
          <p:cNvSpPr txBox="1"/>
          <p:nvPr/>
        </p:nvSpPr>
        <p:spPr>
          <a:xfrm>
            <a:off x="3799840" y="4084482"/>
            <a:ext cx="2289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lt1"/>
                </a:solidFill>
                <a:latin typeface="Bahnschrift" panose="020B0502040204020203" pitchFamily="34" charset="0"/>
              </a:rPr>
              <a:t>OBJECTIF 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0BCEDA5-4F92-C301-CC96-103FBB557680}"/>
              </a:ext>
            </a:extLst>
          </p:cNvPr>
          <p:cNvSpPr txBox="1"/>
          <p:nvPr/>
        </p:nvSpPr>
        <p:spPr>
          <a:xfrm>
            <a:off x="6129901" y="4109277"/>
            <a:ext cx="239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lt1"/>
                </a:solidFill>
                <a:latin typeface="Bahnschrift" panose="020B0502040204020203" pitchFamily="34" charset="0"/>
              </a:rPr>
              <a:t>OBJECTIF 4</a:t>
            </a:r>
          </a:p>
        </p:txBody>
      </p:sp>
    </p:spTree>
    <p:extLst>
      <p:ext uri="{BB962C8B-B14F-4D97-AF65-F5344CB8AC3E}">
        <p14:creationId xmlns:p14="http://schemas.microsoft.com/office/powerpoint/2010/main" val="18131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ADEME">
      <a:dk1>
        <a:sysClr val="windowText" lastClr="000000"/>
      </a:dk1>
      <a:lt1>
        <a:sysClr val="window" lastClr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EC9689EC6D646A9915927E20EA146" ma:contentTypeVersion="16" ma:contentTypeDescription="Crée un document." ma:contentTypeScope="" ma:versionID="7728b8681599e7ee526ba11b1083d0d4">
  <xsd:schema xmlns:xsd="http://www.w3.org/2001/XMLSchema" xmlns:xs="http://www.w3.org/2001/XMLSchema" xmlns:p="http://schemas.microsoft.com/office/2006/metadata/properties" xmlns:ns2="37fdd8a8-b931-49f6-b925-f514ae5fdafd" xmlns:ns3="d579fe78-10cd-4552-9de7-52180c284645" targetNamespace="http://schemas.microsoft.com/office/2006/metadata/properties" ma:root="true" ma:fieldsID="a0aea475b1da9486b85650c791114c3a" ns2:_="" ns3:_="">
    <xsd:import namespace="37fdd8a8-b931-49f6-b925-f514ae5fdafd"/>
    <xsd:import namespace="d579fe78-10cd-4552-9de7-52180c2846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dd8a8-b931-49f6-b925-f514ae5fd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c4a27a2-c8ad-4916-b11b-f5c332b56b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9fe78-10cd-4552-9de7-52180c28464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d57853-0927-40b3-a5cf-0bb9cdcfad38}" ma:internalName="TaxCatchAll" ma:showField="CatchAllData" ma:web="d579fe78-10cd-4552-9de7-52180c2846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79fe78-10cd-4552-9de7-52180c284645" xsi:nil="true"/>
    <lcf76f155ced4ddcb4097134ff3c332f xmlns="37fdd8a8-b931-49f6-b925-f514ae5fda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EEBC7B-AEC2-47F8-AE3D-7811886248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F8DECA-76B1-4455-966E-A330CD31E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fdd8a8-b931-49f6-b925-f514ae5fdafd"/>
    <ds:schemaRef ds:uri="d579fe78-10cd-4552-9de7-52180c2846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C0D0F9-7D21-4C03-8879-041F5EF17A88}">
  <ds:schemaRefs>
    <ds:schemaRef ds:uri="http://purl.org/dc/elements/1.1/"/>
    <ds:schemaRef ds:uri="http://schemas.openxmlformats.org/package/2006/metadata/core-properties"/>
    <ds:schemaRef ds:uri="d579fe78-10cd-4552-9de7-52180c284645"/>
    <ds:schemaRef ds:uri="37fdd8a8-b931-49f6-b925-f514ae5fdafd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12441</TotalTime>
  <Words>1290</Words>
  <Application>Microsoft Office PowerPoint</Application>
  <PresentationFormat>Grand écran</PresentationFormat>
  <Paragraphs>238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Abadi</vt:lpstr>
      <vt:lpstr>Arial</vt:lpstr>
      <vt:lpstr>Arial Black</vt:lpstr>
      <vt:lpstr>Arial Nova Cond</vt:lpstr>
      <vt:lpstr>Arial Nova Light</vt:lpstr>
      <vt:lpstr>Bahnschrift</vt:lpstr>
      <vt:lpstr>Calibri</vt:lpstr>
      <vt:lpstr>EB Garamond</vt:lpstr>
      <vt:lpstr>Montserrat</vt:lpstr>
      <vt:lpstr>Montserrat ExtraBold</vt:lpstr>
      <vt:lpstr>Thème Office</vt:lpstr>
      <vt:lpstr>Stratégie politique Climat Air Energie Eco Métropole de Nîmes</vt:lpstr>
      <vt:lpstr>Crises énergétique et climatique 2022 : un appel à la sobriété !</vt:lpstr>
      <vt:lpstr>La situation énergétique de Nîmes Métropole (2019)</vt:lpstr>
      <vt:lpstr>L’évaluation de la politique TEE : le label CAE</vt:lpstr>
      <vt:lpstr>Présentation PowerPoint</vt:lpstr>
      <vt:lpstr>Présentation PowerPoint</vt:lpstr>
      <vt:lpstr>Présentation PowerPoint</vt:lpstr>
      <vt:lpstr>Une stratégie pour engager le territoire</vt:lpstr>
      <vt:lpstr>Les 4 objectifs stratégiques 2050 visés par le PCAET et la démarche Eco Métropole</vt:lpstr>
      <vt:lpstr>Les 10 axes pour y répondre</vt:lpstr>
      <vt:lpstr>Présentation PowerPoint</vt:lpstr>
      <vt:lpstr>Présentation PowerPoint</vt:lpstr>
      <vt:lpstr>Présentation PowerPoint</vt:lpstr>
      <vt:lpstr>Glossaire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Freytet-Gentil</dc:creator>
  <cp:lastModifiedBy>Sabine Torres</cp:lastModifiedBy>
  <cp:revision>265</cp:revision>
  <dcterms:created xsi:type="dcterms:W3CDTF">2020-03-19T10:03:35Z</dcterms:created>
  <dcterms:modified xsi:type="dcterms:W3CDTF">2022-09-23T08:19:00Z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0x010100647EC9689EC6D646A9915927E20EA146</vt:lpwstr>
  </property>
  <property fmtid="{D5CDD505-2E9C-101B-9397-08002B2CF9AE}" pid="3" name="MediaServiceImageTags">
    <vt:lpwstr/>
  </property>
</Properties>
</file>