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7" r:id="rId4"/>
    <p:sldId id="277" r:id="rId5"/>
    <p:sldId id="274" r:id="rId6"/>
    <p:sldId id="278" r:id="rId7"/>
    <p:sldId id="273" r:id="rId8"/>
    <p:sldId id="279" r:id="rId9"/>
    <p:sldId id="271" r:id="rId10"/>
    <p:sldId id="281" r:id="rId11"/>
    <p:sldId id="270" r:id="rId12"/>
    <p:sldId id="282" r:id="rId13"/>
    <p:sldId id="272" r:id="rId14"/>
    <p:sldId id="269" r:id="rId15"/>
    <p:sldId id="280" r:id="rId16"/>
    <p:sldId id="268" r:id="rId17"/>
    <p:sldId id="283" r:id="rId18"/>
    <p:sldId id="267" r:id="rId19"/>
    <p:sldId id="285" r:id="rId20"/>
    <p:sldId id="257" r:id="rId21"/>
    <p:sldId id="286" r:id="rId22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F80"/>
    <a:srgbClr val="7ABFE9"/>
    <a:srgbClr val="6ABCE8"/>
    <a:srgbClr val="2D8783"/>
    <a:srgbClr val="2D8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9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9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1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9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4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22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03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B861-8E62-46EF-B70B-EDCB467E607D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FF66-AD4C-4B48-9603-776C098CA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5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98856">
            <a:off x="5383561" y="535396"/>
            <a:ext cx="6831724" cy="593821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0" name="Rectangle 19"/>
          <p:cNvSpPr/>
          <p:nvPr/>
        </p:nvSpPr>
        <p:spPr>
          <a:xfrm>
            <a:off x="1954924" y="1876577"/>
            <a:ext cx="8418790" cy="3002016"/>
          </a:xfrm>
          <a:prstGeom prst="rect">
            <a:avLst/>
          </a:prstGeom>
          <a:solidFill>
            <a:schemeClr val="bg1"/>
          </a:solidFill>
          <a:ln w="6350">
            <a:solidFill>
              <a:srgbClr val="01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00387" y="2025031"/>
            <a:ext cx="5352604" cy="1786399"/>
          </a:xfrm>
          <a:noFill/>
        </p:spPr>
        <p:txBody>
          <a:bodyPr/>
          <a:lstStyle/>
          <a:p>
            <a:pPr algn="l"/>
            <a:r>
              <a:rPr lang="fr-FR" dirty="0">
                <a:solidFill>
                  <a:srgbClr val="014F80"/>
                </a:solidFill>
                <a:latin typeface="Franklin Gothic Demi" panose="020B0703020102020204" pitchFamily="34" charset="0"/>
              </a:rPr>
              <a:t>Remise</a:t>
            </a:r>
            <a:br>
              <a:rPr lang="fr-FR" dirty="0">
                <a:solidFill>
                  <a:srgbClr val="014F80"/>
                </a:solidFill>
                <a:latin typeface="Franklin Gothic Demi" panose="020B0703020102020204" pitchFamily="34" charset="0"/>
              </a:rPr>
            </a:br>
            <a:r>
              <a:rPr lang="fr-FR" dirty="0">
                <a:solidFill>
                  <a:srgbClr val="014F80"/>
                </a:solidFill>
                <a:latin typeface="Franklin Gothic Demi" panose="020B0703020102020204" pitchFamily="34" charset="0"/>
              </a:rPr>
              <a:t>des prix 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00387" y="4183117"/>
            <a:ext cx="6096000" cy="515007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014F80"/>
                </a:solidFill>
                <a:latin typeface="Franklin Gothic Demi" panose="020B0703020102020204" pitchFamily="34" charset="0"/>
              </a:rPr>
              <a:t>Colisée – Jeudi 31 mars 2022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271" y="1876577"/>
            <a:ext cx="2823113" cy="3002016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4800387" y="3937558"/>
            <a:ext cx="5205461" cy="0"/>
          </a:xfrm>
          <a:prstGeom prst="line">
            <a:avLst/>
          </a:prstGeom>
          <a:ln w="31750">
            <a:solidFill>
              <a:srgbClr val="7ABF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F5DEC3EF-D8B1-4A86-AF9A-DDFE89A7E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5DCBB8-17B8-4750-BE17-F228CF77835B}"/>
              </a:ext>
            </a:extLst>
          </p:cNvPr>
          <p:cNvSpPr txBox="1"/>
          <p:nvPr/>
        </p:nvSpPr>
        <p:spPr>
          <a:xfrm>
            <a:off x="1858233" y="5811859"/>
            <a:ext cx="478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14F80"/>
                </a:solidFill>
                <a:latin typeface="Franklin Gothic Medium" panose="020B0603020102020204" pitchFamily="34" charset="0"/>
              </a:rPr>
              <a:t>Nîmes Métropole soutient les projets innovants</a:t>
            </a:r>
          </a:p>
          <a:p>
            <a:r>
              <a:rPr lang="fr-FR" dirty="0">
                <a:solidFill>
                  <a:srgbClr val="014F80"/>
                </a:solidFill>
                <a:latin typeface="Franklin Gothic Medium" panose="020B0603020102020204" pitchFamily="34" charset="0"/>
              </a:rPr>
              <a:t>de développement durable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0C45AD-0A0F-4EA3-9BBD-25786B393AFB}"/>
              </a:ext>
            </a:extLst>
          </p:cNvPr>
          <p:cNvSpPr txBox="1"/>
          <p:nvPr/>
        </p:nvSpPr>
        <p:spPr>
          <a:xfrm>
            <a:off x="3192438" y="2532120"/>
            <a:ext cx="11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4809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CA0C250-F0D1-4764-A6C1-A06D57441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40" y="1986183"/>
            <a:ext cx="3847940" cy="28856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95901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430864"/>
            <a:ext cx="9015414" cy="4826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Ressourcerie 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RéaNîmes</a:t>
            </a:r>
            <a:endParaRPr lang="fr-FR" sz="2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20F0C62-312F-48F7-B9AE-EA4B8C4BEDB0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7DABC7-7791-437B-9AC6-BC433FF456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6" y="1211954"/>
            <a:ext cx="3847935" cy="2885630"/>
          </a:xfrm>
          <a:prstGeom prst="rect">
            <a:avLst/>
          </a:prstGeom>
        </p:spPr>
      </p:pic>
      <p:pic>
        <p:nvPicPr>
          <p:cNvPr id="5" name="Image 4" descr="Une image contenant vélo, charrette&#10;&#10;Description générée automatiquement">
            <a:extLst>
              <a:ext uri="{FF2B5EF4-FFF2-40B4-BE49-F238E27FC236}">
                <a16:creationId xmlns:a16="http://schemas.microsoft.com/office/drawing/2014/main" id="{904F21C4-55B5-44E7-8038-ED9B688AD0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99" y="3355607"/>
            <a:ext cx="3297430" cy="247307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7AB5836-EBD9-4B03-982E-D1AB472E15FB}"/>
              </a:ext>
            </a:extLst>
          </p:cNvPr>
          <p:cNvSpPr txBox="1"/>
          <p:nvPr/>
        </p:nvSpPr>
        <p:spPr>
          <a:xfrm>
            <a:off x="820147" y="4059685"/>
            <a:ext cx="327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d’atelier vélo extérieur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56AD066-113F-45CA-BABD-0A1F61F86096}"/>
              </a:ext>
            </a:extLst>
          </p:cNvPr>
          <p:cNvSpPr txBox="1"/>
          <p:nvPr/>
        </p:nvSpPr>
        <p:spPr>
          <a:xfrm>
            <a:off x="7972052" y="4823009"/>
            <a:ext cx="327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d’atelier vélo intérieur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F6C6F01-2153-4D3A-852D-9E344F72C10A}"/>
              </a:ext>
            </a:extLst>
          </p:cNvPr>
          <p:cNvSpPr txBox="1"/>
          <p:nvPr/>
        </p:nvSpPr>
        <p:spPr>
          <a:xfrm>
            <a:off x="3708015" y="5828680"/>
            <a:ext cx="5492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 « Atelier coopératif d’entretien, réparation et rénovation de vélo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45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33796" y="4460556"/>
            <a:ext cx="4042588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8 800 €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8460072" y="3216222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393157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incroyables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possibles </a:t>
            </a:r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(Fablab de Nîmes)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5955" y="3221991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458695"/>
            <a:ext cx="7713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 err="1">
                <a:solidFill>
                  <a:srgbClr val="014F80"/>
                </a:solidFill>
                <a:latin typeface="Franklin Gothic Demi" panose="020B0703020102020204" pitchFamily="34" charset="0"/>
              </a:rPr>
              <a:t>Climathon</a:t>
            </a:r>
            <a:endParaRPr lang="fr-FR" sz="3600" dirty="0">
              <a:solidFill>
                <a:srgbClr val="014F8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446C994-1448-45CA-B4BF-72A291379208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8992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043858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487427"/>
            <a:ext cx="9015414" cy="44582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Les incroyables possibles (Fablab de Nîmes)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446C994-1448-45CA-B4BF-72A291379208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A6B841-2654-43B1-92D0-7C1187413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115" y="1970204"/>
            <a:ext cx="4267201" cy="3200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864173-DDE6-418E-B5AB-A360445F92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928" y="1611986"/>
            <a:ext cx="4267200" cy="3200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3C97956-696D-48B5-BB11-323F39352B3A}"/>
              </a:ext>
            </a:extLst>
          </p:cNvPr>
          <p:cNvSpPr txBox="1"/>
          <p:nvPr/>
        </p:nvSpPr>
        <p:spPr>
          <a:xfrm>
            <a:off x="1144272" y="4795455"/>
            <a:ext cx="1617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©A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lexis Costa</a:t>
            </a:r>
            <a:endParaRPr lang="fr-FR" sz="1200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5FBCFC-9F30-4C3F-9A7A-0408E7658210}"/>
              </a:ext>
            </a:extLst>
          </p:cNvPr>
          <p:cNvSpPr txBox="1"/>
          <p:nvPr/>
        </p:nvSpPr>
        <p:spPr>
          <a:xfrm>
            <a:off x="4010002" y="5832689"/>
            <a:ext cx="3922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Climathon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5BFA58A-6271-4E17-8BB3-06BC83307AC9}"/>
              </a:ext>
            </a:extLst>
          </p:cNvPr>
          <p:cNvSpPr txBox="1"/>
          <p:nvPr/>
        </p:nvSpPr>
        <p:spPr>
          <a:xfrm>
            <a:off x="5874853" y="5169500"/>
            <a:ext cx="1921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fr-FR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Clement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Bonet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4224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33796" y="4762560"/>
            <a:ext cx="4042588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3 040 €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9072469" y="3165888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393157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Soignons la terre,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soignons les hommes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8352" y="3171657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307693"/>
            <a:ext cx="771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Livraison de fruits et légumes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en vélo électrique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E7043A-F0AA-477C-8023-1A6843D8AB46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690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33796" y="4762560"/>
            <a:ext cx="4042588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10 840 €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8460072" y="3216222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393157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Soignons la terre,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soignons les hommes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5955" y="3221991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307693"/>
            <a:ext cx="771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Chantiers participatifs :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Plantation de haies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6B7FCAD-FDB4-414E-AD6A-9787CBDC03A2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2241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128702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543987"/>
            <a:ext cx="9015414" cy="51181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Soignons la terre, soignons les hommes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CE7043A-F0AA-477C-8023-1A6843D8AB46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FE7408-050C-47CC-9B5F-5B9ACF832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959" y="2111214"/>
            <a:ext cx="3388126" cy="2047789"/>
          </a:xfrm>
          <a:prstGeom prst="rect">
            <a:avLst/>
          </a:prstGeom>
        </p:spPr>
      </p:pic>
      <p:pic>
        <p:nvPicPr>
          <p:cNvPr id="7" name="Image 6" descr="Une image contenant arbre, extérieur, herbe, personne&#10;&#10;Description générée automatiquement">
            <a:extLst>
              <a:ext uri="{FF2B5EF4-FFF2-40B4-BE49-F238E27FC236}">
                <a16:creationId xmlns:a16="http://schemas.microsoft.com/office/drawing/2014/main" id="{8EC571D3-A4FE-4C37-A973-C0E7B0D2E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81" y="2961793"/>
            <a:ext cx="3076337" cy="2307253"/>
          </a:xfrm>
          <a:prstGeom prst="rect">
            <a:avLst/>
          </a:prstGeom>
        </p:spPr>
      </p:pic>
      <p:pic>
        <p:nvPicPr>
          <p:cNvPr id="10" name="Image 9" descr="Une image contenant herbe, extérieur, personne, enfant&#10;&#10;Description générée automatiquement">
            <a:extLst>
              <a:ext uri="{FF2B5EF4-FFF2-40B4-BE49-F238E27FC236}">
                <a16:creationId xmlns:a16="http://schemas.microsoft.com/office/drawing/2014/main" id="{2A1DF979-AFE9-4ACB-970E-6D6D491CC2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4" y="2501185"/>
            <a:ext cx="3076338" cy="230725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96AF553-4414-487F-8A11-A76C0B6A67D1}"/>
              </a:ext>
            </a:extLst>
          </p:cNvPr>
          <p:cNvSpPr txBox="1"/>
          <p:nvPr/>
        </p:nvSpPr>
        <p:spPr>
          <a:xfrm>
            <a:off x="1124550" y="5282753"/>
            <a:ext cx="3201522" cy="91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enfants du centre de loisirs de Clarensac à l’écoute des conseils donnés par Mathieu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D646AC-1713-460E-90E6-1B9E6D477683}"/>
              </a:ext>
            </a:extLst>
          </p:cNvPr>
          <p:cNvSpPr txBox="1"/>
          <p:nvPr/>
        </p:nvSpPr>
        <p:spPr>
          <a:xfrm>
            <a:off x="4671208" y="4159678"/>
            <a:ext cx="361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des projets « Livraison de fruits et légumes en vélo électrique &amp; Chantiers participatifs de plantation de haies »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02A12B6-2AE3-4B2A-84C3-7F3CDDBFC966}"/>
              </a:ext>
            </a:extLst>
          </p:cNvPr>
          <p:cNvSpPr txBox="1"/>
          <p:nvPr/>
        </p:nvSpPr>
        <p:spPr>
          <a:xfrm>
            <a:off x="8501986" y="4808439"/>
            <a:ext cx="3201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enfants du centre de loisirs de Clarensac plantent des haies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84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199283" y="4980674"/>
            <a:ext cx="3991499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16 440 €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8949795" y="2890880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46168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1040234"/>
            <a:ext cx="8660075" cy="160187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</a:t>
            </a:r>
          </a:p>
          <a:p>
            <a:r>
              <a:rPr lang="fr-FR" sz="6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Oc’Consigne</a:t>
            </a:r>
            <a:endParaRPr lang="fr-FR" sz="6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5678" y="2896649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2" y="2888243"/>
            <a:ext cx="7193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Lancer la filière de réemploi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des emballages en verre sur le territoire de Nîmes Métropole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A842F70-1DE3-407C-AD7C-2B7843E8E768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1707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000528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399211"/>
            <a:ext cx="8660075" cy="49633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 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Oc’Consigne</a:t>
            </a:r>
            <a:endParaRPr lang="fr-FR" sz="2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A842F70-1DE3-407C-AD7C-2B7843E8E768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551687-2F61-4073-B1F2-8391C1F24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414" y="2074277"/>
            <a:ext cx="3661648" cy="2440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29C87D-067D-4966-95CE-BAAC637EC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263" y="2498247"/>
            <a:ext cx="3602028" cy="2441330"/>
          </a:xfrm>
          <a:prstGeom prst="rect">
            <a:avLst/>
          </a:prstGeom>
        </p:spPr>
      </p:pic>
      <p:pic>
        <p:nvPicPr>
          <p:cNvPr id="10" name="Image 9" descr="Une image contenant texte, intérieur, plafond, rayon&#10;&#10;Description générée automatiquement">
            <a:extLst>
              <a:ext uri="{FF2B5EF4-FFF2-40B4-BE49-F238E27FC236}">
                <a16:creationId xmlns:a16="http://schemas.microsoft.com/office/drawing/2014/main" id="{5812CA57-D472-4475-AD20-7F0AA2C808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1" y="2046823"/>
            <a:ext cx="2571750" cy="3429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9D44480-89F4-4E14-8A96-E062390B6AF5}"/>
              </a:ext>
            </a:extLst>
          </p:cNvPr>
          <p:cNvSpPr txBox="1"/>
          <p:nvPr/>
        </p:nvSpPr>
        <p:spPr>
          <a:xfrm>
            <a:off x="5109181" y="5479123"/>
            <a:ext cx="2694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 des bouteilles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magasin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46899C5-61F5-4295-AD9D-092156E98AE5}"/>
              </a:ext>
            </a:extLst>
          </p:cNvPr>
          <p:cNvSpPr txBox="1"/>
          <p:nvPr/>
        </p:nvSpPr>
        <p:spPr>
          <a:xfrm>
            <a:off x="1131906" y="4515146"/>
            <a:ext cx="3602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 « Lancer la filière de réemploi des emballages en verre sur le territoire de Nîmes Métropole »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795E35E-4286-4661-A745-9F197C25EAA6}"/>
              </a:ext>
            </a:extLst>
          </p:cNvPr>
          <p:cNvSpPr txBox="1"/>
          <p:nvPr/>
        </p:nvSpPr>
        <p:spPr>
          <a:xfrm>
            <a:off x="7989875" y="4945482"/>
            <a:ext cx="2160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acs de collecte des bouteilles en verre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5D7AC9-74FD-4672-AC81-F7DF75332F76}"/>
              </a:ext>
            </a:extLst>
          </p:cNvPr>
          <p:cNvSpPr txBox="1"/>
          <p:nvPr/>
        </p:nvSpPr>
        <p:spPr>
          <a:xfrm rot="16200000">
            <a:off x="10774383" y="3824983"/>
            <a:ext cx="2087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/>
              <a:t>©</a:t>
            </a:r>
            <a:r>
              <a:rPr lang="fr-FR" sz="1200" i="1" dirty="0" err="1"/>
              <a:t>Emmanuel_Morel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1736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56973" y="4477334"/>
            <a:ext cx="3991499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20 000 €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8194785" y="2890880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46168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1065407"/>
            <a:ext cx="8660075" cy="207248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Abeille et biodiversité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0668" y="2896649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2" y="3022467"/>
            <a:ext cx="7708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Planter 5 000 arbres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en Vaunage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53F7F2-257C-41EA-BF8E-77DEAAC8C555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7891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962822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348967"/>
            <a:ext cx="8660075" cy="49944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Abeille et biodiversité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353F7F2-257C-41EA-BF8E-77DEAAC8C555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5" name="Image 4" descr="Une image contenant arbre, extérieur, personne, herbe&#10;&#10;Description générée automatiquement">
            <a:extLst>
              <a:ext uri="{FF2B5EF4-FFF2-40B4-BE49-F238E27FC236}">
                <a16:creationId xmlns:a16="http://schemas.microsoft.com/office/drawing/2014/main" id="{44B64117-BDAB-44D4-9FB6-38E7576E1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63" y="2501185"/>
            <a:ext cx="3087458" cy="2315594"/>
          </a:xfrm>
          <a:prstGeom prst="rect">
            <a:avLst/>
          </a:prstGeom>
        </p:spPr>
      </p:pic>
      <p:pic>
        <p:nvPicPr>
          <p:cNvPr id="7" name="Image 6" descr="Une image contenant extérieur, nature&#10;&#10;Description générée automatiquement">
            <a:extLst>
              <a:ext uri="{FF2B5EF4-FFF2-40B4-BE49-F238E27FC236}">
                <a16:creationId xmlns:a16="http://schemas.microsoft.com/office/drawing/2014/main" id="{E345F8FB-80CB-467F-81AE-3A6CB044F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495" y="2269633"/>
            <a:ext cx="3604376" cy="27032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FAC633-F773-49D0-8224-416208E143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416" y="1431319"/>
            <a:ext cx="3370134" cy="2527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2CCE1CD-0FAE-4010-871B-B037B3E0C73E}"/>
              </a:ext>
            </a:extLst>
          </p:cNvPr>
          <p:cNvSpPr txBox="1"/>
          <p:nvPr/>
        </p:nvSpPr>
        <p:spPr>
          <a:xfrm>
            <a:off x="1241984" y="3958920"/>
            <a:ext cx="3489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Plantation d’une haie sur une exploitation agricole en Vaunage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3907B3-60D1-4C59-9CC0-AB57C5BC9A4B}"/>
              </a:ext>
            </a:extLst>
          </p:cNvPr>
          <p:cNvSpPr txBox="1"/>
          <p:nvPr/>
        </p:nvSpPr>
        <p:spPr>
          <a:xfrm>
            <a:off x="8439991" y="4821328"/>
            <a:ext cx="3680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Planter 5 000 arbres en Vaunage »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687AA34-5E4D-44D8-9B6E-C32E04012E0F}"/>
              </a:ext>
            </a:extLst>
          </p:cNvPr>
          <p:cNvSpPr txBox="1"/>
          <p:nvPr/>
        </p:nvSpPr>
        <p:spPr>
          <a:xfrm>
            <a:off x="5157827" y="5429951"/>
            <a:ext cx="2504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haie plantée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une exploitation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6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Les 10 lauréats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189B83-8D5F-4BAD-A71B-78C24648EB46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36B9F3C-7668-42AD-A556-7E77A271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77039"/>
              </p:ext>
            </p:extLst>
          </p:nvPr>
        </p:nvGraphicFramePr>
        <p:xfrm>
          <a:off x="1076325" y="428625"/>
          <a:ext cx="9982200" cy="6235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686">
                  <a:extLst>
                    <a:ext uri="{9D8B030D-6E8A-4147-A177-3AD203B41FA5}">
                      <a16:colId xmlns:a16="http://schemas.microsoft.com/office/drawing/2014/main" val="1551270610"/>
                    </a:ext>
                  </a:extLst>
                </a:gridCol>
                <a:gridCol w="6167914">
                  <a:extLst>
                    <a:ext uri="{9D8B030D-6E8A-4147-A177-3AD203B41FA5}">
                      <a16:colId xmlns:a16="http://schemas.microsoft.com/office/drawing/2014/main" val="2070415298"/>
                    </a:ext>
                  </a:extLst>
                </a:gridCol>
                <a:gridCol w="1170600">
                  <a:extLst>
                    <a:ext uri="{9D8B030D-6E8A-4147-A177-3AD203B41FA5}">
                      <a16:colId xmlns:a16="http://schemas.microsoft.com/office/drawing/2014/main" val="3864465885"/>
                    </a:ext>
                  </a:extLst>
                </a:gridCol>
              </a:tblGrid>
              <a:tr h="373493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Structure porteuses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Projet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Montant attribué (€)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2512150586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Collège F. Desmons de St-Géniès-de-Malgoirès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[Coup de cœur du jury]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Des abeilles au collège – Installation d’une ruche pédagogique dans une salle de classe à destination de tous les élèves mais plus particulièrement de 2 classes de SEGPA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1 000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(30%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335162720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Université de Nîmes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Végétalisation du site Vauban de l’Université de Nîmes (1</a:t>
                      </a:r>
                      <a:r>
                        <a:rPr lang="fr-FR" sz="1200" baseline="30000" dirty="0">
                          <a:effectLst/>
                        </a:rPr>
                        <a:t>ère</a:t>
                      </a:r>
                      <a:r>
                        <a:rPr lang="fr-FR" sz="1200" dirty="0">
                          <a:effectLst/>
                        </a:rPr>
                        <a:t> tranche finalisée à ce jour)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29 000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(4%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1139418099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Abeille et biodiversité »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Planter 5.000 arbres en Vaunage chez des exploitants agricoles sous forme de chantier citoyen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20 000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(16%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1588569819"/>
                  </a:ext>
                </a:extLst>
              </a:tr>
              <a:tr h="557768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SCOP « Oc’Consigne »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(Candidature déposée par l’association de préfiguration)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Lancer la filière de réemploi des emballages en verre sur le territoire de Nîmes Métropole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16 440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(75%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1229025316"/>
                  </a:ext>
                </a:extLst>
              </a:tr>
              <a:tr h="548875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Soignons la terre, soignons les hommes »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Chantiers participatifs : plantation des haies – sur une </a:t>
                      </a:r>
                      <a:r>
                        <a:rPr lang="fr-FR" sz="1200" dirty="0" err="1">
                          <a:effectLst/>
                        </a:rPr>
                        <a:t>microferme</a:t>
                      </a:r>
                      <a:r>
                        <a:rPr lang="fr-FR" sz="1200" dirty="0">
                          <a:effectLst/>
                        </a:rPr>
                        <a:t> à Clarensac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10 840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(80%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3339480481"/>
                  </a:ext>
                </a:extLst>
              </a:tr>
              <a:tr h="626933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Les incroyables possibles »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(FabLab de Nîmes Métropole)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 err="1">
                          <a:effectLst/>
                        </a:rPr>
                        <a:t>Climathon</a:t>
                      </a:r>
                      <a:r>
                        <a:rPr lang="fr-FR" sz="1200" dirty="0">
                          <a:effectLst/>
                        </a:rPr>
                        <a:t> – Concours en équipe qui vise à trouver une solution innovante à un problème donné en 48h/72h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8 800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(35%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2995518781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Ressourcerie RéaNîmes »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Atelier coopératif d’entretien, réparation et rénovation de vélos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8 000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(27%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742066870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Soignons la terre, soignons les hommes »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Livraison de fruits et légumes en vélo électrique sur la Vaunage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3 040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(80% du projet)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3928384852"/>
                  </a:ext>
                </a:extLst>
              </a:tr>
              <a:tr h="476746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des jardins familiaux de Rodilhan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Achat d’un broyeur de végétaux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860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3159469881"/>
                  </a:ext>
                </a:extLst>
              </a:tr>
              <a:tr h="908534"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Association « RepairCafé – Milhaud »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>
                          <a:effectLst/>
                        </a:rPr>
                        <a:t>(Candidature déposée par le porteur de projet Frédéric Giarmarchi)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621665" algn="l"/>
                        </a:tabLst>
                      </a:pPr>
                      <a:r>
                        <a:rPr lang="fr-FR" sz="1200" dirty="0" err="1">
                          <a:effectLst/>
                        </a:rPr>
                        <a:t>Repair</a:t>
                      </a:r>
                      <a:r>
                        <a:rPr lang="fr-FR" sz="1200" dirty="0">
                          <a:effectLst/>
                        </a:rPr>
                        <a:t> Café – les usagers apportent ce qu’ils veulent réparer et le font avec des bénévoles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741</a:t>
                      </a:r>
                    </a:p>
                    <a:p>
                      <a:pPr algn="ctr">
                        <a:tabLst>
                          <a:tab pos="621665" algn="l"/>
                        </a:tabLst>
                      </a:pPr>
                      <a:r>
                        <a:rPr lang="fr-FR" sz="1200" dirty="0">
                          <a:effectLst/>
                        </a:rPr>
                        <a:t>(63% du projet)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39198" marR="39198" marT="0" marB="0" anchor="ctr"/>
                </a:tc>
                <a:extLst>
                  <a:ext uri="{0D108BD9-81ED-4DB2-BD59-A6C34878D82A}">
                    <a16:rowId xmlns:a16="http://schemas.microsoft.com/office/drawing/2014/main" val="3712911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4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33796" y="4477334"/>
            <a:ext cx="4042588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29 000 €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9173137" y="2930996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46168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548971"/>
            <a:ext cx="5352604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Nîmes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9020" y="2936765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022467"/>
            <a:ext cx="771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Végétalisation du site Vauban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de l’Université de Nîmes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929A70D-7ABE-434F-9AFF-0F6949EBB7EE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836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840271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275594"/>
            <a:ext cx="5352604" cy="46912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Nîmes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929A70D-7ABE-434F-9AFF-0F6949EBB7EE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10" name="Image 9" descr="Une image contenant personne, extérieur, debout, posant&#10;&#10;Description générée automatiquement">
            <a:extLst>
              <a:ext uri="{FF2B5EF4-FFF2-40B4-BE49-F238E27FC236}">
                <a16:creationId xmlns:a16="http://schemas.microsoft.com/office/drawing/2014/main" id="{27BAE1AF-D244-478C-9A56-BA6B1D73C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02" y="2208083"/>
            <a:ext cx="3182833" cy="2121290"/>
          </a:xfrm>
          <a:prstGeom prst="rect">
            <a:avLst/>
          </a:prstGeom>
        </p:spPr>
      </p:pic>
      <p:pic>
        <p:nvPicPr>
          <p:cNvPr id="17" name="Image 16" descr="Une image contenant herbe, terrain, extérieur, pierre&#10;&#10;Description générée automatiquement">
            <a:extLst>
              <a:ext uri="{FF2B5EF4-FFF2-40B4-BE49-F238E27FC236}">
                <a16:creationId xmlns:a16="http://schemas.microsoft.com/office/drawing/2014/main" id="{BBF04BC7-0120-42B6-AD75-113C11A2C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10" y="2615698"/>
            <a:ext cx="3182833" cy="2121290"/>
          </a:xfrm>
          <a:prstGeom prst="rect">
            <a:avLst/>
          </a:prstGeom>
        </p:spPr>
      </p:pic>
      <p:pic>
        <p:nvPicPr>
          <p:cNvPr id="19" name="Image 18" descr="Une image contenant extérieur, bâtiment, pierre&#10;&#10;Description générée automatiquement">
            <a:extLst>
              <a:ext uri="{FF2B5EF4-FFF2-40B4-BE49-F238E27FC236}">
                <a16:creationId xmlns:a16="http://schemas.microsoft.com/office/drawing/2014/main" id="{0A5AFDEF-625D-4B35-BB53-F50872D62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1" y="2659818"/>
            <a:ext cx="3182833" cy="212129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103087B-7D0B-4F5B-B7A5-1C200503BFEB}"/>
              </a:ext>
            </a:extLst>
          </p:cNvPr>
          <p:cNvSpPr txBox="1"/>
          <p:nvPr/>
        </p:nvSpPr>
        <p:spPr>
          <a:xfrm>
            <a:off x="1249424" y="4789396"/>
            <a:ext cx="3182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Ilot de fraîcheur du site Vauban 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663BD17-C2BE-4FCA-AA51-EBA2E1F2896D}"/>
              </a:ext>
            </a:extLst>
          </p:cNvPr>
          <p:cNvSpPr txBox="1"/>
          <p:nvPr/>
        </p:nvSpPr>
        <p:spPr>
          <a:xfrm>
            <a:off x="4791727" y="4329372"/>
            <a:ext cx="3386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 « Végétalisation du site Vauban »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57D3A7-A5F6-4860-B03D-04529D441C05}"/>
              </a:ext>
            </a:extLst>
          </p:cNvPr>
          <p:cNvSpPr txBox="1"/>
          <p:nvPr/>
        </p:nvSpPr>
        <p:spPr>
          <a:xfrm>
            <a:off x="8360233" y="4736988"/>
            <a:ext cx="338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 de détente et plantations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79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648612" y="5190399"/>
            <a:ext cx="3612956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1 000 €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9483530" y="3065220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1081055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 F. </a:t>
            </a:r>
            <a:r>
              <a:rPr lang="fr-FR" sz="5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Desmons</a:t>
            </a:r>
            <a:endParaRPr lang="fr-FR" sz="5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St-</a:t>
            </a:r>
            <a:r>
              <a:rPr lang="fr-FR" sz="5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Geniès</a:t>
            </a:r>
            <a:r>
              <a:rPr lang="fr-FR" sz="5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-de-</a:t>
            </a:r>
            <a:r>
              <a:rPr lang="fr-FR" sz="5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Malgoirès</a:t>
            </a:r>
            <a:endParaRPr lang="fr-FR" sz="5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Prix coup de cœur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321564" y="3307693"/>
            <a:ext cx="7713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Des abeilles au collège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Installation d’une ruche pédagogique dans une salle de classe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596884A-E8EB-4DFF-B4EC-B2EAC3FA5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4378" y="3012000"/>
            <a:ext cx="1476375" cy="15430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E189B83-8D5F-4BAD-A71B-78C24648EB46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1072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085676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499483"/>
            <a:ext cx="9015414" cy="48304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 F. 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Desmons</a:t>
            </a:r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St-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Geniès</a:t>
            </a:r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-de-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Malgoirès</a:t>
            </a:r>
            <a:endParaRPr lang="fr-FR" sz="2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Prix coup de cœur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E189B83-8D5F-4BAD-A71B-78C24648EB46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E2E8E2-806F-471F-B738-C9FE8C96D9C8}"/>
              </a:ext>
            </a:extLst>
          </p:cNvPr>
          <p:cNvSpPr txBox="1"/>
          <p:nvPr/>
        </p:nvSpPr>
        <p:spPr>
          <a:xfrm>
            <a:off x="8327742" y="4785803"/>
            <a:ext cx="263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Des abeilles au collège »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AE2026-48DF-4C7F-BE09-49505FBFD5C4}"/>
              </a:ext>
            </a:extLst>
          </p:cNvPr>
          <p:cNvSpPr txBox="1"/>
          <p:nvPr/>
        </p:nvSpPr>
        <p:spPr>
          <a:xfrm>
            <a:off x="1207240" y="5423698"/>
            <a:ext cx="2383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enseignante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projet « Des abeilles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collège »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CA127FB-0CB4-42BB-ABDA-8149ED9D3DFD}"/>
              </a:ext>
            </a:extLst>
          </p:cNvPr>
          <p:cNvSpPr txBox="1"/>
          <p:nvPr/>
        </p:nvSpPr>
        <p:spPr>
          <a:xfrm>
            <a:off x="4157329" y="4402627"/>
            <a:ext cx="369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De Fortis (Principal) et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Fernandez (gestionnaire) et quelques élèves de SEGPA du projet « Des abeilles au collège »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2D741C-6C51-4C36-822B-8BCC7F2CB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2819" y="2211749"/>
            <a:ext cx="2366145" cy="3232699"/>
          </a:xfrm>
          <a:prstGeom prst="rect">
            <a:avLst/>
          </a:prstGeom>
        </p:spPr>
      </p:pic>
      <p:pic>
        <p:nvPicPr>
          <p:cNvPr id="10" name="Image 9" descr="Une image contenant texte, journal, capture d’écran&#10;&#10;Description générée automatiquement">
            <a:extLst>
              <a:ext uri="{FF2B5EF4-FFF2-40B4-BE49-F238E27FC236}">
                <a16:creationId xmlns:a16="http://schemas.microsoft.com/office/drawing/2014/main" id="{07A21797-8BF6-4DC5-B465-12865B999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66" y="2570328"/>
            <a:ext cx="3122359" cy="22088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FE094F4-DF54-4B9B-AA48-64DE6EEA0E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946" y="2211748"/>
            <a:ext cx="3693844" cy="2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644203" y="4477334"/>
            <a:ext cx="3991499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741 €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7691445" y="2974770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46168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1065407"/>
            <a:ext cx="8660075" cy="207248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Café - Milhaud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106" y="2980539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785632" y="3250993"/>
            <a:ext cx="7708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 err="1">
                <a:solidFill>
                  <a:srgbClr val="014F80"/>
                </a:solidFill>
                <a:latin typeface="Franklin Gothic Demi" panose="020B0703020102020204" pitchFamily="34" charset="0"/>
              </a:rPr>
              <a:t>Repair</a:t>
            </a:r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 Café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B876C2-4B5A-4A45-A4A3-58AED7CE08A1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6942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066636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5" y="549595"/>
            <a:ext cx="8660075" cy="5263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fr-FR" sz="2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Café - Milhaud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CB876C2-4B5A-4A45-A4A3-58AED7CE08A1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5" name="Image 4" descr="Une image contenant intérieur, personne, table&#10;&#10;Description générée automatiquement">
            <a:extLst>
              <a:ext uri="{FF2B5EF4-FFF2-40B4-BE49-F238E27FC236}">
                <a16:creationId xmlns:a16="http://schemas.microsoft.com/office/drawing/2014/main" id="{7043F913-19C4-45CC-8591-8D7051507A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8" y="1915483"/>
            <a:ext cx="2532938" cy="33772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6AA74C-00A2-4EE5-9A2F-F6C62D3B0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596" y="1915794"/>
            <a:ext cx="3303121" cy="2201459"/>
          </a:xfrm>
          <a:prstGeom prst="rect">
            <a:avLst/>
          </a:prstGeom>
        </p:spPr>
      </p:pic>
      <p:pic>
        <p:nvPicPr>
          <p:cNvPr id="10" name="Image 9" descr="Une image contenant personne, debout, groupe, gens&#10;&#10;Description générée automatiquement">
            <a:extLst>
              <a:ext uri="{FF2B5EF4-FFF2-40B4-BE49-F238E27FC236}">
                <a16:creationId xmlns:a16="http://schemas.microsoft.com/office/drawing/2014/main" id="{06F9EFE2-64C8-44E8-90CD-47A259DA0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66" y="2630787"/>
            <a:ext cx="2927016" cy="219526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0B45793-0427-4477-960C-8E392B07D88C}"/>
              </a:ext>
            </a:extLst>
          </p:cNvPr>
          <p:cNvSpPr txBox="1"/>
          <p:nvPr/>
        </p:nvSpPr>
        <p:spPr>
          <a:xfrm>
            <a:off x="1335119" y="4123163"/>
            <a:ext cx="340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 en famille au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Café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Milhaud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4A2D93-CE3B-4954-A4D5-083BE0A0E3FC}"/>
              </a:ext>
            </a:extLst>
          </p:cNvPr>
          <p:cNvSpPr txBox="1"/>
          <p:nvPr/>
        </p:nvSpPr>
        <p:spPr>
          <a:xfrm>
            <a:off x="8471478" y="4826049"/>
            <a:ext cx="3061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autour du projet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-Café Milhaud »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5029EA-ACCA-4FBF-9F4F-38F68267FCF1}"/>
              </a:ext>
            </a:extLst>
          </p:cNvPr>
          <p:cNvSpPr txBox="1"/>
          <p:nvPr/>
        </p:nvSpPr>
        <p:spPr>
          <a:xfrm>
            <a:off x="5223437" y="5298591"/>
            <a:ext cx="2662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Réparation de pointe au </a:t>
            </a:r>
          </a:p>
          <a:p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Café de Milhaud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4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648612" y="4762560"/>
            <a:ext cx="3612956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860 €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9072469" y="3165888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393157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des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Jardins familiaux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Rodilhan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8352" y="3171657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307693"/>
            <a:ext cx="771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Achat d’un broyeur</a:t>
            </a:r>
          </a:p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de végétaux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7DAFCC-1738-43FD-AAEB-FA0511457DA7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3311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1147550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553416"/>
            <a:ext cx="9015414" cy="50238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des Jardins familiaux de Rodilhan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F7DAFCC-1738-43FD-AAEB-FA0511457DA7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7" name="Image 6" descr="Une image contenant ciel, extérieur, terrain, sport&#10;&#10;Description générée automatiquement">
            <a:extLst>
              <a:ext uri="{FF2B5EF4-FFF2-40B4-BE49-F238E27FC236}">
                <a16:creationId xmlns:a16="http://schemas.microsoft.com/office/drawing/2014/main" id="{A1A3F95B-DBC3-43AD-B8BC-8FBDF0075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04" y="2994873"/>
            <a:ext cx="3251200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AB4B5C-4250-4752-B8F9-26C347431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8317" y="2283793"/>
            <a:ext cx="3429000" cy="2287786"/>
          </a:xfrm>
          <a:prstGeom prst="rect">
            <a:avLst/>
          </a:prstGeom>
        </p:spPr>
      </p:pic>
      <p:pic>
        <p:nvPicPr>
          <p:cNvPr id="5" name="Image 4" descr="Une image contenant ciel, extérieur, personne, herbe&#10;&#10;Description générée automatiquement">
            <a:extLst>
              <a:ext uri="{FF2B5EF4-FFF2-40B4-BE49-F238E27FC236}">
                <a16:creationId xmlns:a16="http://schemas.microsoft.com/office/drawing/2014/main" id="{02FE408F-3FBC-4A8E-B84B-C2B5D1C44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06" y="1713186"/>
            <a:ext cx="4214813" cy="238125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6225BE4-021B-4D70-88DB-C664E8C10A47}"/>
              </a:ext>
            </a:extLst>
          </p:cNvPr>
          <p:cNvSpPr txBox="1"/>
          <p:nvPr/>
        </p:nvSpPr>
        <p:spPr>
          <a:xfrm>
            <a:off x="1147567" y="5433273"/>
            <a:ext cx="409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de jardiniers autour du projet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Achat d’un broyeur de végétaux »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362BC0-5D2C-4328-B0F2-68F3795C630C}"/>
              </a:ext>
            </a:extLst>
          </p:cNvPr>
          <p:cNvSpPr txBox="1"/>
          <p:nvPr/>
        </p:nvSpPr>
        <p:spPr>
          <a:xfrm>
            <a:off x="7736133" y="5142186"/>
            <a:ext cx="2255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récolte des jardins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3433796" y="4762560"/>
            <a:ext cx="4042588" cy="106873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solidFill>
                  <a:srgbClr val="014F80"/>
                </a:solidFill>
                <a:latin typeface="+mn-lt"/>
                <a:cs typeface="Arial" panose="020B0604020202020204" pitchFamily="34" charset="0"/>
              </a:rPr>
              <a:t>8 000 €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2434">
            <a:off x="9273805" y="3056831"/>
            <a:ext cx="2339852" cy="2033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520" y="236963"/>
            <a:ext cx="1388249" cy="147622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3535" y="2797244"/>
            <a:ext cx="3492000" cy="0"/>
          </a:xfrm>
          <a:prstGeom prst="line">
            <a:avLst/>
          </a:prstGeom>
          <a:ln w="31750">
            <a:solidFill>
              <a:srgbClr val="6AB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1566106" y="393157"/>
            <a:ext cx="9015414" cy="14762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  <a:p>
            <a:r>
              <a:rPr lang="fr-FR" sz="6400" b="1" dirty="0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Ressourcerie</a:t>
            </a:r>
          </a:p>
          <a:p>
            <a:r>
              <a:rPr lang="fr-FR" sz="6400" b="1" dirty="0" err="1">
                <a:solidFill>
                  <a:srgbClr val="01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RéaNîmes</a:t>
            </a:r>
            <a:endParaRPr lang="fr-FR" sz="6400" b="1" dirty="0">
              <a:solidFill>
                <a:srgbClr val="01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E09AA-9BC8-4688-9AA5-7C220980A619}"/>
              </a:ext>
            </a:extLst>
          </p:cNvPr>
          <p:cNvSpPr txBox="1"/>
          <p:nvPr/>
        </p:nvSpPr>
        <p:spPr>
          <a:xfrm>
            <a:off x="-6723" y="6117"/>
            <a:ext cx="738664" cy="6851883"/>
          </a:xfrm>
          <a:prstGeom prst="rect">
            <a:avLst/>
          </a:prstGeom>
          <a:solidFill>
            <a:srgbClr val="6ABCE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LAURÉAT 2021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EB0C2DD-D68C-44EE-A4D4-75FD2F8E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3508" y="5602956"/>
            <a:ext cx="1799613" cy="9153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8EBB29D-F479-487E-91B0-DA68749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9688" y="3062600"/>
            <a:ext cx="1476375" cy="1543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E29BFE-5AC5-45B7-9839-485B53C46E37}"/>
              </a:ext>
            </a:extLst>
          </p:cNvPr>
          <p:cNvSpPr txBox="1"/>
          <p:nvPr/>
        </p:nvSpPr>
        <p:spPr>
          <a:xfrm>
            <a:off x="1598401" y="3307693"/>
            <a:ext cx="771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14F80"/>
                </a:solidFill>
                <a:latin typeface="Franklin Gothic Demi" panose="020B0703020102020204" pitchFamily="34" charset="0"/>
              </a:rPr>
              <a:t>Atelier coopératif d’entretien, réparation et rénovation de vélos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0F0C62-312F-48F7-B9AE-EA4B8C4BEDB0}"/>
              </a:ext>
            </a:extLst>
          </p:cNvPr>
          <p:cNvSpPr txBox="1"/>
          <p:nvPr/>
        </p:nvSpPr>
        <p:spPr>
          <a:xfrm>
            <a:off x="11212879" y="520433"/>
            <a:ext cx="462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434124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873</Words>
  <Application>Microsoft Office PowerPoint</Application>
  <PresentationFormat>Grand écran</PresentationFormat>
  <Paragraphs>198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Franklin Gothic Demi</vt:lpstr>
      <vt:lpstr>Franklin Gothic Medium</vt:lpstr>
      <vt:lpstr>Franklin Gothic Medium Cond</vt:lpstr>
      <vt:lpstr>Thème Office</vt:lpstr>
      <vt:lpstr>Remise des prix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Besson</dc:creator>
  <cp:lastModifiedBy>Sabine Torres</cp:lastModifiedBy>
  <cp:revision>36</cp:revision>
  <cp:lastPrinted>2019-11-20T09:48:29Z</cp:lastPrinted>
  <dcterms:created xsi:type="dcterms:W3CDTF">2019-11-19T13:48:11Z</dcterms:created>
  <dcterms:modified xsi:type="dcterms:W3CDTF">2022-04-01T09:19:35Z</dcterms:modified>
</cp:coreProperties>
</file>