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5"/>
    <p:sldMasterId id="2147483729" r:id="rId6"/>
  </p:sldMasterIdLst>
  <p:notesMasterIdLst>
    <p:notesMasterId r:id="rId15"/>
  </p:notesMasterIdLst>
  <p:handoutMasterIdLst>
    <p:handoutMasterId r:id="rId16"/>
  </p:handoutMasterIdLst>
  <p:sldIdLst>
    <p:sldId id="526" r:id="rId7"/>
    <p:sldId id="3586" r:id="rId8"/>
    <p:sldId id="3571" r:id="rId9"/>
    <p:sldId id="3584" r:id="rId10"/>
    <p:sldId id="3582" r:id="rId11"/>
    <p:sldId id="3585" r:id="rId12"/>
    <p:sldId id="3587" r:id="rId13"/>
    <p:sldId id="3569" r:id="rId14"/>
  </p:sldIdLst>
  <p:sldSz cx="9144000" cy="6858000" type="screen4x3"/>
  <p:notesSz cx="7104063" cy="10234613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pos="4096">
          <p15:clr>
            <a:srgbClr val="A4A3A4"/>
          </p15:clr>
        </p15:guide>
        <p15:guide id="3" pos="289">
          <p15:clr>
            <a:srgbClr val="A4A3A4"/>
          </p15:clr>
        </p15:guide>
        <p15:guide id="4" pos="1352">
          <p15:clr>
            <a:srgbClr val="A4A3A4"/>
          </p15:clr>
        </p15:guide>
        <p15:guide id="5" pos="2002">
          <p15:clr>
            <a:srgbClr val="A4A3A4"/>
          </p15:clr>
        </p15:guide>
        <p15:guide id="6" pos="2838">
          <p15:clr>
            <a:srgbClr val="A4A3A4"/>
          </p15:clr>
        </p15:guide>
        <p15:guide id="7" pos="3302">
          <p15:clr>
            <a:srgbClr val="A4A3A4"/>
          </p15:clr>
        </p15:guide>
        <p15:guide id="8" pos="1564">
          <p15:clr>
            <a:srgbClr val="A4A3A4"/>
          </p15:clr>
        </p15:guide>
        <p15:guide id="9" pos="17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 Garcia" initials="SG" lastIdx="1" clrIdx="0"/>
  <p:cmAuthor id="2" name="VAL CLEMENCE" initials="V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4E0"/>
    <a:srgbClr val="00CCFF"/>
    <a:srgbClr val="008000"/>
    <a:srgbClr val="FF0000"/>
    <a:srgbClr val="00FF00"/>
    <a:srgbClr val="FFFFFF"/>
    <a:srgbClr val="4B4BFF"/>
    <a:srgbClr val="0000FF"/>
    <a:srgbClr val="006600"/>
    <a:srgbClr val="E9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82774" autoAdjust="0"/>
  </p:normalViewPr>
  <p:slideViewPr>
    <p:cSldViewPr snapToObjects="1" showGuides="1">
      <p:cViewPr varScale="1">
        <p:scale>
          <a:sx n="63" d="100"/>
          <a:sy n="63" d="100"/>
        </p:scale>
        <p:origin x="1300" y="64"/>
      </p:cViewPr>
      <p:guideLst>
        <p:guide orient="horz" pos="1440"/>
        <p:guide pos="4096"/>
        <p:guide pos="289"/>
        <p:guide pos="1352"/>
        <p:guide pos="2002"/>
        <p:guide pos="2838"/>
        <p:guide pos="3302"/>
        <p:guide pos="1564"/>
        <p:guide pos="17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75834"/>
    </p:cViewPr>
  </p:sorterViewPr>
  <p:notesViewPr>
    <p:cSldViewPr snapToObjects="1">
      <p:cViewPr varScale="1">
        <p:scale>
          <a:sx n="65" d="100"/>
          <a:sy n="65" d="100"/>
        </p:scale>
        <p:origin x="37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45CDA2-F534-4943-8625-80F302275E7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898168-9B6A-4FB1-BE41-0559799B0256}">
      <dgm:prSet phldrT="[Texte]" custT="1"/>
      <dgm:spPr>
        <a:solidFill>
          <a:srgbClr val="00338E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000" b="1" u="none" dirty="0"/>
            <a:t> </a:t>
          </a:r>
          <a:r>
            <a:rPr lang="fr-FR" sz="1600" b="1" u="none" dirty="0"/>
            <a:t>Loi de transition énergétique</a:t>
          </a:r>
        </a:p>
        <a:p>
          <a:endParaRPr lang="fr-FR" sz="1600" b="1" u="none" dirty="0"/>
        </a:p>
        <a:p>
          <a:r>
            <a:rPr lang="fr-FR" sz="1600" b="1" u="none" dirty="0"/>
            <a:t>catégories de véhicules</a:t>
          </a:r>
          <a:endParaRPr lang="en-US" sz="1600" u="none" dirty="0"/>
        </a:p>
      </dgm:t>
    </dgm:pt>
    <dgm:pt modelId="{A4CD80C2-5C8B-4474-8966-54BF758F284E}" type="parTrans" cxnId="{69AC959A-5291-49E3-8BD6-71466A880385}">
      <dgm:prSet/>
      <dgm:spPr/>
      <dgm:t>
        <a:bodyPr/>
        <a:lstStyle/>
        <a:p>
          <a:endParaRPr lang="en-US"/>
        </a:p>
      </dgm:t>
    </dgm:pt>
    <dgm:pt modelId="{5E9C28E3-DAA8-472C-A4D6-B3818F854455}" type="sibTrans" cxnId="{69AC959A-5291-49E3-8BD6-71466A880385}">
      <dgm:prSet/>
      <dgm:spPr/>
      <dgm:t>
        <a:bodyPr/>
        <a:lstStyle/>
        <a:p>
          <a:endParaRPr lang="en-US"/>
        </a:p>
      </dgm:t>
    </dgm:pt>
    <dgm:pt modelId="{CA1575A3-76D5-4395-BE44-AE5CE21BB0F4}" type="pres">
      <dgm:prSet presAssocID="{5C45CDA2-F534-4943-8625-80F302275E79}" presName="Name0" presStyleCnt="0">
        <dgm:presLayoutVars>
          <dgm:dir/>
          <dgm:animLvl val="lvl"/>
          <dgm:resizeHandles val="exact"/>
        </dgm:presLayoutVars>
      </dgm:prSet>
      <dgm:spPr/>
    </dgm:pt>
    <dgm:pt modelId="{C07DF093-8944-418C-9374-EA7D230F6D43}" type="pres">
      <dgm:prSet presAssocID="{A8898168-9B6A-4FB1-BE41-0559799B0256}" presName="linNode" presStyleCnt="0"/>
      <dgm:spPr/>
    </dgm:pt>
    <dgm:pt modelId="{BE31B54D-F380-4A5C-9F40-C1B9121DB65A}" type="pres">
      <dgm:prSet presAssocID="{A8898168-9B6A-4FB1-BE41-0559799B0256}" presName="parentText" presStyleLbl="node1" presStyleIdx="0" presStyleCnt="1" custScaleX="134062" custScaleY="100000" custLinFactNeighborX="-88889">
        <dgm:presLayoutVars>
          <dgm:chMax val="1"/>
          <dgm:bulletEnabled val="1"/>
        </dgm:presLayoutVars>
      </dgm:prSet>
      <dgm:spPr/>
    </dgm:pt>
  </dgm:ptLst>
  <dgm:cxnLst>
    <dgm:cxn modelId="{69AC959A-5291-49E3-8BD6-71466A880385}" srcId="{5C45CDA2-F534-4943-8625-80F302275E79}" destId="{A8898168-9B6A-4FB1-BE41-0559799B0256}" srcOrd="0" destOrd="0" parTransId="{A4CD80C2-5C8B-4474-8966-54BF758F284E}" sibTransId="{5E9C28E3-DAA8-472C-A4D6-B3818F854455}"/>
    <dgm:cxn modelId="{899838AA-E8B3-49B7-A205-D1986335221A}" type="presOf" srcId="{5C45CDA2-F534-4943-8625-80F302275E79}" destId="{CA1575A3-76D5-4395-BE44-AE5CE21BB0F4}" srcOrd="0" destOrd="0" presId="urn:microsoft.com/office/officeart/2005/8/layout/vList5"/>
    <dgm:cxn modelId="{B173B0C3-BBA0-4F56-AA30-C0B1C5C594ED}" type="presOf" srcId="{A8898168-9B6A-4FB1-BE41-0559799B0256}" destId="{BE31B54D-F380-4A5C-9F40-C1B9121DB65A}" srcOrd="0" destOrd="0" presId="urn:microsoft.com/office/officeart/2005/8/layout/vList5"/>
    <dgm:cxn modelId="{30E23EC0-CF73-4B20-B7EB-CE5E580EAA9C}" type="presParOf" srcId="{CA1575A3-76D5-4395-BE44-AE5CE21BB0F4}" destId="{C07DF093-8944-418C-9374-EA7D230F6D43}" srcOrd="0" destOrd="0" presId="urn:microsoft.com/office/officeart/2005/8/layout/vList5"/>
    <dgm:cxn modelId="{0873C065-2BAE-4F91-A0D1-CF90248958A3}" type="presParOf" srcId="{C07DF093-8944-418C-9374-EA7D230F6D43}" destId="{BE31B54D-F380-4A5C-9F40-C1B9121DB65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1B54D-F380-4A5C-9F40-C1B9121DB65A}">
      <dsp:nvSpPr>
        <dsp:cNvPr id="0" name=""/>
        <dsp:cNvSpPr/>
      </dsp:nvSpPr>
      <dsp:spPr>
        <a:xfrm>
          <a:off x="0" y="791"/>
          <a:ext cx="1936072" cy="1618417"/>
        </a:xfrm>
        <a:prstGeom prst="roundRect">
          <a:avLst/>
        </a:prstGeom>
        <a:solidFill>
          <a:srgbClr val="00338E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u="none" kern="1200" dirty="0"/>
            <a:t> </a:t>
          </a:r>
          <a:r>
            <a:rPr lang="fr-FR" sz="1600" b="1" u="none" kern="1200" dirty="0"/>
            <a:t>Loi de transition énergétique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1" u="none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u="none" kern="1200" dirty="0"/>
            <a:t>catégories de véhicules</a:t>
          </a:r>
          <a:endParaRPr lang="en-US" sz="1600" u="none" kern="1200" dirty="0"/>
        </a:p>
      </dsp:txBody>
      <dsp:txXfrm>
        <a:off x="79005" y="79796"/>
        <a:ext cx="1778062" cy="1460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7" cy="511731"/>
          </a:xfrm>
          <a:prstGeom prst="rect">
            <a:avLst/>
          </a:prstGeom>
        </p:spPr>
        <p:txBody>
          <a:bodyPr vert="horz" lIns="96641" tIns="48321" rIns="96641" bIns="48321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4403" y="1"/>
            <a:ext cx="3078427" cy="511731"/>
          </a:xfrm>
          <a:prstGeom prst="rect">
            <a:avLst/>
          </a:prstGeom>
        </p:spPr>
        <p:txBody>
          <a:bodyPr vert="horz" lIns="96641" tIns="48321" rIns="96641" bIns="48321" rtlCol="0"/>
          <a:lstStyle>
            <a:lvl1pPr algn="r">
              <a:defRPr sz="1300"/>
            </a:lvl1pPr>
          </a:lstStyle>
          <a:p>
            <a:fld id="{9E2692D5-9EBB-E847-9931-EF6E16186753}" type="datetime1">
              <a:rPr lang="it-IT" smtClean="0"/>
              <a:pPr/>
              <a:t>15/12/2021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0515"/>
            <a:ext cx="3078427" cy="511731"/>
          </a:xfrm>
          <a:prstGeom prst="rect">
            <a:avLst/>
          </a:prstGeom>
        </p:spPr>
        <p:txBody>
          <a:bodyPr vert="horz" lIns="96641" tIns="48321" rIns="96641" bIns="48321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4403" y="9720515"/>
            <a:ext cx="3078427" cy="511731"/>
          </a:xfrm>
          <a:prstGeom prst="rect">
            <a:avLst/>
          </a:prstGeom>
        </p:spPr>
        <p:txBody>
          <a:bodyPr vert="horz" lIns="96641" tIns="48321" rIns="96641" bIns="48321" rtlCol="0" anchor="b"/>
          <a:lstStyle>
            <a:lvl1pPr algn="r">
              <a:defRPr sz="1300"/>
            </a:lvl1pPr>
          </a:lstStyle>
          <a:p>
            <a:fld id="{567C75B5-60F1-6445-AB72-1F30929110D1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1646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7" cy="511731"/>
          </a:xfrm>
          <a:prstGeom prst="rect">
            <a:avLst/>
          </a:prstGeom>
        </p:spPr>
        <p:txBody>
          <a:bodyPr vert="horz" lIns="96641" tIns="48321" rIns="96641" bIns="48321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4403" y="1"/>
            <a:ext cx="3078427" cy="511731"/>
          </a:xfrm>
          <a:prstGeom prst="rect">
            <a:avLst/>
          </a:prstGeom>
        </p:spPr>
        <p:txBody>
          <a:bodyPr vert="horz" lIns="96641" tIns="48321" rIns="96641" bIns="48321" rtlCol="0"/>
          <a:lstStyle>
            <a:lvl1pPr algn="r">
              <a:defRPr sz="1300"/>
            </a:lvl1pPr>
          </a:lstStyle>
          <a:p>
            <a:fld id="{E0EF2FB9-173A-6946-9410-B0C04CCFFB3C}" type="datetime1">
              <a:rPr lang="it-IT" smtClean="0"/>
              <a:pPr/>
              <a:t>15/12/2021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9938"/>
            <a:ext cx="5116513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1" tIns="48321" rIns="96641" bIns="48321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6641" tIns="48321" rIns="96641" bIns="48321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0515"/>
            <a:ext cx="3078427" cy="511731"/>
          </a:xfrm>
          <a:prstGeom prst="rect">
            <a:avLst/>
          </a:prstGeom>
        </p:spPr>
        <p:txBody>
          <a:bodyPr vert="horz" lIns="96641" tIns="48321" rIns="96641" bIns="48321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4403" y="9720515"/>
            <a:ext cx="3078427" cy="511731"/>
          </a:xfrm>
          <a:prstGeom prst="rect">
            <a:avLst/>
          </a:prstGeom>
        </p:spPr>
        <p:txBody>
          <a:bodyPr vert="horz" lIns="96641" tIns="48321" rIns="96641" bIns="48321" rtlCol="0" anchor="b"/>
          <a:lstStyle>
            <a:lvl1pPr algn="r">
              <a:defRPr sz="1300"/>
            </a:lvl1pPr>
          </a:lstStyle>
          <a:p>
            <a:fld id="{D6CBB44B-55DC-D44A-B854-7BA97431354A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2071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B44B-55DC-D44A-B854-7BA97431354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119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B44B-55DC-D44A-B854-7BA97431354A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566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B44B-55DC-D44A-B854-7BA97431354A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757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B44B-55DC-D44A-B854-7BA97431354A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8410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B44B-55DC-D44A-B854-7BA97431354A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6001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B44B-55DC-D44A-B854-7BA97431354A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0191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B44B-55DC-D44A-B854-7BA97431354A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1872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B44B-55DC-D44A-B854-7BA97431354A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11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ffmeeting Presentation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2112416" y="2294991"/>
            <a:ext cx="6708056" cy="940771"/>
          </a:xfrm>
          <a:prstGeom prst="rect">
            <a:avLst/>
          </a:prstGeom>
        </p:spPr>
        <p:txBody>
          <a:bodyPr lIns="0" bIns="0"/>
          <a:lstStyle>
            <a:lvl1pPr>
              <a:defRPr>
                <a:solidFill>
                  <a:srgbClr val="C3231E"/>
                </a:solidFill>
              </a:defRPr>
            </a:lvl1pPr>
          </a:lstStyle>
          <a:p>
            <a:r>
              <a:rPr lang="en-US" dirty="0"/>
              <a:t>Product Range </a:t>
            </a:r>
            <a:br>
              <a:rPr lang="en-US" dirty="0"/>
            </a:br>
            <a:r>
              <a:rPr lang="en-US" dirty="0"/>
              <a:t>Program Title (Program Number)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2112416" y="3311963"/>
            <a:ext cx="6708056" cy="345637"/>
          </a:xfrm>
          <a:prstGeom prst="rect">
            <a:avLst/>
          </a:prstGeom>
        </p:spPr>
        <p:txBody>
          <a:bodyPr lIns="0" rIns="0" bIns="0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aseline="0">
                <a:solidFill>
                  <a:srgbClr val="6E6E6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Plant Name(s) – Brand Name(s) – Model Name(s)</a:t>
            </a:r>
            <a:endParaRPr lang="it-IT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2112416" y="4725144"/>
            <a:ext cx="3069184" cy="304056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600" baseline="0">
                <a:solidFill>
                  <a:srgbClr val="6E6E6E"/>
                </a:solidFill>
              </a:defRPr>
            </a:lvl1pPr>
          </a:lstStyle>
          <a:p>
            <a:pPr lvl="0"/>
            <a:r>
              <a:rPr lang="it-IT" dirty="0"/>
              <a:t>Platform Manager Name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4" hasCustomPrompt="1"/>
          </p:nvPr>
        </p:nvSpPr>
        <p:spPr>
          <a:xfrm>
            <a:off x="2112962" y="5387557"/>
            <a:ext cx="3068474" cy="251243"/>
          </a:xfrm>
          <a:prstGeom prst="rect">
            <a:avLst/>
          </a:prstGeom>
        </p:spPr>
        <p:txBody>
          <a:bodyPr vert="horz" lIns="0" rIns="0"/>
          <a:lstStyle>
            <a:lvl1pPr>
              <a:defRPr>
                <a:solidFill>
                  <a:srgbClr val="C3231E"/>
                </a:solidFill>
              </a:defRPr>
            </a:lvl1pPr>
            <a:lvl2pPr>
              <a:defRPr>
                <a:solidFill>
                  <a:srgbClr val="C3231E"/>
                </a:solidFill>
              </a:defRPr>
            </a:lvl2pPr>
            <a:lvl3pPr>
              <a:defRPr>
                <a:solidFill>
                  <a:srgbClr val="C3231E"/>
                </a:solidFill>
              </a:defRPr>
            </a:lvl3pPr>
            <a:lvl4pPr>
              <a:defRPr>
                <a:solidFill>
                  <a:srgbClr val="C3231E"/>
                </a:solidFill>
              </a:defRPr>
            </a:lvl4pPr>
            <a:lvl5pPr>
              <a:defRPr>
                <a:solidFill>
                  <a:srgbClr val="C3231E"/>
                </a:solidFill>
              </a:defRPr>
            </a:lvl5pPr>
          </a:lstStyle>
          <a:p>
            <a:pPr lvl="0"/>
            <a:r>
              <a:rPr lang="it-IT" dirty="0"/>
              <a:t>City, Country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6"/>
          </p:nvPr>
        </p:nvSpPr>
        <p:spPr>
          <a:xfrm>
            <a:off x="2112964" y="6014721"/>
            <a:ext cx="7031037" cy="233680"/>
          </a:xfrm>
          <a:prstGeom prst="rect">
            <a:avLst/>
          </a:prstGeom>
        </p:spPr>
        <p:txBody>
          <a:bodyPr vert="horz" wrap="none" lIns="0" tIns="0" rIns="0" bIns="0"/>
          <a:lstStyle>
            <a:lvl1pPr>
              <a:defRPr sz="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7" hasCustomPrompt="1"/>
          </p:nvPr>
        </p:nvSpPr>
        <p:spPr>
          <a:xfrm>
            <a:off x="2112962" y="5715000"/>
            <a:ext cx="3068474" cy="2286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rgbClr val="6E6E6E"/>
                </a:solidFill>
              </a:defRPr>
            </a:lvl1pPr>
          </a:lstStyle>
          <a:p>
            <a:r>
              <a:rPr lang="it-IT" sz="1200" dirty="0">
                <a:solidFill>
                  <a:srgbClr val="6E6E6E"/>
                </a:solidFill>
                <a:latin typeface="Arial"/>
                <a:cs typeface="Arial"/>
              </a:rPr>
              <a:t>Milestone Date</a:t>
            </a:r>
          </a:p>
        </p:txBody>
      </p:sp>
      <p:sp>
        <p:nvSpPr>
          <p:cNvPr id="9" name="Segnaposto testo 14"/>
          <p:cNvSpPr>
            <a:spLocks noGrp="1"/>
          </p:cNvSpPr>
          <p:nvPr>
            <p:ph type="body" sz="quarter" idx="18" hasCustomPrompt="1"/>
          </p:nvPr>
        </p:nvSpPr>
        <p:spPr>
          <a:xfrm>
            <a:off x="2112414" y="5105400"/>
            <a:ext cx="3069185" cy="2286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200">
                <a:solidFill>
                  <a:srgbClr val="6E6E6E"/>
                </a:solidFill>
              </a:defRPr>
            </a:lvl1pPr>
          </a:lstStyle>
          <a:p>
            <a:pPr lvl="0"/>
            <a:r>
              <a:rPr lang="it-IT" dirty="0"/>
              <a:t>Platform Manager Title </a:t>
            </a:r>
          </a:p>
        </p:txBody>
      </p:sp>
    </p:spTree>
    <p:extLst>
      <p:ext uri="{BB962C8B-B14F-4D97-AF65-F5344CB8AC3E}">
        <p14:creationId xmlns:p14="http://schemas.microsoft.com/office/powerpoint/2010/main" val="510046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Tex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402951" y="6376243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4F2263D-2B56-3241-AE08-5B72161B4332}" type="slidenum">
              <a:rPr lang="it-IT" smtClean="0">
                <a:solidFill>
                  <a:prstClr val="white"/>
                </a:solidFill>
              </a:rPr>
              <a:pPr/>
              <a:t>‹N°›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5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contenuto 2"/>
          <p:cNvSpPr>
            <a:spLocks noGrp="1"/>
          </p:cNvSpPr>
          <p:nvPr>
            <p:ph idx="12" hasCustomPrompt="1"/>
          </p:nvPr>
        </p:nvSpPr>
        <p:spPr>
          <a:xfrm>
            <a:off x="457200" y="1600201"/>
            <a:ext cx="4042792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Clr>
                <a:schemeClr val="accent1"/>
              </a:buClr>
              <a:buFont typeface="Wingdings" charset="2"/>
              <a:buChar char="§"/>
              <a:defRPr sz="1800" baseline="0">
                <a:solidFill>
                  <a:srgbClr val="000000"/>
                </a:solidFill>
              </a:defRPr>
            </a:lvl1pPr>
            <a:lvl2pPr marL="742950" indent="-285750">
              <a:buClr>
                <a:schemeClr val="accent1"/>
              </a:buClr>
              <a:buSzPct val="120000"/>
              <a:buFont typeface="Arial"/>
              <a:buChar char="•"/>
              <a:defRPr sz="1600">
                <a:solidFill>
                  <a:srgbClr val="000000"/>
                </a:solidFill>
              </a:defRPr>
            </a:lvl2pPr>
            <a:lvl3pPr marL="1200150" indent="-285750">
              <a:buClr>
                <a:schemeClr val="accent1"/>
              </a:buClr>
              <a:buSzPct val="80000"/>
              <a:buFont typeface="Wingdings" charset="2"/>
              <a:buChar char="ü"/>
              <a:defRPr sz="1400">
                <a:solidFill>
                  <a:srgbClr val="000000"/>
                </a:solidFill>
              </a:defRPr>
            </a:lvl3pPr>
            <a:lvl4pPr marL="1543050" indent="-171450">
              <a:buClr>
                <a:schemeClr val="accent1"/>
              </a:buClr>
              <a:buSzPct val="80000"/>
              <a:buFont typeface="Courier New"/>
              <a:buChar char="o"/>
              <a:defRPr sz="1200">
                <a:solidFill>
                  <a:srgbClr val="000000"/>
                </a:solidFill>
              </a:defRPr>
            </a:lvl4pPr>
            <a:lvl5pPr marL="2000250" indent="-171450">
              <a:buClr>
                <a:schemeClr val="accent1"/>
              </a:buClr>
              <a:buSzPct val="80000"/>
              <a:buFont typeface="Wingdings" charset="2"/>
              <a:buChar char="²"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noProof="0"/>
              <a:t>Text lorem ipsum dolor sit amet, consectetuer adipiscing elit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4682067" y="1600201"/>
            <a:ext cx="4042792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Clr>
                <a:schemeClr val="accent1"/>
              </a:buClr>
              <a:buFont typeface="Wingdings" charset="2"/>
              <a:buChar char="§"/>
              <a:defRPr sz="1800" baseline="0">
                <a:solidFill>
                  <a:srgbClr val="000000"/>
                </a:solidFill>
              </a:defRPr>
            </a:lvl1pPr>
            <a:lvl2pPr marL="742950" indent="-285750">
              <a:buClr>
                <a:schemeClr val="accent1"/>
              </a:buClr>
              <a:buSzPct val="120000"/>
              <a:buFont typeface="Arial"/>
              <a:buChar char="•"/>
              <a:defRPr sz="1600">
                <a:solidFill>
                  <a:srgbClr val="000000"/>
                </a:solidFill>
              </a:defRPr>
            </a:lvl2pPr>
            <a:lvl3pPr marL="1200150" indent="-285750">
              <a:buClr>
                <a:schemeClr val="accent1"/>
              </a:buClr>
              <a:buSzPct val="80000"/>
              <a:buFont typeface="Wingdings" charset="2"/>
              <a:buChar char="ü"/>
              <a:defRPr sz="1400">
                <a:solidFill>
                  <a:srgbClr val="000000"/>
                </a:solidFill>
              </a:defRPr>
            </a:lvl3pPr>
            <a:lvl4pPr marL="1543050" indent="-171450">
              <a:buClr>
                <a:schemeClr val="accent1"/>
              </a:buClr>
              <a:buSzPct val="80000"/>
              <a:buFont typeface="Courier New"/>
              <a:buChar char="o"/>
              <a:defRPr sz="1200">
                <a:solidFill>
                  <a:srgbClr val="000000"/>
                </a:solidFill>
              </a:defRPr>
            </a:lvl4pPr>
            <a:lvl5pPr marL="2000250" indent="-171450">
              <a:buClr>
                <a:schemeClr val="accent1"/>
              </a:buClr>
              <a:buSzPct val="80000"/>
              <a:buFont typeface="Wingdings" charset="2"/>
              <a:buChar char="²"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noProof="0"/>
              <a:t>Text Lorem ipsum dolor sit amet, consectetuer adipiscing elit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88424" y="6354000"/>
            <a:ext cx="457200" cy="28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4F2263D-2B56-3241-AE08-5B72161B4332}" type="slidenum">
              <a:rPr lang="it-IT" smtClean="0"/>
              <a:pPr/>
              <a:t>‹N°›</a:t>
            </a:fld>
            <a:endParaRPr lang="it-IT"/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140290"/>
            <a:ext cx="8291264" cy="423587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lang="en-US" sz="2200" kern="1200" noProof="0" smtClean="0">
                <a:solidFill>
                  <a:srgbClr val="00B0F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noProof="0" dirty="0"/>
              <a:t>Title lorem ipsum dolor sit </a:t>
            </a:r>
            <a:r>
              <a:rPr lang="en-US" noProof="0" dirty="0" err="1"/>
              <a:t>amet</a:t>
            </a:r>
            <a:endParaRPr lang="en-US" noProof="0" dirty="0"/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63877"/>
            <a:ext cx="8291264" cy="34480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Subtitle lorem ipsum dolor sit </a:t>
            </a:r>
            <a:r>
              <a:rPr lang="en-US" noProof="0" dirty="0" err="1"/>
              <a:t>amet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8480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107504" y="1124744"/>
            <a:ext cx="8856984" cy="50014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Clr>
                <a:schemeClr val="accent1"/>
              </a:buClr>
              <a:buFont typeface="Wingdings" charset="2"/>
              <a:buChar char="§"/>
              <a:defRPr sz="1800">
                <a:solidFill>
                  <a:srgbClr val="000000"/>
                </a:solidFill>
              </a:defRPr>
            </a:lvl1pPr>
            <a:lvl2pPr marL="742950" indent="-285750">
              <a:buClr>
                <a:schemeClr val="accent1"/>
              </a:buClr>
              <a:buSzPct val="120000"/>
              <a:buFont typeface="Arial"/>
              <a:buChar char="•"/>
              <a:defRPr sz="1600">
                <a:solidFill>
                  <a:srgbClr val="000000"/>
                </a:solidFill>
              </a:defRPr>
            </a:lvl2pPr>
            <a:lvl3pPr marL="1200150" indent="-285750">
              <a:buClr>
                <a:schemeClr val="accent1"/>
              </a:buClr>
              <a:buSzPct val="80000"/>
              <a:buFont typeface="Wingdings" charset="2"/>
              <a:buChar char="ü"/>
              <a:defRPr sz="1400">
                <a:solidFill>
                  <a:srgbClr val="000000"/>
                </a:solidFill>
              </a:defRPr>
            </a:lvl3pPr>
            <a:lvl4pPr marL="1543050" indent="-171450">
              <a:buClr>
                <a:schemeClr val="accent1"/>
              </a:buClr>
              <a:buSzPct val="80000"/>
              <a:buFont typeface="Courier New"/>
              <a:buChar char="o"/>
              <a:defRPr sz="1200">
                <a:solidFill>
                  <a:srgbClr val="000000"/>
                </a:solidFill>
              </a:defRPr>
            </a:lvl4pPr>
            <a:lvl5pPr marL="2000250" indent="-171450">
              <a:buClr>
                <a:schemeClr val="accent1"/>
              </a:buClr>
              <a:buSzPct val="80000"/>
              <a:buFont typeface="Wingdings" charset="2"/>
              <a:buChar char="²"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noProof="0" dirty="0"/>
              <a:t>Text </a:t>
            </a:r>
            <a:r>
              <a:rPr lang="en-US" noProof="0" dirty="0" err="1"/>
              <a:t>Lorem</a:t>
            </a:r>
            <a:r>
              <a:rPr lang="en-US" noProof="0" dirty="0"/>
              <a:t> </a:t>
            </a:r>
            <a:r>
              <a:rPr lang="en-US" noProof="0" dirty="0" err="1"/>
              <a:t>ipsum</a:t>
            </a:r>
            <a:r>
              <a:rPr lang="en-US" noProof="0" dirty="0"/>
              <a:t>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82000" y="6464214"/>
            <a:ext cx="457200" cy="28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4F2263D-2B56-3241-AE08-5B72161B4332}" type="slidenum">
              <a:rPr lang="it-IT" smtClean="0"/>
              <a:pPr/>
              <a:t>‹N°›</a:t>
            </a:fld>
            <a:endParaRPr lang="it-IT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B72C0ABC-74B9-4680-B510-09E8B95850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05786"/>
            <a:ext cx="8291264" cy="423587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lang="en-US" sz="2200" b="1" kern="1200" noProof="0" smtClean="0">
                <a:solidFill>
                  <a:srgbClr val="00B0F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noProof="0" dirty="0"/>
              <a:t>Title lorem ipsum dolor sit </a:t>
            </a:r>
            <a:r>
              <a:rPr lang="en-US" noProof="0" dirty="0" err="1"/>
              <a:t>amet</a:t>
            </a:r>
            <a:endParaRPr lang="en-US" noProof="0" dirty="0"/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173DCBA9-047C-44A3-BEBE-CD3A16875E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29373"/>
            <a:ext cx="8291264" cy="34480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Subtitle lorem ipsum dolor sit </a:t>
            </a:r>
            <a:r>
              <a:rPr lang="en-US" noProof="0" dirty="0" err="1"/>
              <a:t>amet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10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88424" y="6442044"/>
            <a:ext cx="457200" cy="28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4F2263D-2B56-3241-AE08-5B72161B4332}" type="slidenum">
              <a:rPr lang="it-IT" smtClean="0"/>
              <a:pPr/>
              <a:t>‹N°›</a:t>
            </a:fld>
            <a:endParaRPr lang="it-IT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885288D-1A54-4D8D-A056-1072DBEF2A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97160"/>
            <a:ext cx="8291264" cy="423587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lang="en-US" sz="2200" kern="1200" noProof="0" smtClean="0">
                <a:solidFill>
                  <a:srgbClr val="00B0F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noProof="0" dirty="0"/>
              <a:t>Title lorem ipsum dolor sit </a:t>
            </a:r>
            <a:r>
              <a:rPr lang="en-US" noProof="0" dirty="0" err="1"/>
              <a:t>amet</a:t>
            </a:r>
            <a:endParaRPr lang="en-US" noProof="0" dirty="0"/>
          </a:p>
        </p:txBody>
      </p:sp>
      <p:sp>
        <p:nvSpPr>
          <p:cNvPr id="8" name="Segnaposto testo 4">
            <a:extLst>
              <a:ext uri="{FF2B5EF4-FFF2-40B4-BE49-F238E27FC236}">
                <a16:creationId xmlns:a16="http://schemas.microsoft.com/office/drawing/2014/main" id="{D06DE80D-5709-42A0-9F3D-D398A2FB27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20747"/>
            <a:ext cx="8291264" cy="34480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Subtitle lorem ipsum dolor sit </a:t>
            </a:r>
            <a:r>
              <a:rPr lang="en-US" noProof="0" dirty="0" err="1"/>
              <a:t>amet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149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8E4FB76F-25CD-43FC-BD17-3F93668724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980729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C869E0-222F-4996-B717-CE063CEFD4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5641502"/>
            <a:ext cx="2621731" cy="98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CE5BB4C8-8834-402F-81BE-73D48F73F0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0" y="6381108"/>
            <a:ext cx="9144000" cy="474507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</p:pic>
      <p:sp>
        <p:nvSpPr>
          <p:cNvPr id="15" name="Rettangolo 14"/>
          <p:cNvSpPr/>
          <p:nvPr userDrawn="1"/>
        </p:nvSpPr>
        <p:spPr>
          <a:xfrm>
            <a:off x="1456937" y="6511860"/>
            <a:ext cx="7692543" cy="216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1200" noProof="0" dirty="0"/>
              <a:t>Evolutions Euro VI </a:t>
            </a:r>
            <a:r>
              <a:rPr lang="fr-FR" sz="1200" noProof="0" dirty="0" err="1"/>
              <a:t>Step</a:t>
            </a:r>
            <a:r>
              <a:rPr lang="fr-FR" sz="1200" noProof="0" dirty="0"/>
              <a:t> E					</a:t>
            </a:r>
          </a:p>
        </p:txBody>
      </p:sp>
      <p:pic>
        <p:nvPicPr>
          <p:cNvPr id="6" name="Immagine 5" descr="AW_CNH_Industrial_Color_RGB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234" y="6495409"/>
            <a:ext cx="601840" cy="23211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7C89872-E829-4AD4-B30A-E5193C9C80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88392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482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C3231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3231E"/>
        </a:buClr>
        <a:buFont typeface="Wingdings" charset="2"/>
        <a:buNone/>
        <a:defRPr sz="9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C3231E"/>
        </a:buClr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200150" indent="-285750" algn="l" defTabSz="457200" rtl="0" eaLnBrk="1" latinLnBrk="0" hangingPunct="1">
        <a:spcBef>
          <a:spcPct val="20000"/>
        </a:spcBef>
        <a:buClr>
          <a:srgbClr val="C3231E"/>
        </a:buClr>
        <a:buFont typeface="Wingdings" charset="2"/>
        <a:buChar char="§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57350" indent="-285750" algn="l" defTabSz="457200" rtl="0" eaLnBrk="1" latinLnBrk="0" hangingPunct="1">
        <a:spcBef>
          <a:spcPct val="20000"/>
        </a:spcBef>
        <a:buClr>
          <a:srgbClr val="C3231E"/>
        </a:buClr>
        <a:buFont typeface="Wingdings" charset="2"/>
        <a:buChar char="§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114550" indent="-285750" algn="l" defTabSz="457200" rtl="0" eaLnBrk="1" latinLnBrk="0" hangingPunct="1">
        <a:spcBef>
          <a:spcPct val="20000"/>
        </a:spcBef>
        <a:buClr>
          <a:srgbClr val="C3231E"/>
        </a:buClr>
        <a:buFont typeface="Wingdings" charset="2"/>
        <a:buChar char="§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>
            <a:extLst>
              <a:ext uri="{FF2B5EF4-FFF2-40B4-BE49-F238E27FC236}">
                <a16:creationId xmlns:a16="http://schemas.microsoft.com/office/drawing/2014/main" id="{BB49103C-A36F-43A5-A8BD-BDB683AEC2E0}"/>
              </a:ext>
            </a:extLst>
          </p:cNvPr>
          <p:cNvSpPr txBox="1">
            <a:spLocks/>
          </p:cNvSpPr>
          <p:nvPr/>
        </p:nvSpPr>
        <p:spPr>
          <a:xfrm>
            <a:off x="740434" y="1327817"/>
            <a:ext cx="7620000" cy="849018"/>
          </a:xfrm>
          <a:prstGeom prst="rect">
            <a:avLst/>
          </a:prstGeom>
        </p:spPr>
        <p:txBody>
          <a:bodyPr lIns="0" bIns="0"/>
          <a:lstStyle>
            <a:lvl1pPr algn="ctr" defTabSz="342900" rtl="0" eaLnBrk="1" latinLnBrk="0" hangingPunct="1">
              <a:spcBef>
                <a:spcPct val="0"/>
              </a:spcBef>
              <a:buNone/>
              <a:defRPr sz="48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Arial"/>
              </a:defRPr>
            </a:lvl1pPr>
          </a:lstStyle>
          <a:p>
            <a:pPr lvl="0"/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nkGothic Md BT" panose="020B0807020203060204" pitchFamily="34" charset="0"/>
              </a:rPr>
              <a:t>URBANWAY Euro VI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nkGothic Md BT" panose="020B0807020203060204" pitchFamily="34" charset="0"/>
              </a:rPr>
              <a:t>Step</a:t>
            </a:r>
            <a:r>
              <a:rPr lang="fr-FR" sz="3200" dirty="0">
                <a:latin typeface="BankGothic Md BT" panose="020B0807020203060204" pitchFamily="34" charset="0"/>
              </a:rPr>
              <a:t> 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ankGothic Md BT" panose="020B0807020203060204" pitchFamily="34" charset="0"/>
            </a:endParaRP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40DF1990-CF84-41E9-9601-78D19B087ADB}"/>
              </a:ext>
            </a:extLst>
          </p:cNvPr>
          <p:cNvSpPr txBox="1">
            <a:spLocks/>
          </p:cNvSpPr>
          <p:nvPr/>
        </p:nvSpPr>
        <p:spPr>
          <a:xfrm>
            <a:off x="838200" y="5029200"/>
            <a:ext cx="5031042" cy="460849"/>
          </a:xfrm>
          <a:prstGeom prst="rect">
            <a:avLst/>
          </a:prstGeom>
        </p:spPr>
        <p:txBody>
          <a:bodyPr lIns="0" rIns="0" bIns="0" anchor="t"/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6E6E6E"/>
                </a:solidFill>
                <a:latin typeface="Century Gothic" panose="020B0502020202020204" pitchFamily="34" charset="0"/>
                <a:ea typeface="+mn-ea"/>
                <a:cs typeface="Arial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Produit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Citybus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 France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Santiago FERREIRA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726A5FEE-1674-4836-A6DA-F2BE08227635}"/>
              </a:ext>
            </a:extLst>
          </p:cNvPr>
          <p:cNvSpPr txBox="1">
            <a:spLocks/>
          </p:cNvSpPr>
          <p:nvPr/>
        </p:nvSpPr>
        <p:spPr>
          <a:xfrm>
            <a:off x="740434" y="5530183"/>
            <a:ext cx="5030787" cy="581347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4BD0FF"/>
                </a:solidFill>
                <a:latin typeface="Century Gothic" panose="020B0502020202020204" pitchFamily="34" charset="0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00B0F0"/>
                </a:solidFill>
                <a:latin typeface="Century Gothic" panose="020B0502020202020204" pitchFamily="34" charset="0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00B0F0"/>
                </a:solidFill>
                <a:latin typeface="Century Gothic" panose="020B0502020202020204" pitchFamily="34" charset="0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900" kern="1200">
                <a:solidFill>
                  <a:srgbClr val="00B0F0"/>
                </a:solidFill>
                <a:latin typeface="Century Gothic" panose="020B0502020202020204" pitchFamily="34" charset="0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900" kern="1200">
                <a:solidFill>
                  <a:srgbClr val="00B0F0"/>
                </a:solidFill>
                <a:latin typeface="Century Gothic" panose="020B0502020202020204" pitchFamily="34" charset="0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4BD0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Novembre 2021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1B4185A-3F83-4C52-8880-FD2039C21C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2354706"/>
            <a:ext cx="5030787" cy="249662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E422D12-771E-4EAF-B19B-E7FF34BEE2F3}"/>
              </a:ext>
            </a:extLst>
          </p:cNvPr>
          <p:cNvSpPr txBox="1"/>
          <p:nvPr/>
        </p:nvSpPr>
        <p:spPr>
          <a:xfrm>
            <a:off x="1" y="228600"/>
            <a:ext cx="91660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b="1" spc="300" dirty="0">
                <a:solidFill>
                  <a:schemeClr val="bg1"/>
                </a:solidFill>
                <a:latin typeface="BankGothic Md BT" panose="020B0807020203060204" pitchFamily="34" charset="0"/>
              </a:rPr>
              <a:t>IVECO FRANCE</a:t>
            </a:r>
          </a:p>
        </p:txBody>
      </p:sp>
    </p:spTree>
    <p:extLst>
      <p:ext uri="{BB962C8B-B14F-4D97-AF65-F5344CB8AC3E}">
        <p14:creationId xmlns:p14="http://schemas.microsoft.com/office/powerpoint/2010/main" val="3424353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z="1000" smtClean="0"/>
              <a:pPr/>
              <a:t>2</a:t>
            </a:fld>
            <a:endParaRPr lang="it-IT" sz="100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Urbanway</a:t>
            </a:r>
            <a:r>
              <a:rPr lang="fr-FR" dirty="0"/>
              <a:t> </a:t>
            </a:r>
            <a:r>
              <a:rPr lang="fr-FR" dirty="0" err="1"/>
              <a:t>Step</a:t>
            </a:r>
            <a:r>
              <a:rPr lang="fr-FR" dirty="0"/>
              <a:t> E : GNC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Baisse des niveaux de polluants moteur diesel CURSOR 9</a:t>
            </a:r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2C77408D-3DC1-48C7-ACE0-5D8F5D077F0B}"/>
              </a:ext>
            </a:extLst>
          </p:cNvPr>
          <p:cNvSpPr txBox="1">
            <a:spLocks/>
          </p:cNvSpPr>
          <p:nvPr/>
        </p:nvSpPr>
        <p:spPr bwMode="auto">
          <a:xfrm>
            <a:off x="8246269" y="4338335"/>
            <a:ext cx="4572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fld id="{430C270C-6216-4B63-A930-321838DB7C81}" type="slidenum">
              <a:rPr lang="fr-FR" altLang="en-US" sz="9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eaLnBrk="1" hangingPunct="1"/>
              <a:t>15</a:t>
            </a:fld>
            <a:endParaRPr lang="fr-FR" altLang="en-US" sz="9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A94261C0-2F52-41B2-B81A-6A50C8C3AAD8}"/>
              </a:ext>
            </a:extLst>
          </p:cNvPr>
          <p:cNvGrpSpPr>
            <a:grpSpLocks/>
          </p:cNvGrpSpPr>
          <p:nvPr/>
        </p:nvGrpSpPr>
        <p:grpSpPr bwMode="auto">
          <a:xfrm>
            <a:off x="4597267" y="3004014"/>
            <a:ext cx="4020308" cy="1154178"/>
            <a:chOff x="82821" y="3429000"/>
            <a:chExt cx="2832995" cy="84898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4794967-0E04-4AB0-938D-F65BE28DF647}"/>
                </a:ext>
              </a:extLst>
            </p:cNvPr>
            <p:cNvSpPr/>
            <p:nvPr/>
          </p:nvSpPr>
          <p:spPr>
            <a:xfrm>
              <a:off x="82821" y="3429000"/>
              <a:ext cx="1403659" cy="406162"/>
            </a:xfrm>
            <a:prstGeom prst="rect">
              <a:avLst/>
            </a:prstGeom>
            <a:gradFill>
              <a:gsLst>
                <a:gs pos="0">
                  <a:srgbClr val="006600"/>
                </a:gs>
                <a:gs pos="100000">
                  <a:srgbClr val="92D050"/>
                </a:gs>
                <a:gs pos="30000">
                  <a:srgbClr val="339933"/>
                </a:gs>
              </a:gsLst>
              <a:lin ang="0" scaled="1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fr-FR" sz="1200" b="1" dirty="0">
                  <a:latin typeface="Gill Sans MT" panose="020B0502020104020203" pitchFamily="34" charset="0"/>
                </a:rPr>
                <a:t>NOX</a:t>
              </a:r>
            </a:p>
            <a:p>
              <a:pPr algn="ctr">
                <a:defRPr/>
              </a:pPr>
              <a:r>
                <a:rPr lang="fr-FR" sz="1400" dirty="0">
                  <a:latin typeface="Gill Sans MT" panose="020B0502020104020203" pitchFamily="34" charset="0"/>
                </a:rPr>
                <a:t>- 35%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58F6BBF-D16D-42AE-B266-A40343E6DE6C}"/>
                </a:ext>
              </a:extLst>
            </p:cNvPr>
            <p:cNvSpPr/>
            <p:nvPr/>
          </p:nvSpPr>
          <p:spPr>
            <a:xfrm>
              <a:off x="82821" y="3871820"/>
              <a:ext cx="1403659" cy="406162"/>
            </a:xfrm>
            <a:prstGeom prst="rect">
              <a:avLst/>
            </a:prstGeom>
            <a:gradFill>
              <a:gsLst>
                <a:gs pos="0">
                  <a:srgbClr val="006600"/>
                </a:gs>
                <a:gs pos="100000">
                  <a:srgbClr val="92D050"/>
                </a:gs>
                <a:gs pos="30000">
                  <a:srgbClr val="339933"/>
                </a:gs>
              </a:gsLst>
              <a:lin ang="0" scaled="1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fr-FR" sz="1200" b="1" dirty="0">
                  <a:latin typeface="Gill Sans MT" panose="020B0502020104020203" pitchFamily="34" charset="0"/>
                </a:rPr>
                <a:t>CO</a:t>
              </a:r>
              <a:r>
                <a:rPr lang="fr-FR" sz="1200" b="1" baseline="-25000" dirty="0">
                  <a:latin typeface="Gill Sans MT" panose="020B0502020104020203" pitchFamily="34" charset="0"/>
                </a:rPr>
                <a:t>2</a:t>
              </a:r>
            </a:p>
            <a:p>
              <a:pPr algn="ctr">
                <a:defRPr/>
              </a:pPr>
              <a:r>
                <a:rPr lang="fr-FR" sz="1200" dirty="0">
                  <a:latin typeface="Gill Sans MT" panose="020B0502020104020203" pitchFamily="34" charset="0"/>
                </a:rPr>
                <a:t>Jusqu’à - 80% avec du </a:t>
              </a:r>
              <a:r>
                <a:rPr lang="fr-FR" sz="1200" dirty="0" err="1">
                  <a:latin typeface="Gill Sans MT" panose="020B0502020104020203" pitchFamily="34" charset="0"/>
                </a:rPr>
                <a:t>biomethane</a:t>
              </a:r>
              <a:endParaRPr lang="fr-FR" sz="1200" dirty="0">
                <a:latin typeface="Gill Sans MT" panose="020B0502020104020203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BDE5B74-618F-47E8-8AF1-0BE8E0864B79}"/>
                </a:ext>
              </a:extLst>
            </p:cNvPr>
            <p:cNvSpPr/>
            <p:nvPr/>
          </p:nvSpPr>
          <p:spPr>
            <a:xfrm>
              <a:off x="1512157" y="3871820"/>
              <a:ext cx="1403659" cy="406162"/>
            </a:xfrm>
            <a:prstGeom prst="rect">
              <a:avLst/>
            </a:prstGeom>
            <a:gradFill>
              <a:gsLst>
                <a:gs pos="0">
                  <a:srgbClr val="006600"/>
                </a:gs>
                <a:gs pos="100000">
                  <a:srgbClr val="92D050"/>
                </a:gs>
                <a:gs pos="30000">
                  <a:srgbClr val="339933"/>
                </a:gs>
              </a:gsLst>
              <a:lin ang="0" scaled="1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fr-FR" sz="1200" b="1" dirty="0">
                  <a:latin typeface="Gill Sans MT" panose="020B0502020104020203" pitchFamily="34" charset="0"/>
                </a:rPr>
                <a:t>BRUIT</a:t>
              </a:r>
            </a:p>
            <a:p>
              <a:pPr algn="ctr">
                <a:defRPr/>
              </a:pPr>
              <a:r>
                <a:rPr lang="fr-FR" sz="1400" dirty="0">
                  <a:latin typeface="Gill Sans MT" panose="020B0502020104020203" pitchFamily="34" charset="0"/>
                </a:rPr>
                <a:t>- 3dB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0F151F1-B4AF-4B2D-9207-E037D39C3312}"/>
                </a:ext>
              </a:extLst>
            </p:cNvPr>
            <p:cNvSpPr/>
            <p:nvPr/>
          </p:nvSpPr>
          <p:spPr>
            <a:xfrm>
              <a:off x="1512157" y="3429000"/>
              <a:ext cx="1403659" cy="406162"/>
            </a:xfrm>
            <a:prstGeom prst="rect">
              <a:avLst/>
            </a:prstGeom>
            <a:gradFill>
              <a:gsLst>
                <a:gs pos="0">
                  <a:srgbClr val="006600"/>
                </a:gs>
                <a:gs pos="100000">
                  <a:srgbClr val="92D050"/>
                </a:gs>
                <a:gs pos="30000">
                  <a:srgbClr val="339933"/>
                </a:gs>
              </a:gsLst>
              <a:lin ang="0" scaled="1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fr-FR" sz="1200" b="1" dirty="0">
                  <a:latin typeface="Gill Sans MT" panose="020B0502020104020203" pitchFamily="34" charset="0"/>
                </a:rPr>
                <a:t>PARTICULES</a:t>
              </a:r>
              <a:endParaRPr lang="fr-FR" sz="1400" b="1" dirty="0">
                <a:latin typeface="Gill Sans MT" panose="020B0502020104020203" pitchFamily="34" charset="0"/>
              </a:endParaRPr>
            </a:p>
            <a:p>
              <a:pPr algn="ctr">
                <a:defRPr/>
              </a:pPr>
              <a:r>
                <a:rPr lang="fr-FR" sz="1400" dirty="0">
                  <a:latin typeface="Gill Sans MT" panose="020B0502020104020203" pitchFamily="34" charset="0"/>
                </a:rPr>
                <a:t>- 90%</a:t>
              </a:r>
            </a:p>
          </p:txBody>
        </p:sp>
      </p:grpSp>
      <p:sp>
        <p:nvSpPr>
          <p:cNvPr id="11" name="Rectangle à coins arrondis 28">
            <a:extLst>
              <a:ext uri="{FF2B5EF4-FFF2-40B4-BE49-F238E27FC236}">
                <a16:creationId xmlns:a16="http://schemas.microsoft.com/office/drawing/2014/main" id="{FBDF5040-52E3-4382-9A83-0D89E25BE047}"/>
              </a:ext>
            </a:extLst>
          </p:cNvPr>
          <p:cNvSpPr/>
          <p:nvPr/>
        </p:nvSpPr>
        <p:spPr>
          <a:xfrm>
            <a:off x="4579048" y="1983392"/>
            <a:ext cx="3992831" cy="516778"/>
          </a:xfrm>
          <a:prstGeom prst="roundRect">
            <a:avLst>
              <a:gd name="adj" fmla="val 9321"/>
            </a:avLst>
          </a:prstGeom>
          <a:solidFill>
            <a:schemeClr val="bg1"/>
          </a:solidFill>
          <a:ln w="9525">
            <a:solidFill>
              <a:srgbClr val="00338E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>
                <a:solidFill>
                  <a:srgbClr val="0B4395"/>
                </a:solidFill>
              </a:rPr>
              <a:t>Plus de 33 000 véhicules sont équipés</a:t>
            </a:r>
          </a:p>
          <a:p>
            <a:pPr algn="ctr"/>
            <a:r>
              <a:rPr lang="fr-FR" sz="1400" dirty="0">
                <a:solidFill>
                  <a:srgbClr val="0B4395"/>
                </a:solidFill>
              </a:rPr>
              <a:t>De moteurs gaz IVECO dont 5 800 bus urbains</a:t>
            </a:r>
          </a:p>
        </p:txBody>
      </p:sp>
      <p:sp>
        <p:nvSpPr>
          <p:cNvPr id="12" name="Rectangle à coins arrondis 30">
            <a:extLst>
              <a:ext uri="{FF2B5EF4-FFF2-40B4-BE49-F238E27FC236}">
                <a16:creationId xmlns:a16="http://schemas.microsoft.com/office/drawing/2014/main" id="{53FCA5C6-5865-4F9E-B157-A18BCBA8499C}"/>
              </a:ext>
            </a:extLst>
          </p:cNvPr>
          <p:cNvSpPr/>
          <p:nvPr/>
        </p:nvSpPr>
        <p:spPr>
          <a:xfrm>
            <a:off x="4579048" y="1487011"/>
            <a:ext cx="3992831" cy="351528"/>
          </a:xfrm>
          <a:prstGeom prst="roundRect">
            <a:avLst>
              <a:gd name="adj" fmla="val 9321"/>
            </a:avLst>
          </a:prstGeom>
          <a:solidFill>
            <a:schemeClr val="bg1"/>
          </a:solidFill>
          <a:ln w="9525">
            <a:solidFill>
              <a:srgbClr val="00338E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FR" sz="1400" dirty="0">
                <a:solidFill>
                  <a:srgbClr val="0B4395"/>
                </a:solidFill>
              </a:rPr>
              <a:t>Réduction des émissions polluantes et sonores</a:t>
            </a:r>
          </a:p>
        </p:txBody>
      </p:sp>
      <p:sp>
        <p:nvSpPr>
          <p:cNvPr id="13" name="Rectangle à coins arrondis 31">
            <a:extLst>
              <a:ext uri="{FF2B5EF4-FFF2-40B4-BE49-F238E27FC236}">
                <a16:creationId xmlns:a16="http://schemas.microsoft.com/office/drawing/2014/main" id="{296DD291-8122-4083-B151-83D314DE198E}"/>
              </a:ext>
            </a:extLst>
          </p:cNvPr>
          <p:cNvSpPr/>
          <p:nvPr/>
        </p:nvSpPr>
        <p:spPr>
          <a:xfrm>
            <a:off x="4579048" y="990630"/>
            <a:ext cx="3992831" cy="351528"/>
          </a:xfrm>
          <a:prstGeom prst="roundRect">
            <a:avLst>
              <a:gd name="adj" fmla="val 9321"/>
            </a:avLst>
          </a:prstGeom>
          <a:solidFill>
            <a:schemeClr val="bg1"/>
          </a:solidFill>
          <a:ln w="9525">
            <a:solidFill>
              <a:srgbClr val="00338E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FR" sz="1400" dirty="0">
                <a:solidFill>
                  <a:srgbClr val="0B4395"/>
                </a:solidFill>
              </a:rPr>
              <a:t>25 ans d’expérience</a:t>
            </a:r>
          </a:p>
        </p:txBody>
      </p:sp>
      <p:sp>
        <p:nvSpPr>
          <p:cNvPr id="14" name="ZoneTexte 32">
            <a:extLst>
              <a:ext uri="{FF2B5EF4-FFF2-40B4-BE49-F238E27FC236}">
                <a16:creationId xmlns:a16="http://schemas.microsoft.com/office/drawing/2014/main" id="{924890F2-0DF0-418D-908B-95245F439D78}"/>
              </a:ext>
            </a:extLst>
          </p:cNvPr>
          <p:cNvSpPr txBox="1"/>
          <p:nvPr/>
        </p:nvSpPr>
        <p:spPr>
          <a:xfrm>
            <a:off x="4421411" y="2744924"/>
            <a:ext cx="4330064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spc="300" dirty="0">
                <a:latin typeface="+mn-lt"/>
              </a:rPr>
              <a:t>BENEFICES DU CNG ET DU BIOMETHANE</a:t>
            </a:r>
          </a:p>
        </p:txBody>
      </p:sp>
      <p:sp>
        <p:nvSpPr>
          <p:cNvPr id="15" name="ZoneTexte 33">
            <a:extLst>
              <a:ext uri="{FF2B5EF4-FFF2-40B4-BE49-F238E27FC236}">
                <a16:creationId xmlns:a16="http://schemas.microsoft.com/office/drawing/2014/main" id="{2FAB0C78-2A13-46A0-B6D1-C63A49E2FADB}"/>
              </a:ext>
            </a:extLst>
          </p:cNvPr>
          <p:cNvSpPr txBox="1"/>
          <p:nvPr/>
        </p:nvSpPr>
        <p:spPr>
          <a:xfrm>
            <a:off x="216845" y="1225401"/>
            <a:ext cx="4020308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spc="300" dirty="0">
                <a:solidFill>
                  <a:srgbClr val="0B4395"/>
                </a:solidFill>
                <a:latin typeface="+mn-lt"/>
              </a:rPr>
              <a:t>LEADER EN TECHNOLOGIE GAZ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B5DB43C7-431A-4A94-BDA6-EECBBFFE88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2817" y="3252589"/>
            <a:ext cx="2748364" cy="162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787602A6-E310-494A-A9FD-78521F2681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2817" y="1583437"/>
            <a:ext cx="2748364" cy="161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3092976-C1B8-41E1-B651-F56D97947BCA}"/>
              </a:ext>
            </a:extLst>
          </p:cNvPr>
          <p:cNvSpPr/>
          <p:nvPr/>
        </p:nvSpPr>
        <p:spPr>
          <a:xfrm>
            <a:off x="5846497" y="4328160"/>
            <a:ext cx="1479892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i="1" dirty="0" err="1"/>
              <a:t>Pourcentages</a:t>
            </a:r>
            <a:r>
              <a:rPr lang="en-US" sz="900" b="1" i="1" dirty="0"/>
              <a:t> </a:t>
            </a:r>
            <a:r>
              <a:rPr lang="en-US" sz="900" b="1" i="1" dirty="0" err="1"/>
              <a:t>Gaz</a:t>
            </a:r>
            <a:r>
              <a:rPr lang="en-US" sz="900" b="1" i="1" dirty="0"/>
              <a:t> vs Diesel</a:t>
            </a:r>
          </a:p>
        </p:txBody>
      </p:sp>
      <p:graphicFrame>
        <p:nvGraphicFramePr>
          <p:cNvPr id="20" name="Diagramme 19">
            <a:extLst>
              <a:ext uri="{FF2B5EF4-FFF2-40B4-BE49-F238E27FC236}">
                <a16:creationId xmlns:a16="http://schemas.microsoft.com/office/drawing/2014/main" id="{AB75228E-FE97-4C3A-9951-A3A51D792AFC}"/>
              </a:ext>
            </a:extLst>
          </p:cNvPr>
          <p:cNvGraphicFramePr/>
          <p:nvPr/>
        </p:nvGraphicFramePr>
        <p:xfrm>
          <a:off x="4619859" y="4716174"/>
          <a:ext cx="4011561" cy="16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1" name="Rectangle à coins arrondis 37">
            <a:extLst>
              <a:ext uri="{FF2B5EF4-FFF2-40B4-BE49-F238E27FC236}">
                <a16:creationId xmlns:a16="http://schemas.microsoft.com/office/drawing/2014/main" id="{A3F5DDAD-04C0-4A14-BA7B-45EC30B6D95E}"/>
              </a:ext>
            </a:extLst>
          </p:cNvPr>
          <p:cNvSpPr/>
          <p:nvPr/>
        </p:nvSpPr>
        <p:spPr>
          <a:xfrm>
            <a:off x="6584161" y="4725324"/>
            <a:ext cx="2064774" cy="1620000"/>
          </a:xfrm>
          <a:prstGeom prst="roundRect">
            <a:avLst/>
          </a:prstGeom>
          <a:noFill/>
          <a:ln w="28575">
            <a:solidFill>
              <a:srgbClr val="00B0F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>
                <a:solidFill>
                  <a:schemeClr val="tx1"/>
                </a:solidFill>
              </a:rPr>
              <a:t>Groupe 1b :</a:t>
            </a:r>
          </a:p>
          <a:p>
            <a:pPr algn="ctr"/>
            <a:endParaRPr lang="fr-FR" sz="1600" b="1" dirty="0">
              <a:solidFill>
                <a:schemeClr val="tx1"/>
              </a:solidFill>
            </a:endParaRPr>
          </a:p>
          <a:p>
            <a:pPr algn="ctr"/>
            <a:r>
              <a:rPr lang="fr-FR" sz="1600" dirty="0" err="1">
                <a:solidFill>
                  <a:schemeClr val="tx1"/>
                </a:solidFill>
              </a:rPr>
              <a:t>Mild</a:t>
            </a:r>
            <a:r>
              <a:rPr lang="fr-FR" sz="1600" dirty="0">
                <a:solidFill>
                  <a:schemeClr val="tx1"/>
                </a:solidFill>
              </a:rPr>
              <a:t> Hybride </a:t>
            </a:r>
            <a:r>
              <a:rPr lang="fr-FR" sz="1600" dirty="0" err="1">
                <a:solidFill>
                  <a:schemeClr val="tx1"/>
                </a:solidFill>
              </a:rPr>
              <a:t>BioGNC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61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z="1000" smtClean="0"/>
              <a:pPr/>
              <a:t>3</a:t>
            </a:fld>
            <a:endParaRPr lang="it-IT" sz="100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Urbanway</a:t>
            </a:r>
            <a:r>
              <a:rPr lang="fr-FR" dirty="0"/>
              <a:t> </a:t>
            </a:r>
            <a:r>
              <a:rPr lang="fr-FR" dirty="0" err="1"/>
              <a:t>Step</a:t>
            </a:r>
            <a:r>
              <a:rPr lang="fr-FR" dirty="0"/>
              <a:t> E : GNC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Baisse des niveaux de polluants moteur diesel CURSOR 9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2AC76D19-DD96-407B-BCCD-8E1CEA32B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247088"/>
              </p:ext>
            </p:extLst>
          </p:nvPr>
        </p:nvGraphicFramePr>
        <p:xfrm>
          <a:off x="2018382" y="1803003"/>
          <a:ext cx="5168900" cy="4043702"/>
        </p:xfrm>
        <a:graphic>
          <a:graphicData uri="http://schemas.openxmlformats.org/drawingml/2006/table">
            <a:tbl>
              <a:tblPr/>
              <a:tblGrid>
                <a:gridCol w="1739900">
                  <a:extLst>
                    <a:ext uri="{9D8B030D-6E8A-4147-A177-3AD203B41FA5}">
                      <a16:colId xmlns:a16="http://schemas.microsoft.com/office/drawing/2014/main" val="4263756520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35601284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718494324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755568213"/>
                    </a:ext>
                  </a:extLst>
                </a:gridCol>
              </a:tblGrid>
              <a:tr h="34925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Norme Euro 6 : Cycle WHTC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70427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Moteurs GNC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553126"/>
                  </a:ext>
                </a:extLst>
              </a:tr>
              <a:tr h="25020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(g/kWh)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(g/kWh)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(g/kWh)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88557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Norme Euro 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0,46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0,01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45521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099751"/>
                  </a:ext>
                </a:extLst>
              </a:tr>
              <a:tr h="34925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CURSOR 9  -  (Step D)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34579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Diesel B7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0,2132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0,352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0,00431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6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10563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998954"/>
                  </a:ext>
                </a:extLst>
              </a:tr>
              <a:tr h="34925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CURSOR 9  -  (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Step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E)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50008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Diesel B7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FE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0,1183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FE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0,1479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FE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0,00232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FE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97733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ctr" rtl="0" fontAlgn="ctr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456149"/>
                  </a:ext>
                </a:extLst>
              </a:tr>
              <a:tr h="349250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Delta CURSOR 8 vs CURSOR 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75132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608190"/>
                  </a:ext>
                </a:extLst>
              </a:tr>
              <a:tr h="62791">
                <a:tc>
                  <a:txBody>
                    <a:bodyPr/>
                    <a:lstStyle/>
                    <a:p>
                      <a:pPr algn="ctr" rtl="0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Monoxyde de carbone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Oxyde d'Azote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Particules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07377"/>
                  </a:ext>
                </a:extLst>
              </a:tr>
              <a:tr h="45086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Gaz G25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FE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E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E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632036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A3BAEAD9-9D58-4035-9104-36CDA5C1B17E}"/>
              </a:ext>
            </a:extLst>
          </p:cNvPr>
          <p:cNvSpPr txBox="1"/>
          <p:nvPr/>
        </p:nvSpPr>
        <p:spPr>
          <a:xfrm>
            <a:off x="2354932" y="10769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DIESEL </a:t>
            </a:r>
            <a:r>
              <a:rPr lang="fr-FR" sz="2800" b="1" dirty="0" err="1"/>
              <a:t>Step</a:t>
            </a:r>
            <a:r>
              <a:rPr lang="fr-FR" sz="2800" b="1" dirty="0"/>
              <a:t> E vs </a:t>
            </a:r>
            <a:r>
              <a:rPr lang="fr-FR" sz="2800" b="1" dirty="0" err="1"/>
              <a:t>Step</a:t>
            </a:r>
            <a:r>
              <a:rPr lang="fr-FR" sz="2800" b="1" dirty="0"/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3593032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z="1000" smtClean="0"/>
              <a:pPr/>
              <a:t>4</a:t>
            </a:fld>
            <a:endParaRPr lang="it-IT" sz="100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Urbanway</a:t>
            </a:r>
            <a:r>
              <a:rPr lang="fr-FR" dirty="0"/>
              <a:t> </a:t>
            </a:r>
            <a:r>
              <a:rPr lang="fr-FR" dirty="0" err="1"/>
              <a:t>Step</a:t>
            </a:r>
            <a:r>
              <a:rPr lang="fr-FR" dirty="0"/>
              <a:t> E : GNC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Baisse des niveaux de polluants moteur CURSOR 9 GNC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2AC76D19-DD96-407B-BCCD-8E1CEA32B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017656"/>
              </p:ext>
            </p:extLst>
          </p:nvPr>
        </p:nvGraphicFramePr>
        <p:xfrm>
          <a:off x="1987550" y="1905000"/>
          <a:ext cx="5168900" cy="3977651"/>
        </p:xfrm>
        <a:graphic>
          <a:graphicData uri="http://schemas.openxmlformats.org/drawingml/2006/table">
            <a:tbl>
              <a:tblPr/>
              <a:tblGrid>
                <a:gridCol w="1739900">
                  <a:extLst>
                    <a:ext uri="{9D8B030D-6E8A-4147-A177-3AD203B41FA5}">
                      <a16:colId xmlns:a16="http://schemas.microsoft.com/office/drawing/2014/main" val="4263756520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35601284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718494324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755568213"/>
                    </a:ext>
                  </a:extLst>
                </a:gridCol>
              </a:tblGrid>
              <a:tr h="34925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Norme Euro 6 : Cycle WHTC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70427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Moteurs GNC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55312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(g/kWh)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(g/kWh)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(g/kWh)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88557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Norme Euro 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0,46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0,01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45521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099751"/>
                  </a:ext>
                </a:extLst>
              </a:tr>
              <a:tr h="34925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CURSOR 8  -  GNC (Step D)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34579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Gaz G25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0,3766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0,2355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0,00039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6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10563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998954"/>
                  </a:ext>
                </a:extLst>
              </a:tr>
              <a:tr h="34925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CURSOR 9  -  GNC (Step E)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50008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Gaz G25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FE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0,0585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FE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0,0943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FE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0,000296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FE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97733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ctr" rtl="0" fontAlgn="ctr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456149"/>
                  </a:ext>
                </a:extLst>
              </a:tr>
              <a:tr h="349250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Delta CURSOR 8 vs CURSOR 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75132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608190"/>
                  </a:ext>
                </a:extLst>
              </a:tr>
              <a:tr h="62791">
                <a:tc>
                  <a:txBody>
                    <a:bodyPr/>
                    <a:lstStyle/>
                    <a:p>
                      <a:pPr algn="ctr" rtl="0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Monoxyde de carbone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Oxyde d'Azote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Particules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07377"/>
                  </a:ext>
                </a:extLst>
              </a:tr>
              <a:tr h="45086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Gaz G25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FE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E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E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632036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47BBEC88-0EC7-435C-9630-09816E9B2C9E}"/>
              </a:ext>
            </a:extLst>
          </p:cNvPr>
          <p:cNvSpPr txBox="1"/>
          <p:nvPr/>
        </p:nvSpPr>
        <p:spPr>
          <a:xfrm>
            <a:off x="2507332" y="1082253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GNC </a:t>
            </a:r>
            <a:r>
              <a:rPr lang="fr-FR" sz="2800" b="1" dirty="0" err="1"/>
              <a:t>Step</a:t>
            </a:r>
            <a:r>
              <a:rPr lang="fr-FR" sz="2800" b="1" dirty="0"/>
              <a:t> E vs </a:t>
            </a:r>
            <a:r>
              <a:rPr lang="fr-FR" sz="2800" b="1" dirty="0" err="1"/>
              <a:t>Step</a:t>
            </a:r>
            <a:r>
              <a:rPr lang="fr-FR" sz="2800" b="1" dirty="0"/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134788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z="1000" smtClean="0"/>
              <a:pPr/>
              <a:t>5</a:t>
            </a:fld>
            <a:endParaRPr lang="it-IT" sz="100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Urbanway</a:t>
            </a:r>
            <a:r>
              <a:rPr lang="fr-FR" dirty="0"/>
              <a:t> </a:t>
            </a:r>
            <a:r>
              <a:rPr lang="fr-FR" dirty="0" err="1"/>
              <a:t>Step</a:t>
            </a:r>
            <a:r>
              <a:rPr lang="fr-FR" dirty="0"/>
              <a:t> E : GNC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Baisse des niveaux de polluants moteur diesel CURSOR 9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2AC76D19-DD96-407B-BCCD-8E1CEA32B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592764"/>
              </p:ext>
            </p:extLst>
          </p:nvPr>
        </p:nvGraphicFramePr>
        <p:xfrm>
          <a:off x="2018382" y="1765071"/>
          <a:ext cx="5168900" cy="4043702"/>
        </p:xfrm>
        <a:graphic>
          <a:graphicData uri="http://schemas.openxmlformats.org/drawingml/2006/table">
            <a:tbl>
              <a:tblPr/>
              <a:tblGrid>
                <a:gridCol w="1739900">
                  <a:extLst>
                    <a:ext uri="{9D8B030D-6E8A-4147-A177-3AD203B41FA5}">
                      <a16:colId xmlns:a16="http://schemas.microsoft.com/office/drawing/2014/main" val="4263756520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35601284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718494324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755568213"/>
                    </a:ext>
                  </a:extLst>
                </a:gridCol>
              </a:tblGrid>
              <a:tr h="34925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Norme Euro 6 : Cycle WHTC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70427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Moteurs GNC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553126"/>
                  </a:ext>
                </a:extLst>
              </a:tr>
              <a:tr h="25020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(g/kWh)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(g/kWh)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(g/kWh)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88557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Norme Euro 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0,46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0,01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45521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099751"/>
                  </a:ext>
                </a:extLst>
              </a:tr>
              <a:tr h="34925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CURSOR 9  -  (Diesel)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34579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Diesel B7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0,1183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0,1479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6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0,00232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6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10563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998954"/>
                  </a:ext>
                </a:extLst>
              </a:tr>
              <a:tr h="34925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CURSOR 9  -  (GNC)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50008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GAZ G25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FE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0,0585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FE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0,0943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FE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0,000296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FE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97733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ctr" rtl="0" fontAlgn="ctr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456149"/>
                  </a:ext>
                </a:extLst>
              </a:tr>
              <a:tr h="349250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Delta CURSOR 9 GNC vs CURSOR 9 Diesel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75132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608190"/>
                  </a:ext>
                </a:extLst>
              </a:tr>
              <a:tr h="62791">
                <a:tc>
                  <a:txBody>
                    <a:bodyPr/>
                    <a:lstStyle/>
                    <a:p>
                      <a:pPr algn="ctr" rtl="0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Monoxyde de carbone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Oxyde d'Azote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Particules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07377"/>
                  </a:ext>
                </a:extLst>
              </a:tr>
              <a:tr h="45086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Avec le moteur GNC on obtient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FE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E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E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632036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4A8B37C1-65DC-40B0-B854-779926BDF74C}"/>
              </a:ext>
            </a:extLst>
          </p:cNvPr>
          <p:cNvSpPr txBox="1"/>
          <p:nvPr/>
        </p:nvSpPr>
        <p:spPr>
          <a:xfrm>
            <a:off x="1752600" y="1049227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GNC </a:t>
            </a:r>
            <a:r>
              <a:rPr lang="fr-FR" sz="2800" b="1" dirty="0" err="1"/>
              <a:t>Step</a:t>
            </a:r>
            <a:r>
              <a:rPr lang="fr-FR" sz="2800" b="1" dirty="0"/>
              <a:t> E vs DIESEL </a:t>
            </a:r>
            <a:r>
              <a:rPr lang="fr-FR" sz="2800" b="1" dirty="0" err="1"/>
              <a:t>Step</a:t>
            </a:r>
            <a:r>
              <a:rPr lang="fr-FR" sz="2800" b="1" dirty="0"/>
              <a:t> E</a:t>
            </a:r>
          </a:p>
        </p:txBody>
      </p:sp>
    </p:spTree>
    <p:extLst>
      <p:ext uri="{BB962C8B-B14F-4D97-AF65-F5344CB8AC3E}">
        <p14:creationId xmlns:p14="http://schemas.microsoft.com/office/powerpoint/2010/main" val="3910357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rde 42">
            <a:extLst>
              <a:ext uri="{FF2B5EF4-FFF2-40B4-BE49-F238E27FC236}">
                <a16:creationId xmlns:a16="http://schemas.microsoft.com/office/drawing/2014/main" id="{81B0A691-151F-474D-96C9-BAE01498E024}"/>
              </a:ext>
            </a:extLst>
          </p:cNvPr>
          <p:cNvSpPr/>
          <p:nvPr/>
        </p:nvSpPr>
        <p:spPr>
          <a:xfrm>
            <a:off x="2438400" y="3419581"/>
            <a:ext cx="4980918" cy="4640022"/>
          </a:xfrm>
          <a:prstGeom prst="chord">
            <a:avLst>
              <a:gd name="adj1" fmla="val 10799283"/>
              <a:gd name="adj2" fmla="val 1533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z="1000" smtClean="0"/>
              <a:pPr/>
              <a:t>6</a:t>
            </a:fld>
            <a:endParaRPr lang="it-IT" sz="100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Urbanway</a:t>
            </a:r>
            <a:r>
              <a:rPr lang="fr-FR" dirty="0"/>
              <a:t> </a:t>
            </a:r>
            <a:r>
              <a:rPr lang="fr-FR" dirty="0" err="1"/>
              <a:t>Step</a:t>
            </a:r>
            <a:r>
              <a:rPr lang="fr-FR" dirty="0"/>
              <a:t> E : GNC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Economie circulaire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A76D1BC-C23B-470A-87D9-8AFFDF15FF3E}"/>
              </a:ext>
            </a:extLst>
          </p:cNvPr>
          <p:cNvSpPr/>
          <p:nvPr/>
        </p:nvSpPr>
        <p:spPr>
          <a:xfrm>
            <a:off x="-3520" y="3868622"/>
            <a:ext cx="1600314" cy="692468"/>
          </a:xfrm>
          <a:prstGeom prst="ellipse">
            <a:avLst/>
          </a:prstGeom>
          <a:solidFill>
            <a:srgbClr val="CCFF6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Gill Sans SemiBold"/>
            </a:endParaRPr>
          </a:p>
        </p:txBody>
      </p:sp>
      <p:sp>
        <p:nvSpPr>
          <p:cNvPr id="14" name="ZoneTexte 5">
            <a:extLst>
              <a:ext uri="{FF2B5EF4-FFF2-40B4-BE49-F238E27FC236}">
                <a16:creationId xmlns:a16="http://schemas.microsoft.com/office/drawing/2014/main" id="{0E999664-2006-4999-BA83-B18AED3E7F99}"/>
              </a:ext>
            </a:extLst>
          </p:cNvPr>
          <p:cNvSpPr txBox="1"/>
          <p:nvPr/>
        </p:nvSpPr>
        <p:spPr>
          <a:xfrm>
            <a:off x="-108520" y="3840395"/>
            <a:ext cx="1894982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all" spc="0" normalizeH="0" baseline="0" dirty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Gill Sans"/>
              </a:rPr>
              <a:t>Biomethane </a:t>
            </a:r>
          </a:p>
          <a:p>
            <a:pPr algn="ctr" defTabSz="825500" hangingPunct="0"/>
            <a:r>
              <a:rPr lang="en-GB" sz="1400" dirty="0">
                <a:solidFill>
                  <a:schemeClr val="accent3">
                    <a:lumMod val="25000"/>
                  </a:schemeClr>
                </a:solidFill>
              </a:rPr>
              <a:t>Agriculture, </a:t>
            </a:r>
            <a:r>
              <a:rPr lang="en-GB" sz="1400" dirty="0" err="1">
                <a:solidFill>
                  <a:schemeClr val="accent3">
                    <a:lumMod val="25000"/>
                  </a:schemeClr>
                </a:solidFill>
              </a:rPr>
              <a:t>Elevage</a:t>
            </a:r>
            <a:r>
              <a:rPr lang="en-GB" sz="1400" dirty="0">
                <a:solidFill>
                  <a:schemeClr val="accent3">
                    <a:lumMod val="25000"/>
                  </a:schemeClr>
                </a:solidFill>
              </a:rPr>
              <a:t>, Ind. </a:t>
            </a:r>
            <a:r>
              <a:rPr lang="en-GB" sz="1400" dirty="0" err="1">
                <a:solidFill>
                  <a:schemeClr val="accent3">
                    <a:lumMod val="25000"/>
                  </a:schemeClr>
                </a:solidFill>
              </a:rPr>
              <a:t>Agro</a:t>
            </a:r>
            <a:r>
              <a:rPr lang="en-GB" sz="1400" dirty="0">
                <a:solidFill>
                  <a:schemeClr val="accent3">
                    <a:lumMod val="25000"/>
                  </a:schemeClr>
                </a:solidFill>
              </a:rPr>
              <a:t>/</a:t>
            </a:r>
            <a:r>
              <a:rPr lang="en-GB" sz="1400" dirty="0" err="1">
                <a:solidFill>
                  <a:schemeClr val="accent3">
                    <a:lumMod val="25000"/>
                  </a:schemeClr>
                </a:solidFill>
              </a:rPr>
              <a:t>Alim</a:t>
            </a:r>
            <a:r>
              <a:rPr lang="en-GB" sz="1400" dirty="0">
                <a:solidFill>
                  <a:schemeClr val="accent3">
                    <a:lumMod val="25000"/>
                  </a:schemeClr>
                </a:solidFill>
              </a:rPr>
              <a:t>.</a:t>
            </a:r>
            <a:endParaRPr lang="en-GB" sz="2400" b="1" cap="all" dirty="0">
              <a:solidFill>
                <a:schemeClr val="accent3">
                  <a:lumMod val="25000"/>
                </a:schemeClr>
              </a:solidFill>
              <a:sym typeface="Gill Sans"/>
            </a:endParaRPr>
          </a:p>
        </p:txBody>
      </p:sp>
      <p:sp>
        <p:nvSpPr>
          <p:cNvPr id="15" name="ZoneTexte 12">
            <a:extLst>
              <a:ext uri="{FF2B5EF4-FFF2-40B4-BE49-F238E27FC236}">
                <a16:creationId xmlns:a16="http://schemas.microsoft.com/office/drawing/2014/main" id="{6393E34A-8CA8-49A7-AC8F-77755BDAC403}"/>
              </a:ext>
            </a:extLst>
          </p:cNvPr>
          <p:cNvSpPr txBox="1"/>
          <p:nvPr/>
        </p:nvSpPr>
        <p:spPr>
          <a:xfrm>
            <a:off x="4095378" y="2394826"/>
            <a:ext cx="153018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all" spc="0" normalizeH="0" baseline="0" dirty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Gill Sans"/>
              </a:rPr>
              <a:t>REGION</a:t>
            </a:r>
            <a:endParaRPr kumimoji="0" lang="fr-FR" sz="2400" b="1" i="0" u="none" strike="noStrike" cap="all" spc="0" normalizeH="0" baseline="0" dirty="0">
              <a:ln>
                <a:noFill/>
              </a:ln>
              <a:solidFill>
                <a:schemeClr val="accent3">
                  <a:lumMod val="25000"/>
                </a:schemeClr>
              </a:solidFill>
              <a:effectLst/>
              <a:uFillTx/>
              <a:sym typeface="Gill Sans"/>
            </a:endParaRPr>
          </a:p>
        </p:txBody>
      </p:sp>
      <p:sp>
        <p:nvSpPr>
          <p:cNvPr id="16" name="ZoneTexte 13">
            <a:extLst>
              <a:ext uri="{FF2B5EF4-FFF2-40B4-BE49-F238E27FC236}">
                <a16:creationId xmlns:a16="http://schemas.microsoft.com/office/drawing/2014/main" id="{9F0DAA36-5222-4645-A97B-5019423F41F7}"/>
              </a:ext>
            </a:extLst>
          </p:cNvPr>
          <p:cNvSpPr txBox="1"/>
          <p:nvPr/>
        </p:nvSpPr>
        <p:spPr>
          <a:xfrm>
            <a:off x="4029158" y="4388921"/>
            <a:ext cx="287574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i="1" dirty="0">
                <a:solidFill>
                  <a:schemeClr val="accent3">
                    <a:lumMod val="25000"/>
                  </a:schemeClr>
                </a:solidFill>
              </a:rPr>
              <a:t>Transport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i="1" dirty="0">
                <a:solidFill>
                  <a:schemeClr val="accent3">
                    <a:lumMod val="25000"/>
                  </a:schemeClr>
                </a:solidFill>
              </a:rPr>
              <a:t>Urbain</a:t>
            </a:r>
            <a:endParaRPr kumimoji="0" lang="fr-FR" sz="1600" b="1" i="1" u="none" strike="noStrike" cap="all" spc="0" normalizeH="0" baseline="0" dirty="0">
              <a:ln>
                <a:noFill/>
              </a:ln>
              <a:solidFill>
                <a:schemeClr val="accent3">
                  <a:lumMod val="25000"/>
                </a:schemeClr>
              </a:solidFill>
              <a:effectLst/>
              <a:uFillTx/>
              <a:sym typeface="Gill Sans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1D7C79A-D14B-4166-8106-301CD1CF1050}"/>
              </a:ext>
            </a:extLst>
          </p:cNvPr>
          <p:cNvCxnSpPr>
            <a:cxnSpLocks/>
          </p:cNvCxnSpPr>
          <p:nvPr/>
        </p:nvCxnSpPr>
        <p:spPr>
          <a:xfrm>
            <a:off x="1914169" y="3054778"/>
            <a:ext cx="2382560" cy="2078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33">
            <a:extLst>
              <a:ext uri="{FF2B5EF4-FFF2-40B4-BE49-F238E27FC236}">
                <a16:creationId xmlns:a16="http://schemas.microsoft.com/office/drawing/2014/main" id="{CC573471-16DD-42B9-AB78-1BBEB2E15675}"/>
              </a:ext>
            </a:extLst>
          </p:cNvPr>
          <p:cNvSpPr txBox="1"/>
          <p:nvPr/>
        </p:nvSpPr>
        <p:spPr>
          <a:xfrm>
            <a:off x="2862690" y="4593103"/>
            <a:ext cx="287574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i="1" dirty="0">
                <a:solidFill>
                  <a:schemeClr val="accent3">
                    <a:lumMod val="25000"/>
                  </a:schemeClr>
                </a:solidFill>
              </a:rPr>
              <a:t>Construction</a:t>
            </a:r>
            <a:endParaRPr kumimoji="0" lang="fr-FR" sz="1600" b="1" i="1" u="none" strike="noStrike" cap="all" spc="0" normalizeH="0" baseline="0" dirty="0">
              <a:ln>
                <a:noFill/>
              </a:ln>
              <a:solidFill>
                <a:schemeClr val="accent3">
                  <a:lumMod val="25000"/>
                </a:schemeClr>
              </a:solidFill>
              <a:effectLst/>
              <a:uFillTx/>
              <a:sym typeface="Gill Sans"/>
            </a:endParaRPr>
          </a:p>
        </p:txBody>
      </p:sp>
      <p:sp>
        <p:nvSpPr>
          <p:cNvPr id="20" name="ZoneTexte 34">
            <a:extLst>
              <a:ext uri="{FF2B5EF4-FFF2-40B4-BE49-F238E27FC236}">
                <a16:creationId xmlns:a16="http://schemas.microsoft.com/office/drawing/2014/main" id="{82605DAB-C83E-460D-884A-8E4C10D1D312}"/>
              </a:ext>
            </a:extLst>
          </p:cNvPr>
          <p:cNvSpPr txBox="1"/>
          <p:nvPr/>
        </p:nvSpPr>
        <p:spPr>
          <a:xfrm>
            <a:off x="5226728" y="5146411"/>
            <a:ext cx="287574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5500" hangingPunct="0"/>
            <a:r>
              <a:rPr lang="fr-FR" sz="1600" i="1" dirty="0">
                <a:solidFill>
                  <a:schemeClr val="accent3">
                    <a:lumMod val="25000"/>
                  </a:schemeClr>
                </a:solidFill>
              </a:rPr>
              <a:t>Logistique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i="1" dirty="0">
                <a:solidFill>
                  <a:schemeClr val="accent3">
                    <a:lumMod val="25000"/>
                  </a:schemeClr>
                </a:solidFill>
              </a:rPr>
              <a:t>Urbaine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20957522-DDD5-453E-AB9F-54108FD74C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889" l="8125" r="90000">
                        <a14:foregroundMark x1="8125" y1="17222" x2="8125" y2="17222"/>
                        <a14:foregroundMark x1="24375" y1="55000" x2="24375" y2="55000"/>
                        <a14:foregroundMark x1="24375" y1="55000" x2="25938" y2="63889"/>
                        <a14:foregroundMark x1="25938" y1="63889" x2="25938" y2="63889"/>
                        <a14:foregroundMark x1="25938" y1="72222" x2="25938" y2="72222"/>
                        <a14:foregroundMark x1="39688" y1="53333" x2="39688" y2="53333"/>
                        <a14:foregroundMark x1="54688" y1="52222" x2="54688" y2="52222"/>
                        <a14:foregroundMark x1="53125" y1="52222" x2="53125" y2="52222"/>
                        <a14:foregroundMark x1="70938" y1="63333" x2="70938" y2="63333"/>
                        <a14:foregroundMark x1="72500" y1="67222" x2="72500" y2="67222"/>
                        <a14:foregroundMark x1="50625" y1="91667" x2="50625" y2="91667"/>
                        <a14:foregroundMark x1="51250" y1="93889" x2="51250" y2="93889"/>
                        <a14:foregroundMark x1="51250" y1="70000" x2="51250" y2="70000"/>
                        <a14:foregroundMark x1="20313" y1="56667" x2="20313" y2="56667"/>
                        <a14:backgroundMark x1="61563" y1="93889" x2="61563" y2="93889"/>
                        <a14:backgroundMark x1="51250" y1="95000" x2="51250" y2="95000"/>
                        <a14:backgroundMark x1="51250" y1="93889" x2="51250" y2="93889"/>
                        <a14:backgroundMark x1="30312" y1="80556" x2="30312" y2="80556"/>
                        <a14:backgroundMark x1="28750" y1="82222" x2="28750" y2="82222"/>
                        <a14:backgroundMark x1="27187" y1="81667" x2="27187" y2="81667"/>
                        <a14:backgroundMark x1="27813" y1="81667" x2="27813" y2="8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4892" y="2415495"/>
            <a:ext cx="1792507" cy="1008285"/>
          </a:xfrm>
          <a:prstGeom prst="rect">
            <a:avLst/>
          </a:prstGeom>
        </p:spPr>
      </p:pic>
      <p:sp>
        <p:nvSpPr>
          <p:cNvPr id="22" name="ZoneTexte 31">
            <a:extLst>
              <a:ext uri="{FF2B5EF4-FFF2-40B4-BE49-F238E27FC236}">
                <a16:creationId xmlns:a16="http://schemas.microsoft.com/office/drawing/2014/main" id="{016A956F-CBB5-431A-AE8F-C6BDD854BB54}"/>
              </a:ext>
            </a:extLst>
          </p:cNvPr>
          <p:cNvSpPr txBox="1"/>
          <p:nvPr/>
        </p:nvSpPr>
        <p:spPr>
          <a:xfrm>
            <a:off x="1346413" y="3655060"/>
            <a:ext cx="130717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i="1" dirty="0">
                <a:solidFill>
                  <a:schemeClr val="accent3">
                    <a:lumMod val="25000"/>
                  </a:schemeClr>
                </a:solidFill>
              </a:rPr>
              <a:t>Agriculture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i="1" dirty="0">
                <a:solidFill>
                  <a:schemeClr val="accent3">
                    <a:lumMod val="25000"/>
                  </a:schemeClr>
                </a:solidFill>
              </a:rPr>
              <a:t>Elevage</a:t>
            </a:r>
          </a:p>
        </p:txBody>
      </p:sp>
      <p:sp>
        <p:nvSpPr>
          <p:cNvPr id="23" name="ZoneTexte 35">
            <a:extLst>
              <a:ext uri="{FF2B5EF4-FFF2-40B4-BE49-F238E27FC236}">
                <a16:creationId xmlns:a16="http://schemas.microsoft.com/office/drawing/2014/main" id="{DE6051C2-823F-4A8E-AA6B-1BAFB0B30CA8}"/>
              </a:ext>
            </a:extLst>
          </p:cNvPr>
          <p:cNvSpPr txBox="1"/>
          <p:nvPr/>
        </p:nvSpPr>
        <p:spPr>
          <a:xfrm>
            <a:off x="2653590" y="2040150"/>
            <a:ext cx="287574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i="1" dirty="0">
                <a:solidFill>
                  <a:schemeClr val="accent3">
                    <a:lumMod val="25000"/>
                  </a:schemeClr>
                </a:solidFill>
              </a:rPr>
              <a:t>Construction</a:t>
            </a:r>
            <a:endParaRPr kumimoji="0" lang="fr-FR" sz="1600" b="1" i="1" u="none" strike="noStrike" cap="all" spc="0" normalizeH="0" baseline="0" dirty="0">
              <a:ln>
                <a:noFill/>
              </a:ln>
              <a:solidFill>
                <a:schemeClr val="accent3">
                  <a:lumMod val="25000"/>
                </a:schemeClr>
              </a:solidFill>
              <a:effectLst/>
              <a:uFillTx/>
              <a:sym typeface="Gill Sans"/>
            </a:endParaRPr>
          </a:p>
        </p:txBody>
      </p:sp>
      <p:sp>
        <p:nvSpPr>
          <p:cNvPr id="24" name="ZoneTexte 37">
            <a:extLst>
              <a:ext uri="{FF2B5EF4-FFF2-40B4-BE49-F238E27FC236}">
                <a16:creationId xmlns:a16="http://schemas.microsoft.com/office/drawing/2014/main" id="{4C5C1FC1-7F9A-4612-81E8-65245DF31D9C}"/>
              </a:ext>
            </a:extLst>
          </p:cNvPr>
          <p:cNvSpPr txBox="1"/>
          <p:nvPr/>
        </p:nvSpPr>
        <p:spPr>
          <a:xfrm>
            <a:off x="6376775" y="3615991"/>
            <a:ext cx="2875745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5500" hangingPunct="0"/>
            <a:r>
              <a:rPr lang="fr-FR" sz="1600" i="1" dirty="0">
                <a:solidFill>
                  <a:schemeClr val="accent3">
                    <a:lumMod val="25000"/>
                  </a:schemeClr>
                </a:solidFill>
              </a:rPr>
              <a:t>Logistique</a:t>
            </a:r>
          </a:p>
          <a:p>
            <a:pPr algn="ctr" defTabSz="825500" hangingPunct="0"/>
            <a:r>
              <a:rPr lang="fr-FR" sz="1600" i="1" dirty="0">
                <a:solidFill>
                  <a:schemeClr val="accent3">
                    <a:lumMod val="25000"/>
                  </a:schemeClr>
                </a:solidFill>
              </a:rPr>
              <a:t>Longue distance</a:t>
            </a:r>
            <a:endParaRPr lang="fr-FR" sz="1600" b="1" i="1" cap="all" dirty="0">
              <a:solidFill>
                <a:schemeClr val="accent3">
                  <a:lumMod val="25000"/>
                </a:schemeClr>
              </a:solidFill>
              <a:sym typeface="Gill Sans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1600" i="1" dirty="0">
              <a:solidFill>
                <a:schemeClr val="accent3">
                  <a:lumMod val="25000"/>
                </a:schemeClr>
              </a:solidFill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B958C894-A571-491A-8FA5-13E4D7811FC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38854" y1="86716" x2="38854" y2="86716"/>
                        <a14:backgroundMark x1="38854" y1="84627" x2="38854" y2="84627"/>
                        <a14:backgroundMark x1="61667" y1="70000" x2="61667" y2="70000"/>
                        <a14:backgroundMark x1="26458" y1="74776" x2="26458" y2="74776"/>
                        <a14:backgroundMark x1="65729" y1="67910" x2="65729" y2="67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229278"/>
            <a:ext cx="2169381" cy="1514047"/>
          </a:xfrm>
          <a:prstGeom prst="rect">
            <a:avLst/>
          </a:prstGeom>
        </p:spPr>
      </p:pic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4EBBB983-6C1F-450D-97DA-334C060F19C1}"/>
              </a:ext>
            </a:extLst>
          </p:cNvPr>
          <p:cNvCxnSpPr/>
          <p:nvPr/>
        </p:nvCxnSpPr>
        <p:spPr>
          <a:xfrm>
            <a:off x="4926932" y="1781006"/>
            <a:ext cx="0" cy="32115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85046443-F39D-4BF3-A636-595BBF638003}"/>
              </a:ext>
            </a:extLst>
          </p:cNvPr>
          <p:cNvCxnSpPr>
            <a:cxnSpLocks/>
          </p:cNvCxnSpPr>
          <p:nvPr/>
        </p:nvCxnSpPr>
        <p:spPr>
          <a:xfrm flipH="1">
            <a:off x="5593472" y="3054778"/>
            <a:ext cx="2382560" cy="2078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50">
            <a:extLst>
              <a:ext uri="{FF2B5EF4-FFF2-40B4-BE49-F238E27FC236}">
                <a16:creationId xmlns:a16="http://schemas.microsoft.com/office/drawing/2014/main" id="{95D9BC2A-1983-4DC0-A5E1-F308C4C9F20C}"/>
              </a:ext>
            </a:extLst>
          </p:cNvPr>
          <p:cNvSpPr txBox="1"/>
          <p:nvPr/>
        </p:nvSpPr>
        <p:spPr>
          <a:xfrm>
            <a:off x="1768263" y="5128134"/>
            <a:ext cx="287574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i="1" dirty="0">
                <a:solidFill>
                  <a:schemeClr val="accent3">
                    <a:lumMod val="25000"/>
                  </a:schemeClr>
                </a:solidFill>
              </a:rPr>
              <a:t>Collecte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i="1" dirty="0">
                <a:solidFill>
                  <a:schemeClr val="accent3">
                    <a:lumMod val="25000"/>
                  </a:schemeClr>
                </a:solidFill>
              </a:rPr>
              <a:t>Ordures</a:t>
            </a:r>
            <a:endParaRPr kumimoji="0" lang="fr-FR" sz="1600" b="1" i="1" u="none" strike="noStrike" cap="all" spc="0" normalizeH="0" baseline="0" dirty="0">
              <a:ln>
                <a:noFill/>
              </a:ln>
              <a:solidFill>
                <a:schemeClr val="accent3">
                  <a:lumMod val="25000"/>
                </a:schemeClr>
              </a:solidFill>
              <a:effectLst/>
              <a:uFillTx/>
              <a:sym typeface="Gill Sans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9510F76D-6873-4B47-A2D7-2CF2A702AB0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527" y="4122586"/>
            <a:ext cx="1717233" cy="1400782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587799ED-E309-43D7-91F4-EBF1E08ED4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154" b="89231" l="8000" r="89412">
                        <a14:foregroundMark x1="8235" y1="62051" x2="8235" y2="62051"/>
                        <a14:foregroundMark x1="8235" y1="62051" x2="8235" y2="62051"/>
                        <a14:foregroundMark x1="10118" y1="62051" x2="10118" y2="62051"/>
                        <a14:foregroundMark x1="83765" y1="71795" x2="83765" y2="71795"/>
                        <a14:foregroundMark x1="50588" y1="53846" x2="50588" y2="53846"/>
                        <a14:foregroundMark x1="10588" y1="22051" x2="10588" y2="22051"/>
                        <a14:foregroundMark x1="48941" y1="10769" x2="48941" y2="10769"/>
                        <a14:foregroundMark x1="21412" y1="64615" x2="21412" y2="64615"/>
                        <a14:foregroundMark x1="12941" y1="61538" x2="12941" y2="61538"/>
                        <a14:foregroundMark x1="8000" y1="61538" x2="8000" y2="61538"/>
                        <a14:foregroundMark x1="8941" y1="27692" x2="8941" y2="27692"/>
                        <a14:foregroundMark x1="10353" y1="25641" x2="10353" y2="25641"/>
                        <a14:foregroundMark x1="37412" y1="17436" x2="37412" y2="17436"/>
                        <a14:foregroundMark x1="37412" y1="17436" x2="37412" y2="17436"/>
                        <a14:foregroundMark x1="36235" y1="17949" x2="36235" y2="17949"/>
                        <a14:foregroundMark x1="32235" y1="17949" x2="32235" y2="17949"/>
                        <a14:foregroundMark x1="27294" y1="20513" x2="27294" y2="20513"/>
                        <a14:foregroundMark x1="88000" y1="71795" x2="88000" y2="71795"/>
                        <a14:foregroundMark x1="68235" y1="8205" x2="68235" y2="8205"/>
                        <a14:foregroundMark x1="61176" y1="10256" x2="61176" y2="10256"/>
                        <a14:foregroundMark x1="52706" y1="9231" x2="52706" y2="9231"/>
                        <a14:foregroundMark x1="51529" y1="9231" x2="51529" y2="9231"/>
                        <a14:foregroundMark x1="44471" y1="11795" x2="44471" y2="11795"/>
                        <a14:foregroundMark x1="40706" y1="12308" x2="40706" y2="12308"/>
                        <a14:foregroundMark x1="56941" y1="10769" x2="56941" y2="10769"/>
                        <a14:foregroundMark x1="66824" y1="9231" x2="66824" y2="9231"/>
                        <a14:foregroundMark x1="69412" y1="6667" x2="69412" y2="6667"/>
                        <a14:foregroundMark x1="28941" y1="20513" x2="28941" y2="20513"/>
                        <a14:foregroundMark x1="29647" y1="20513" x2="29647" y2="20513"/>
                        <a14:foregroundMark x1="23059" y1="21026" x2="23059" y2="21026"/>
                        <a14:foregroundMark x1="22588" y1="21026" x2="22588" y2="21026"/>
                        <a14:foregroundMark x1="20000" y1="21538" x2="20000" y2="21538"/>
                        <a14:foregroundMark x1="25412" y1="20000" x2="25412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16502" y="3739390"/>
            <a:ext cx="1853302" cy="84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ZoneTexte 49">
            <a:extLst>
              <a:ext uri="{FF2B5EF4-FFF2-40B4-BE49-F238E27FC236}">
                <a16:creationId xmlns:a16="http://schemas.microsoft.com/office/drawing/2014/main" id="{DB81AFAD-EAE9-4B78-A6C1-1D00B409034E}"/>
              </a:ext>
            </a:extLst>
          </p:cNvPr>
          <p:cNvSpPr txBox="1"/>
          <p:nvPr/>
        </p:nvSpPr>
        <p:spPr>
          <a:xfrm>
            <a:off x="4211154" y="1948411"/>
            <a:ext cx="287574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5500" hangingPunct="0"/>
            <a:r>
              <a:rPr lang="fr-FR" sz="1600" i="1" dirty="0">
                <a:solidFill>
                  <a:schemeClr val="accent3">
                    <a:lumMod val="25000"/>
                  </a:schemeClr>
                </a:solidFill>
              </a:rPr>
              <a:t>Transport</a:t>
            </a:r>
          </a:p>
          <a:p>
            <a:pPr algn="ctr" defTabSz="825500" hangingPunct="0"/>
            <a:r>
              <a:rPr lang="fr-FR" sz="1600" i="1" dirty="0">
                <a:solidFill>
                  <a:schemeClr val="accent3">
                    <a:lumMod val="25000"/>
                  </a:schemeClr>
                </a:solidFill>
              </a:rPr>
              <a:t>Régional</a:t>
            </a:r>
            <a:endParaRPr kumimoji="0" lang="fr-FR" sz="1600" b="1" i="1" u="none" strike="noStrike" cap="all" spc="0" normalizeH="0" baseline="0" dirty="0">
              <a:ln>
                <a:noFill/>
              </a:ln>
              <a:solidFill>
                <a:schemeClr val="accent3">
                  <a:lumMod val="25000"/>
                </a:schemeClr>
              </a:solidFill>
              <a:effectLst/>
              <a:uFillTx/>
              <a:sym typeface="Gill Sans"/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AE77BEED-F12E-4D45-9999-C646C138B3B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9974" r="92199">
                        <a14:foregroundMark x1="92199" y1="42712" x2="92199" y2="42712"/>
                        <a14:foregroundMark x1="76343" y1="62034" x2="76343" y2="62034"/>
                        <a14:foregroundMark x1="14066" y1="32542" x2="14066" y2="32542"/>
                        <a14:foregroundMark x1="19437" y1="62373" x2="19437" y2="62373"/>
                        <a14:foregroundMark x1="19437" y1="60847" x2="19437" y2="60847"/>
                        <a14:foregroundMark x1="64066" y1="71864" x2="64066" y2="71864"/>
                        <a14:foregroundMark x1="89898" y1="62542" x2="89898" y2="62542"/>
                        <a14:foregroundMark x1="62916" y1="72034" x2="62916" y2="72034"/>
                        <a14:foregroundMark x1="65217" y1="71525" x2="65217" y2="71525"/>
                        <a14:foregroundMark x1="34783" y1="22542" x2="34783" y2="22542"/>
                        <a14:backgroundMark x1="14962" y1="33390" x2="14962" y2="33390"/>
                        <a14:backgroundMark x1="14962" y1="39153" x2="14962" y2="39153"/>
                        <a14:backgroundMark x1="14962" y1="45085" x2="14962" y2="45085"/>
                        <a14:backgroundMark x1="17775" y1="46271" x2="17775" y2="46271"/>
                        <a14:backgroundMark x1="13299" y1="47458" x2="13299" y2="47458"/>
                        <a14:backgroundMark x1="13299" y1="47458" x2="13299" y2="47458"/>
                        <a14:backgroundMark x1="12788" y1="46949" x2="12788" y2="46949"/>
                        <a14:backgroundMark x1="13811" y1="42881" x2="13811" y2="42881"/>
                        <a14:backgroundMark x1="11893" y1="34915" x2="11893" y2="34915"/>
                        <a14:backgroundMark x1="14066" y1="56441" x2="14066" y2="56441"/>
                        <a14:backgroundMark x1="13811" y1="51356" x2="13811" y2="51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4312038"/>
            <a:ext cx="1608248" cy="1213384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232111B0-3EF4-41D6-B558-7C7E9D0BEFB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085" y="4190485"/>
            <a:ext cx="1531079" cy="1046905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A1E97606-31AA-46EF-BCCF-BD5064E8DF4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593" y="3757505"/>
            <a:ext cx="1669126" cy="903821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0E838849-B240-4691-89BF-5ED9CA9C028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329" y="2452333"/>
            <a:ext cx="2248872" cy="108536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4589143B-9C0E-4896-A716-7DE7F40A17F9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91" y="1448456"/>
            <a:ext cx="1004710" cy="629618"/>
          </a:xfrm>
          <a:prstGeom prst="rect">
            <a:avLst/>
          </a:prstGeom>
        </p:spPr>
      </p:pic>
      <p:sp>
        <p:nvSpPr>
          <p:cNvPr id="37" name="ZoneTexte 8">
            <a:extLst>
              <a:ext uri="{FF2B5EF4-FFF2-40B4-BE49-F238E27FC236}">
                <a16:creationId xmlns:a16="http://schemas.microsoft.com/office/drawing/2014/main" id="{838DBF33-8DA5-4FC8-9D7A-904A76906409}"/>
              </a:ext>
            </a:extLst>
          </p:cNvPr>
          <p:cNvSpPr txBox="1"/>
          <p:nvPr/>
        </p:nvSpPr>
        <p:spPr>
          <a:xfrm>
            <a:off x="172164" y="2090524"/>
            <a:ext cx="1735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« OFF-HIGHWAY »</a:t>
            </a:r>
            <a:endParaRPr lang="en-US" sz="1400" dirty="0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B01038DA-21F1-4585-A754-3555A7D2FB48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2750" y="1448456"/>
            <a:ext cx="1004710" cy="629618"/>
          </a:xfrm>
          <a:prstGeom prst="rect">
            <a:avLst/>
          </a:prstGeom>
        </p:spPr>
      </p:pic>
      <p:sp>
        <p:nvSpPr>
          <p:cNvPr id="39" name="ZoneTexte 39">
            <a:extLst>
              <a:ext uri="{FF2B5EF4-FFF2-40B4-BE49-F238E27FC236}">
                <a16:creationId xmlns:a16="http://schemas.microsoft.com/office/drawing/2014/main" id="{433871A1-58DC-4D6B-80CA-7A361049E46E}"/>
              </a:ext>
            </a:extLst>
          </p:cNvPr>
          <p:cNvSpPr txBox="1"/>
          <p:nvPr/>
        </p:nvSpPr>
        <p:spPr>
          <a:xfrm>
            <a:off x="7164288" y="2090524"/>
            <a:ext cx="1647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« ON-HIGHWAY »</a:t>
            </a:r>
            <a:endParaRPr lang="en-US" sz="1400" dirty="0"/>
          </a:p>
        </p:txBody>
      </p:sp>
      <p:sp>
        <p:nvSpPr>
          <p:cNvPr id="40" name="ZoneTexte 41">
            <a:extLst>
              <a:ext uri="{FF2B5EF4-FFF2-40B4-BE49-F238E27FC236}">
                <a16:creationId xmlns:a16="http://schemas.microsoft.com/office/drawing/2014/main" id="{CC64B5C0-B614-4868-A4E4-C94A889CD55C}"/>
              </a:ext>
            </a:extLst>
          </p:cNvPr>
          <p:cNvSpPr txBox="1"/>
          <p:nvPr/>
        </p:nvSpPr>
        <p:spPr>
          <a:xfrm>
            <a:off x="3848241" y="3437190"/>
            <a:ext cx="216000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all" spc="0" normalizeH="0" baseline="0" dirty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Gill Sans"/>
              </a:rPr>
              <a:t>METROPOLE</a:t>
            </a:r>
            <a:endParaRPr kumimoji="0" lang="fr-FR" sz="2400" b="1" i="0" u="none" strike="noStrike" cap="all" spc="0" normalizeH="0" baseline="0" dirty="0">
              <a:ln>
                <a:noFill/>
              </a:ln>
              <a:solidFill>
                <a:schemeClr val="accent3">
                  <a:lumMod val="25000"/>
                </a:schemeClr>
              </a:solidFill>
              <a:effectLst/>
              <a:uFillTx/>
              <a:sym typeface="Gill Sans"/>
            </a:endParaRPr>
          </a:p>
        </p:txBody>
      </p:sp>
      <p:sp>
        <p:nvSpPr>
          <p:cNvPr id="42" name="Corde 41">
            <a:extLst>
              <a:ext uri="{FF2B5EF4-FFF2-40B4-BE49-F238E27FC236}">
                <a16:creationId xmlns:a16="http://schemas.microsoft.com/office/drawing/2014/main" id="{1D56EB33-4082-4AF5-8234-A4A18D70D9EA}"/>
              </a:ext>
            </a:extLst>
          </p:cNvPr>
          <p:cNvSpPr/>
          <p:nvPr/>
        </p:nvSpPr>
        <p:spPr>
          <a:xfrm>
            <a:off x="838200" y="1822505"/>
            <a:ext cx="8209321" cy="7778695"/>
          </a:xfrm>
          <a:prstGeom prst="chord">
            <a:avLst>
              <a:gd name="adj1" fmla="val 10799283"/>
              <a:gd name="adj2" fmla="val 15334"/>
            </a:avLst>
          </a:prstGeom>
          <a:noFill/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5" name="Corde 44">
            <a:extLst>
              <a:ext uri="{FF2B5EF4-FFF2-40B4-BE49-F238E27FC236}">
                <a16:creationId xmlns:a16="http://schemas.microsoft.com/office/drawing/2014/main" id="{E33DC42E-B22C-498C-A645-5AA577C1D519}"/>
              </a:ext>
            </a:extLst>
          </p:cNvPr>
          <p:cNvSpPr/>
          <p:nvPr/>
        </p:nvSpPr>
        <p:spPr>
          <a:xfrm>
            <a:off x="3941553" y="5041824"/>
            <a:ext cx="2002047" cy="1435176"/>
          </a:xfrm>
          <a:prstGeom prst="chord">
            <a:avLst>
              <a:gd name="adj1" fmla="val 10799283"/>
              <a:gd name="adj2" fmla="val 15334"/>
            </a:avLst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oneTexte 11">
            <a:extLst>
              <a:ext uri="{FF2B5EF4-FFF2-40B4-BE49-F238E27FC236}">
                <a16:creationId xmlns:a16="http://schemas.microsoft.com/office/drawing/2014/main" id="{B4E4250C-14B0-48AB-83D4-0E0317275F53}"/>
              </a:ext>
            </a:extLst>
          </p:cNvPr>
          <p:cNvSpPr txBox="1"/>
          <p:nvPr/>
        </p:nvSpPr>
        <p:spPr>
          <a:xfrm>
            <a:off x="3203848" y="4992523"/>
            <a:ext cx="3438442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all" spc="0" normalizeH="0" baseline="0" dirty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Gill Sans"/>
              </a:rPr>
              <a:t>Biomethane</a:t>
            </a:r>
          </a:p>
          <a:p>
            <a:pPr algn="ctr" defTabSz="825500" hangingPunct="0"/>
            <a:r>
              <a:rPr lang="en-GB" sz="1400" dirty="0">
                <a:solidFill>
                  <a:schemeClr val="accent3">
                    <a:lumMod val="25000"/>
                  </a:schemeClr>
                </a:solidFill>
              </a:rPr>
              <a:t>Bio-</a:t>
            </a:r>
            <a:r>
              <a:rPr lang="en-GB" sz="1400" dirty="0" err="1">
                <a:solidFill>
                  <a:schemeClr val="accent3">
                    <a:lumMod val="25000"/>
                  </a:schemeClr>
                </a:solidFill>
              </a:rPr>
              <a:t>déchets</a:t>
            </a:r>
            <a:r>
              <a:rPr lang="en-GB" sz="1400" dirty="0">
                <a:solidFill>
                  <a:schemeClr val="accent3">
                    <a:lumMod val="25000"/>
                  </a:schemeClr>
                </a:solidFill>
              </a:rPr>
              <a:t>, </a:t>
            </a:r>
            <a:r>
              <a:rPr lang="en-GB" sz="1400" dirty="0" err="1">
                <a:solidFill>
                  <a:schemeClr val="accent3">
                    <a:lumMod val="25000"/>
                  </a:schemeClr>
                </a:solidFill>
              </a:rPr>
              <a:t>biomasse</a:t>
            </a:r>
            <a:r>
              <a:rPr lang="en-GB" sz="1400" dirty="0">
                <a:solidFill>
                  <a:schemeClr val="accent3">
                    <a:lumMod val="25000"/>
                  </a:schemeClr>
                </a:solidFill>
              </a:rPr>
              <a:t>,</a:t>
            </a:r>
          </a:p>
          <a:p>
            <a:pPr algn="ctr" defTabSz="825500" hangingPunct="0"/>
            <a:r>
              <a:rPr lang="en-GB" sz="1400" dirty="0" err="1">
                <a:solidFill>
                  <a:schemeClr val="accent3">
                    <a:lumMod val="25000"/>
                  </a:schemeClr>
                </a:solidFill>
              </a:rPr>
              <a:t>Traitement</a:t>
            </a:r>
            <a:r>
              <a:rPr lang="en-GB" sz="1400" dirty="0">
                <a:solidFill>
                  <a:schemeClr val="accent3">
                    <a:lumMod val="25000"/>
                  </a:schemeClr>
                </a:solidFill>
              </a:rPr>
              <a:t> des </a:t>
            </a:r>
            <a:r>
              <a:rPr lang="en-GB" sz="1400" dirty="0" err="1">
                <a:solidFill>
                  <a:schemeClr val="accent3">
                    <a:lumMod val="25000"/>
                  </a:schemeClr>
                </a:solidFill>
              </a:rPr>
              <a:t>eaux</a:t>
            </a:r>
            <a:r>
              <a:rPr lang="en-GB" sz="1400" dirty="0">
                <a:solidFill>
                  <a:schemeClr val="accent3">
                    <a:lumMod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3">
                    <a:lumMod val="25000"/>
                  </a:schemeClr>
                </a:solidFill>
              </a:rPr>
              <a:t>usées</a:t>
            </a:r>
            <a:endParaRPr lang="en-GB" sz="1400" dirty="0">
              <a:solidFill>
                <a:schemeClr val="accent3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34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z="1000" smtClean="0"/>
              <a:pPr/>
              <a:t>7</a:t>
            </a:fld>
            <a:endParaRPr lang="it-IT" sz="100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Urbanway</a:t>
            </a:r>
            <a:r>
              <a:rPr lang="fr-FR" dirty="0"/>
              <a:t> </a:t>
            </a:r>
            <a:r>
              <a:rPr lang="fr-FR" dirty="0" err="1"/>
              <a:t>Step</a:t>
            </a:r>
            <a:r>
              <a:rPr lang="fr-FR" dirty="0"/>
              <a:t> E : GNC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Economie circulaire</a:t>
            </a:r>
          </a:p>
        </p:txBody>
      </p:sp>
      <p:sp>
        <p:nvSpPr>
          <p:cNvPr id="41" name="Espace réservé du numéro de diapositive 3">
            <a:extLst>
              <a:ext uri="{FF2B5EF4-FFF2-40B4-BE49-F238E27FC236}">
                <a16:creationId xmlns:a16="http://schemas.microsoft.com/office/drawing/2014/main" id="{7C5554D8-60DA-461C-9415-86A2DFAFC4E3}"/>
              </a:ext>
            </a:extLst>
          </p:cNvPr>
          <p:cNvSpPr txBox="1">
            <a:spLocks/>
          </p:cNvSpPr>
          <p:nvPr/>
        </p:nvSpPr>
        <p:spPr bwMode="auto">
          <a:xfrm>
            <a:off x="8324850" y="5055292"/>
            <a:ext cx="4572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fld id="{430C270C-6216-4B63-A930-321838DB7C81}" type="slidenum">
              <a:rPr lang="fr-FR" altLang="en-US" sz="9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eaLnBrk="1" hangingPunct="1"/>
              <a:t>18</a:t>
            </a:fld>
            <a:endParaRPr lang="fr-FR" altLang="en-US" sz="9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39294C64-EA85-43A1-8CA0-E76F2334473C}"/>
              </a:ext>
            </a:extLst>
          </p:cNvPr>
          <p:cNvGrpSpPr>
            <a:grpSpLocks/>
          </p:cNvGrpSpPr>
          <p:nvPr/>
        </p:nvGrpSpPr>
        <p:grpSpPr bwMode="auto">
          <a:xfrm>
            <a:off x="6402388" y="1008752"/>
            <a:ext cx="2441575" cy="593724"/>
            <a:chOff x="6152076" y="1623497"/>
            <a:chExt cx="2160241" cy="594067"/>
          </a:xfrm>
        </p:grpSpPr>
        <p:sp>
          <p:nvSpPr>
            <p:cNvPr id="48" name="ZoneTexte 15">
              <a:extLst>
                <a:ext uri="{FF2B5EF4-FFF2-40B4-BE49-F238E27FC236}">
                  <a16:creationId xmlns:a16="http://schemas.microsoft.com/office/drawing/2014/main" id="{92636A52-08AD-4A2A-960C-5D9F7B86D5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2076" y="1623497"/>
              <a:ext cx="21602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fr-FR" altLang="en-US" sz="1000" b="1">
                  <a:solidFill>
                    <a:schemeClr val="bg1"/>
                  </a:solidFill>
                  <a:latin typeface="Arial Black" pitchFamily="34" charset="0"/>
                </a:rPr>
                <a:t>G X   E L E C</a:t>
              </a:r>
            </a:p>
          </p:txBody>
        </p:sp>
        <p:sp>
          <p:nvSpPr>
            <p:cNvPr id="49" name="ZoneTexte 17">
              <a:extLst>
                <a:ext uri="{FF2B5EF4-FFF2-40B4-BE49-F238E27FC236}">
                  <a16:creationId xmlns:a16="http://schemas.microsoft.com/office/drawing/2014/main" id="{A58F7E63-D26F-4105-AACD-FE73983DF4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2077" y="1786677"/>
              <a:ext cx="216024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fr-FR" altLang="en-US" sz="1100" b="1" dirty="0">
                  <a:solidFill>
                    <a:schemeClr val="bg1"/>
                  </a:solidFill>
                  <a:latin typeface="Arial Black" pitchFamily="34" charset="0"/>
                </a:rPr>
                <a:t>LES BENEFICES DU </a:t>
              </a:r>
            </a:p>
            <a:p>
              <a:pPr algn="ctr" eaLnBrk="1" hangingPunct="1"/>
              <a:r>
                <a:rPr lang="fr-FR" altLang="en-US" sz="1100" b="1" dirty="0">
                  <a:solidFill>
                    <a:schemeClr val="bg1"/>
                  </a:solidFill>
                  <a:latin typeface="Arial Black" pitchFamily="34" charset="0"/>
                </a:rPr>
                <a:t>FULL ELECTRIQUE</a:t>
              </a:r>
            </a:p>
          </p:txBody>
        </p:sp>
      </p:grpSp>
      <p:pic>
        <p:nvPicPr>
          <p:cNvPr id="46" name="Picture 5">
            <a:extLst>
              <a:ext uri="{FF2B5EF4-FFF2-40B4-BE49-F238E27FC236}">
                <a16:creationId xmlns:a16="http://schemas.microsoft.com/office/drawing/2014/main" id="{004E71CC-5E70-4672-B34A-5D39196B6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63" y="1275138"/>
            <a:ext cx="8489913" cy="337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CB8ACBFF-6A22-4291-BF76-E21F1949F4E5}"/>
              </a:ext>
            </a:extLst>
          </p:cNvPr>
          <p:cNvSpPr/>
          <p:nvPr/>
        </p:nvSpPr>
        <p:spPr>
          <a:xfrm>
            <a:off x="179512" y="4520099"/>
            <a:ext cx="8784976" cy="132914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Le centre de méthanisation alimente le réseau de bus pour réduire jusqu’à 80% les émissions de CO2  du puit à la roue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25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z="1000" smtClean="0"/>
              <a:pPr/>
              <a:t>8</a:t>
            </a:fld>
            <a:endParaRPr lang="it-IT" sz="100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E5A3464-77FF-4357-8B02-E019932DD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44C70D8C-2090-4659-9ED9-64F30D9F8E35}"/>
              </a:ext>
            </a:extLst>
          </p:cNvPr>
          <p:cNvSpPr txBox="1">
            <a:spLocks/>
          </p:cNvSpPr>
          <p:nvPr/>
        </p:nvSpPr>
        <p:spPr>
          <a:xfrm>
            <a:off x="1302488" y="1371600"/>
            <a:ext cx="6539023" cy="797328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16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800" b="1" dirty="0">
                <a:solidFill>
                  <a:schemeClr val="tx1"/>
                </a:solidFill>
                <a:latin typeface="BankGothic Md BT" panose="020B0807020203060204" pitchFamily="34" charset="0"/>
              </a:rPr>
              <a:t>MERCI</a:t>
            </a:r>
            <a:endParaRPr lang="en-US" sz="4800" b="1" dirty="0">
              <a:solidFill>
                <a:schemeClr val="tx1"/>
              </a:solidFill>
              <a:latin typeface="BankGothic Md BT" panose="020B080702020306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177F724-2546-449F-9831-B790A25DF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36162" y="3204441"/>
            <a:ext cx="3471673" cy="147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5689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 Restricted use">
  <a:themeElements>
    <a:clrScheme name="IVECO">
      <a:dk1>
        <a:srgbClr val="000000"/>
      </a:dk1>
      <a:lt1>
        <a:sysClr val="window" lastClr="FFFFFF"/>
      </a:lt1>
      <a:dk2>
        <a:srgbClr val="969696"/>
      </a:dk2>
      <a:lt2>
        <a:srgbClr val="EEECE1"/>
      </a:lt2>
      <a:accent1>
        <a:srgbClr val="0B4395"/>
      </a:accent1>
      <a:accent2>
        <a:srgbClr val="969696"/>
      </a:accent2>
      <a:accent3>
        <a:srgbClr val="5A5A5A"/>
      </a:accent3>
      <a:accent4>
        <a:srgbClr val="323232"/>
      </a:accent4>
      <a:accent5>
        <a:srgbClr val="000000"/>
      </a:accent5>
      <a:accent6>
        <a:srgbClr val="FF9600"/>
      </a:accent6>
      <a:hlink>
        <a:srgbClr val="062C63"/>
      </a:hlink>
      <a:folHlink>
        <a:srgbClr val="0D5CCF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EAA410DFA34846A0BF18C23A1825A9" ma:contentTypeVersion="18" ma:contentTypeDescription="Create a new document." ma:contentTypeScope="" ma:versionID="af490c7f8c5ab7fb67ed529050c7b30a">
  <xsd:schema xmlns:xsd="http://www.w3.org/2001/XMLSchema" xmlns:xs="http://www.w3.org/2001/XMLSchema" xmlns:p="http://schemas.microsoft.com/office/2006/metadata/properties" xmlns:ns2="99efd33e-51d2-4f91-ad4e-44a684dcb66b" xmlns:ns3="fe94e200-450a-4238-9fb8-8ac4db051106" targetNamespace="http://schemas.microsoft.com/office/2006/metadata/properties" ma:root="true" ma:fieldsID="7585f1641d08587059b005f0d06f9a3b" ns2:_="" ns3:_="">
    <xsd:import namespace="99efd33e-51d2-4f91-ad4e-44a684dcb66b"/>
    <xsd:import namespace="fe94e200-450a-4238-9fb8-8ac4db0511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efd33e-51d2-4f91-ad4e-44a684dcb6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94e200-450a-4238-9fb8-8ac4db05110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_Flow_SignoffStatus xmlns="99efd33e-51d2-4f91-ad4e-44a684dcb66b" xsi:nil="true"/>
  </documentManagement>
</p:properties>
</file>

<file path=customXml/item4.xml><?xml version="1.0" encoding="utf-8"?>
<sisl xmlns:xsi="http://www.w3.org/2001/XMLSchema-instance" xmlns:xsd="http://www.w3.org/2001/XMLSchema" xmlns="http://www.boldonjames.com/2008/01/sie/internal/label" sislVersion="0" policy="18fbfd49-c8e6-4618-a77f-5ef25245836c" origin="userSelected">
  <element uid="4ecbf47d-2ec6-497d-85fc-f65b66e62fe7" value=""/>
  <element uid="588104ae-2895-48f0-94e0-4417fcf0f7f0" value=""/>
</sisl>
</file>

<file path=customXml/itemProps1.xml><?xml version="1.0" encoding="utf-8"?>
<ds:datastoreItem xmlns:ds="http://schemas.openxmlformats.org/officeDocument/2006/customXml" ds:itemID="{6B9DC324-4B61-46F6-A737-DFA8D1A7C4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3DE948-AC1C-425E-8E3D-EE6959F511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efd33e-51d2-4f91-ad4e-44a684dcb66b"/>
    <ds:schemaRef ds:uri="fe94e200-450a-4238-9fb8-8ac4db0511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76414D-26A4-47E3-A754-112A6B0400C8}">
  <ds:schemaRefs>
    <ds:schemaRef ds:uri="http://schemas.openxmlformats.org/package/2006/metadata/core-properties"/>
    <ds:schemaRef ds:uri="http://purl.org/dc/terms/"/>
    <ds:schemaRef ds:uri="fe94e200-450a-4238-9fb8-8ac4db051106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99efd33e-51d2-4f91-ad4e-44a684dcb66b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D52C6497-989B-44D2-A5E0-AFD9FC71DDDD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Master_Corporate_ALL_Brand_E (4_3)</Template>
  <TotalTime>36458</TotalTime>
  <Words>538</Words>
  <Application>Microsoft Office PowerPoint</Application>
  <PresentationFormat>Affichage à l'écran (4:3)</PresentationFormat>
  <Paragraphs>200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8" baseType="lpstr">
      <vt:lpstr>Arial</vt:lpstr>
      <vt:lpstr>Arial Black</vt:lpstr>
      <vt:lpstr>BankGothic Md BT</vt:lpstr>
      <vt:lpstr>Calibri</vt:lpstr>
      <vt:lpstr>Century Gothic</vt:lpstr>
      <vt:lpstr>Courier New</vt:lpstr>
      <vt:lpstr>Gill Sans MT</vt:lpstr>
      <vt:lpstr>Wingdings</vt:lpstr>
      <vt:lpstr>Tema di Office</vt:lpstr>
      <vt:lpstr>2 Restricted use</vt:lpstr>
      <vt:lpstr>Présentation PowerPoint</vt:lpstr>
      <vt:lpstr>Urbanway Step E : GNC</vt:lpstr>
      <vt:lpstr>Urbanway Step E : GNC</vt:lpstr>
      <vt:lpstr>Urbanway Step E : GNC</vt:lpstr>
      <vt:lpstr>Urbanway Step E : GNC</vt:lpstr>
      <vt:lpstr>Urbanway Step E : GNC</vt:lpstr>
      <vt:lpstr>Urbanway Step E : GNC</vt:lpstr>
      <vt:lpstr>Présentation PowerPoint</vt:lpstr>
    </vt:vector>
  </TitlesOfParts>
  <Company>****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Sandra Garcia</dc:creator>
  <cp:lastModifiedBy>FERREIRA Santiago (CNH Industrial)</cp:lastModifiedBy>
  <cp:revision>1716</cp:revision>
  <cp:lastPrinted>2020-06-15T09:46:02Z</cp:lastPrinted>
  <dcterms:created xsi:type="dcterms:W3CDTF">2013-10-16T17:34:46Z</dcterms:created>
  <dcterms:modified xsi:type="dcterms:W3CDTF">2021-12-15T07:36:05Z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0x01010058EAA410DFA34846A0BF18C23A1825A9</vt:lpwstr>
  </property>
  <property fmtid="{D5CDD505-2E9C-101B-9397-08002B2CF9AE}" pid="3" name="Order">
    <vt:r8>7800</vt:r8>
  </property>
  <property fmtid="{D5CDD505-2E9C-101B-9397-08002B2CF9AE}" pid="4" name="Document Category1">
    <vt:lpwstr>449;#Template|332d46df-4974-42aa-ae6d-c2b55db08540</vt:lpwstr>
  </property>
  <property fmtid="{D5CDD505-2E9C-101B-9397-08002B2CF9AE}" pid="5" name="Community1">
    <vt:lpwstr>529;#GPD Process|eb2a862e-6173-441c-a774-f23d265f371b</vt:lpwstr>
  </property>
  <property fmtid="{D5CDD505-2E9C-101B-9397-08002B2CF9AE}" pid="6" name="Business1">
    <vt:lpwstr>8;#CNH Industrial|a47f9dff-3baf-45ab-b19d-5ccc379e14c6</vt:lpwstr>
  </property>
  <property fmtid="{D5CDD505-2E9C-101B-9397-08002B2CF9AE}" pid="7" name="bjSaver">
    <vt:lpwstr>+kI7eY4S5mrBESArMpltRQ5wwUsYSs1M</vt:lpwstr>
  </property>
  <property fmtid="{D5CDD505-2E9C-101B-9397-08002B2CF9AE}" pid="8" name="CNH-DeclassifyOn">
    <vt:lpwstr>15/10/2020</vt:lpwstr>
  </property>
  <property fmtid="{D5CDD505-2E9C-101B-9397-08002B2CF9AE}" pid="9" name="docIndexRef">
    <vt:lpwstr>cc4a918f-dfa3-413b-9905-c65f0ad32d8e</vt:lpwstr>
  </property>
  <property fmtid="{D5CDD505-2E9C-101B-9397-08002B2CF9AE}" pid="10" name="bjDocumentLabelXML">
    <vt:lpwstr>&lt;?xml version="1.0" encoding="us-ascii"?&gt;&lt;sisl xmlns:xsi="http://www.w3.org/2001/XMLSchema-instance" xmlns:xsd="http://www.w3.org/2001/XMLSchema" sislVersion="0" policy="18fbfd49-c8e6-4618-a77f-5ef25245836c" origin="userSelected" xmlns="http://www.boldonj</vt:lpwstr>
  </property>
  <property fmtid="{D5CDD505-2E9C-101B-9397-08002B2CF9AE}" pid="11" name="bjDocumentLabelXML-0">
    <vt:lpwstr>ames.com/2008/01/sie/internal/label"&gt;&lt;element uid="4ecbf47d-2ec6-497d-85fc-f65b66e62fe7" value="" /&gt;&lt;element uid="588104ae-2895-48f0-94e0-4417fcf0f7f0" value="" /&gt;&lt;/sisl&gt;</vt:lpwstr>
  </property>
  <property fmtid="{D5CDD505-2E9C-101B-9397-08002B2CF9AE}" pid="12" name="bjDocumentSecurityLabel">
    <vt:lpwstr>CNH Industrial: GENERAL BUSINESS  Contains no personal data</vt:lpwstr>
  </property>
  <property fmtid="{D5CDD505-2E9C-101B-9397-08002B2CF9AE}" pid="13" name="CNH-Classification">
    <vt:lpwstr>[GENERAL BUSINESS - Contains no personal data]</vt:lpwstr>
  </property>
  <property fmtid="{D5CDD505-2E9C-101B-9397-08002B2CF9AE}" pid="14" name="CNH-LabelledBy:">
    <vt:lpwstr>PAD40,15/12/2021 08:36:05,GENERAL BUSINESS</vt:lpwstr>
  </property>
</Properties>
</file>