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2"/>
  </p:notesMasterIdLst>
  <p:sldIdLst>
    <p:sldId id="258" r:id="rId2"/>
    <p:sldId id="628" r:id="rId3"/>
    <p:sldId id="651" r:id="rId4"/>
    <p:sldId id="636" r:id="rId5"/>
    <p:sldId id="631" r:id="rId6"/>
    <p:sldId id="641" r:id="rId7"/>
    <p:sldId id="656" r:id="rId8"/>
    <p:sldId id="644" r:id="rId9"/>
    <p:sldId id="657" r:id="rId10"/>
    <p:sldId id="658" r:id="rId11"/>
    <p:sldId id="659" r:id="rId12"/>
    <p:sldId id="661" r:id="rId13"/>
    <p:sldId id="663" r:id="rId14"/>
    <p:sldId id="630" r:id="rId15"/>
    <p:sldId id="664" r:id="rId16"/>
    <p:sldId id="666" r:id="rId17"/>
    <p:sldId id="632" r:id="rId18"/>
    <p:sldId id="668" r:id="rId19"/>
    <p:sldId id="670" r:id="rId20"/>
    <p:sldId id="633" r:id="rId21"/>
    <p:sldId id="672" r:id="rId22"/>
    <p:sldId id="674" r:id="rId23"/>
    <p:sldId id="675" r:id="rId24"/>
    <p:sldId id="677" r:id="rId25"/>
    <p:sldId id="679" r:id="rId26"/>
    <p:sldId id="635" r:id="rId27"/>
    <p:sldId id="681" r:id="rId28"/>
    <p:sldId id="683" r:id="rId29"/>
    <p:sldId id="684" r:id="rId30"/>
    <p:sldId id="686" r:id="rId31"/>
    <p:sldId id="688" r:id="rId32"/>
    <p:sldId id="689" r:id="rId33"/>
    <p:sldId id="691" r:id="rId34"/>
    <p:sldId id="693" r:id="rId35"/>
    <p:sldId id="694" r:id="rId36"/>
    <p:sldId id="696" r:id="rId37"/>
    <p:sldId id="698" r:id="rId38"/>
    <p:sldId id="634" r:id="rId39"/>
    <p:sldId id="700" r:id="rId40"/>
    <p:sldId id="702" r:id="rId41"/>
    <p:sldId id="703" r:id="rId42"/>
    <p:sldId id="705" r:id="rId43"/>
    <p:sldId id="707" r:id="rId44"/>
    <p:sldId id="708" r:id="rId45"/>
    <p:sldId id="710" r:id="rId46"/>
    <p:sldId id="711" r:id="rId47"/>
    <p:sldId id="714" r:id="rId48"/>
    <p:sldId id="715" r:id="rId49"/>
    <p:sldId id="654" r:id="rId50"/>
    <p:sldId id="655" r:id="rId5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1569"/>
    <a:srgbClr val="484282"/>
    <a:srgbClr val="E20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5118"/>
  </p:normalViewPr>
  <p:slideViewPr>
    <p:cSldViewPr snapToGrid="0" snapToObjects="1">
      <p:cViewPr varScale="1">
        <p:scale>
          <a:sx n="73" d="100"/>
          <a:sy n="73" d="100"/>
        </p:scale>
        <p:origin x="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BDE362-E35F-2443-863E-F5CF825A50DD}" type="datetimeFigureOut">
              <a:rPr lang="fr-FR" smtClean="0"/>
              <a:t>24/06/2022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FB49EF-6602-CB49-A4C0-97AAA052CD73}" type="slidenum">
              <a:rPr lang="fr-FR" smtClean="0"/>
              <a:t>‹N°›</a:t>
            </a:fld>
            <a:endParaRPr lang="fr-FR"/>
          </a:p>
        </p:txBody>
      </p:sp>
    </p:spTree>
    <p:extLst>
      <p:ext uri="{BB962C8B-B14F-4D97-AF65-F5344CB8AC3E}">
        <p14:creationId xmlns:p14="http://schemas.microsoft.com/office/powerpoint/2010/main" val="964949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BB2F67B-56DF-334C-8EAA-B390DE3420B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1821F4A5-723D-0944-9FEA-60EAD39AF7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969DB757-C23D-DD45-AD32-3D93F512B8E2}"/>
              </a:ext>
            </a:extLst>
          </p:cNvPr>
          <p:cNvSpPr>
            <a:spLocks noGrp="1"/>
          </p:cNvSpPr>
          <p:nvPr>
            <p:ph type="dt" sz="half" idx="10"/>
          </p:nvPr>
        </p:nvSpPr>
        <p:spPr/>
        <p:txBody>
          <a:bodyPr/>
          <a:lstStyle/>
          <a:p>
            <a:fld id="{0990EF9E-1255-464C-9EC0-E9A76994E6AD}" type="datetime1">
              <a:rPr lang="fr-FR" smtClean="0"/>
              <a:t>24/06/2022</a:t>
            </a:fld>
            <a:endParaRPr lang="fr-FR"/>
          </a:p>
        </p:txBody>
      </p:sp>
      <p:sp>
        <p:nvSpPr>
          <p:cNvPr id="5" name="Espace réservé du pied de page 4">
            <a:extLst>
              <a:ext uri="{FF2B5EF4-FFF2-40B4-BE49-F238E27FC236}">
                <a16:creationId xmlns="" xmlns:a16="http://schemas.microsoft.com/office/drawing/2014/main" id="{762F5145-2432-B64A-AD4D-F65984A47E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894B3425-50A5-C343-8BEF-5DB843E6DB75}"/>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3805323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6E20ACA-AF33-AD49-A886-06DEF526B96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A6BDC979-11A2-3347-A52B-5389BF15BDE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0E04D922-2109-E644-B14C-38F538CDD8B9}"/>
              </a:ext>
            </a:extLst>
          </p:cNvPr>
          <p:cNvSpPr>
            <a:spLocks noGrp="1"/>
          </p:cNvSpPr>
          <p:nvPr>
            <p:ph type="dt" sz="half" idx="10"/>
          </p:nvPr>
        </p:nvSpPr>
        <p:spPr/>
        <p:txBody>
          <a:bodyPr/>
          <a:lstStyle/>
          <a:p>
            <a:fld id="{B04D0DDD-290F-C442-8D51-1E553298537B}" type="datetime1">
              <a:rPr lang="fr-FR" smtClean="0"/>
              <a:t>24/06/2022</a:t>
            </a:fld>
            <a:endParaRPr lang="fr-FR"/>
          </a:p>
        </p:txBody>
      </p:sp>
      <p:sp>
        <p:nvSpPr>
          <p:cNvPr id="5" name="Espace réservé du pied de page 4">
            <a:extLst>
              <a:ext uri="{FF2B5EF4-FFF2-40B4-BE49-F238E27FC236}">
                <a16:creationId xmlns="" xmlns:a16="http://schemas.microsoft.com/office/drawing/2014/main" id="{BDD03672-C28B-A744-870A-B42D8EEC33A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DA5C8F5D-CED4-7543-8260-975B8E820B82}"/>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438181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998EEC6E-BFB2-5244-A146-0A608B27F03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3D993808-BEB6-8F4D-BA20-073B0CE80C1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677A74B6-93F5-AD44-B1F2-58431FC01334}"/>
              </a:ext>
            </a:extLst>
          </p:cNvPr>
          <p:cNvSpPr>
            <a:spLocks noGrp="1"/>
          </p:cNvSpPr>
          <p:nvPr>
            <p:ph type="dt" sz="half" idx="10"/>
          </p:nvPr>
        </p:nvSpPr>
        <p:spPr/>
        <p:txBody>
          <a:bodyPr/>
          <a:lstStyle/>
          <a:p>
            <a:fld id="{AAB95394-1A9B-EF4F-84CA-F0DE252DE57E}" type="datetime1">
              <a:rPr lang="fr-FR" smtClean="0"/>
              <a:t>24/06/2022</a:t>
            </a:fld>
            <a:endParaRPr lang="fr-FR"/>
          </a:p>
        </p:txBody>
      </p:sp>
      <p:sp>
        <p:nvSpPr>
          <p:cNvPr id="5" name="Espace réservé du pied de page 4">
            <a:extLst>
              <a:ext uri="{FF2B5EF4-FFF2-40B4-BE49-F238E27FC236}">
                <a16:creationId xmlns="" xmlns:a16="http://schemas.microsoft.com/office/drawing/2014/main" id="{41B2AA19-8D0B-7F4E-B64C-ECD79DA6AA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43D9CF78-DEA7-804A-AF39-5511F872AD16}"/>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3560563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uverture">
    <p:spTree>
      <p:nvGrpSpPr>
        <p:cNvPr id="1" name=""/>
        <p:cNvGrpSpPr/>
        <p:nvPr/>
      </p:nvGrpSpPr>
      <p:grpSpPr>
        <a:xfrm>
          <a:off x="0" y="0"/>
          <a:ext cx="0" cy="0"/>
          <a:chOff x="0" y="0"/>
          <a:chExt cx="0" cy="0"/>
        </a:xfrm>
      </p:grpSpPr>
      <p:pic>
        <p:nvPicPr>
          <p:cNvPr id="14" name="Image 13">
            <a:extLst>
              <a:ext uri="{FF2B5EF4-FFF2-40B4-BE49-F238E27FC236}">
                <a16:creationId xmlns="" xmlns:a16="http://schemas.microsoft.com/office/drawing/2014/main" id="{5F9770F0-706C-6345-BC89-E1894494130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Titre 1">
            <a:extLst>
              <a:ext uri="{FF2B5EF4-FFF2-40B4-BE49-F238E27FC236}">
                <a16:creationId xmlns="" xmlns:a16="http://schemas.microsoft.com/office/drawing/2014/main" id="{FE293538-BE0F-1C47-A334-2E27CD37D53B}"/>
              </a:ext>
            </a:extLst>
          </p:cNvPr>
          <p:cNvSpPr>
            <a:spLocks noGrp="1"/>
          </p:cNvSpPr>
          <p:nvPr>
            <p:ph type="title"/>
          </p:nvPr>
        </p:nvSpPr>
        <p:spPr>
          <a:xfrm>
            <a:off x="4829300" y="1804376"/>
            <a:ext cx="6765290" cy="497160"/>
          </a:xfrm>
        </p:spPr>
        <p:txBody>
          <a:bodyPr wrap="square" anchor="t" anchorCtr="0">
            <a:spAutoFit/>
          </a:bodyPr>
          <a:lstStyle>
            <a:lvl1pPr>
              <a:defRPr sz="4000" b="1" i="0">
                <a:solidFill>
                  <a:schemeClr val="bg1"/>
                </a:solidFill>
                <a:latin typeface="Avenir Black" panose="02000503020000020003" pitchFamily="2" charset="0"/>
                <a:cs typeface="Futura Condensed ExtraBold" panose="020B0602020204020303" pitchFamily="34" charset="-79"/>
              </a:defRPr>
            </a:lvl1pPr>
          </a:lstStyle>
          <a:p>
            <a:endParaRPr lang="fr-FR" dirty="0"/>
          </a:p>
        </p:txBody>
      </p:sp>
      <p:sp>
        <p:nvSpPr>
          <p:cNvPr id="9" name="Espace réservé du texte 2">
            <a:extLst>
              <a:ext uri="{FF2B5EF4-FFF2-40B4-BE49-F238E27FC236}">
                <a16:creationId xmlns="" xmlns:a16="http://schemas.microsoft.com/office/drawing/2014/main" id="{89E9CD28-1418-4B49-AF42-3395A0AEB3E7}"/>
              </a:ext>
            </a:extLst>
          </p:cNvPr>
          <p:cNvSpPr>
            <a:spLocks noGrp="1"/>
          </p:cNvSpPr>
          <p:nvPr>
            <p:ph type="body" idx="1" hasCustomPrompt="1"/>
          </p:nvPr>
        </p:nvSpPr>
        <p:spPr>
          <a:xfrm>
            <a:off x="4829300" y="4804897"/>
            <a:ext cx="6765290" cy="582650"/>
          </a:xfrm>
        </p:spPr>
        <p:txBody>
          <a:bodyPr>
            <a:normAutofit/>
          </a:bodyPr>
          <a:lstStyle>
            <a:lvl1pPr marL="0" indent="0">
              <a:buNone/>
              <a:defRPr sz="1800">
                <a:solidFill>
                  <a:schemeClr val="bg1"/>
                </a:solidFill>
                <a:latin typeface="Avenir Book" panose="02000503020000020003"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Communes de BOUILARGUES, CAISSARGUES, GARONS, GNERAC, REDESSAN, MANDUEL, SAINT GILLES, RODILHAN</a:t>
            </a:r>
          </a:p>
        </p:txBody>
      </p:sp>
      <p:sp>
        <p:nvSpPr>
          <p:cNvPr id="15" name="Espace réservé du texte 2">
            <a:extLst>
              <a:ext uri="{FF2B5EF4-FFF2-40B4-BE49-F238E27FC236}">
                <a16:creationId xmlns="" xmlns:a16="http://schemas.microsoft.com/office/drawing/2014/main" id="{E9F36F2F-3C5F-6E49-B901-7A5C3CD62F9C}"/>
              </a:ext>
            </a:extLst>
          </p:cNvPr>
          <p:cNvSpPr>
            <a:spLocks noGrp="1"/>
          </p:cNvSpPr>
          <p:nvPr>
            <p:ph type="body" idx="13" hasCustomPrompt="1"/>
          </p:nvPr>
        </p:nvSpPr>
        <p:spPr>
          <a:xfrm>
            <a:off x="4829300" y="4436958"/>
            <a:ext cx="6765290" cy="367938"/>
          </a:xfrm>
        </p:spPr>
        <p:txBody>
          <a:bodyPr>
            <a:normAutofit/>
          </a:bodyPr>
          <a:lstStyle>
            <a:lvl1pPr marL="0" indent="0">
              <a:buNone/>
              <a:defRPr sz="1800" b="0" i="0">
                <a:solidFill>
                  <a:schemeClr val="bg1"/>
                </a:solidFill>
                <a:latin typeface="Avenir Black" panose="02000503020000020003"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Secteur des COSTIERES - SAINT GILLES</a:t>
            </a:r>
          </a:p>
        </p:txBody>
      </p:sp>
    </p:spTree>
    <p:extLst>
      <p:ext uri="{BB962C8B-B14F-4D97-AF65-F5344CB8AC3E}">
        <p14:creationId xmlns:p14="http://schemas.microsoft.com/office/powerpoint/2010/main" val="1533840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BD10CAD-42C4-DE4C-BE77-EC51C2D0595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9A505784-F75B-4E49-A36D-07BF49BC32B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60E341BE-AD4A-5D48-84B2-D592002C0B60}"/>
              </a:ext>
            </a:extLst>
          </p:cNvPr>
          <p:cNvSpPr>
            <a:spLocks noGrp="1"/>
          </p:cNvSpPr>
          <p:nvPr>
            <p:ph type="dt" sz="half" idx="10"/>
          </p:nvPr>
        </p:nvSpPr>
        <p:spPr/>
        <p:txBody>
          <a:bodyPr/>
          <a:lstStyle/>
          <a:p>
            <a:fld id="{38D91771-0CDD-0B4D-936A-7464AC55C9C0}" type="datetime1">
              <a:rPr lang="fr-FR" smtClean="0"/>
              <a:t>24/06/2022</a:t>
            </a:fld>
            <a:endParaRPr lang="fr-FR"/>
          </a:p>
        </p:txBody>
      </p:sp>
      <p:sp>
        <p:nvSpPr>
          <p:cNvPr id="5" name="Espace réservé du pied de page 4">
            <a:extLst>
              <a:ext uri="{FF2B5EF4-FFF2-40B4-BE49-F238E27FC236}">
                <a16:creationId xmlns="" xmlns:a16="http://schemas.microsoft.com/office/drawing/2014/main" id="{1C8DAC33-5DE1-4D4E-B743-0B75BB59BD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77345E13-9FCB-F640-B6CB-16B0E7E1A5A3}"/>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3461289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35CFEF3-9FE9-8441-89D7-0927AA31DB3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41FD125E-BED7-3044-9FEB-8189A5B4C3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66EC940B-C6A1-DA45-8488-2B592E1F27C9}"/>
              </a:ext>
            </a:extLst>
          </p:cNvPr>
          <p:cNvSpPr>
            <a:spLocks noGrp="1"/>
          </p:cNvSpPr>
          <p:nvPr>
            <p:ph type="dt" sz="half" idx="10"/>
          </p:nvPr>
        </p:nvSpPr>
        <p:spPr/>
        <p:txBody>
          <a:bodyPr/>
          <a:lstStyle/>
          <a:p>
            <a:fld id="{13237E87-A360-854B-8098-80540FEDC4A9}" type="datetime1">
              <a:rPr lang="fr-FR" smtClean="0"/>
              <a:t>24/06/2022</a:t>
            </a:fld>
            <a:endParaRPr lang="fr-FR"/>
          </a:p>
        </p:txBody>
      </p:sp>
      <p:sp>
        <p:nvSpPr>
          <p:cNvPr id="5" name="Espace réservé du pied de page 4">
            <a:extLst>
              <a:ext uri="{FF2B5EF4-FFF2-40B4-BE49-F238E27FC236}">
                <a16:creationId xmlns="" xmlns:a16="http://schemas.microsoft.com/office/drawing/2014/main" id="{0F744CFD-252D-AE4E-83B1-0FA8355F822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EC6991A2-A3B2-6F4C-AD61-3F735C49E8D1}"/>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41962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B6C36F3-0650-3C46-8507-EC1ACC8F475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7BD7DE0E-B677-7749-A300-3582097904D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4ED8AF14-6002-4543-99D7-D96B2090897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9E6D25AE-4B5D-0747-ADF1-B3F6119900E9}"/>
              </a:ext>
            </a:extLst>
          </p:cNvPr>
          <p:cNvSpPr>
            <a:spLocks noGrp="1"/>
          </p:cNvSpPr>
          <p:nvPr>
            <p:ph type="dt" sz="half" idx="10"/>
          </p:nvPr>
        </p:nvSpPr>
        <p:spPr/>
        <p:txBody>
          <a:bodyPr/>
          <a:lstStyle/>
          <a:p>
            <a:fld id="{9C6360C5-794F-6C4A-A8DD-084E209BF0D9}" type="datetime1">
              <a:rPr lang="fr-FR" smtClean="0"/>
              <a:t>24/06/2022</a:t>
            </a:fld>
            <a:endParaRPr lang="fr-FR"/>
          </a:p>
        </p:txBody>
      </p:sp>
      <p:sp>
        <p:nvSpPr>
          <p:cNvPr id="6" name="Espace réservé du pied de page 5">
            <a:extLst>
              <a:ext uri="{FF2B5EF4-FFF2-40B4-BE49-F238E27FC236}">
                <a16:creationId xmlns="" xmlns:a16="http://schemas.microsoft.com/office/drawing/2014/main" id="{337EE80D-7782-704A-BB30-39A79725E21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FD16BF06-30B4-0C43-BC7D-E1A5ED0CDCBD}"/>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108147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3751C88-3296-3C4F-8F1D-2339943927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D3E91ED9-11A4-FE4A-BAD1-993ED5951B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1E2611FD-C38D-B04C-838E-473CC6D2CFA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B9FCF484-DD7B-9D43-9021-5A495828F3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99975FC0-EBE8-644E-BA2E-7CC4EC86094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8C381CCE-B712-B047-A95B-6097CBB5298F}"/>
              </a:ext>
            </a:extLst>
          </p:cNvPr>
          <p:cNvSpPr>
            <a:spLocks noGrp="1"/>
          </p:cNvSpPr>
          <p:nvPr>
            <p:ph type="dt" sz="half" idx="10"/>
          </p:nvPr>
        </p:nvSpPr>
        <p:spPr/>
        <p:txBody>
          <a:bodyPr/>
          <a:lstStyle/>
          <a:p>
            <a:fld id="{6016A0F4-599D-0746-9F22-C7121C45158D}" type="datetime1">
              <a:rPr lang="fr-FR" smtClean="0"/>
              <a:t>24/06/2022</a:t>
            </a:fld>
            <a:endParaRPr lang="fr-FR"/>
          </a:p>
        </p:txBody>
      </p:sp>
      <p:sp>
        <p:nvSpPr>
          <p:cNvPr id="8" name="Espace réservé du pied de page 7">
            <a:extLst>
              <a:ext uri="{FF2B5EF4-FFF2-40B4-BE49-F238E27FC236}">
                <a16:creationId xmlns="" xmlns:a16="http://schemas.microsoft.com/office/drawing/2014/main" id="{E4058273-BFA6-6B4A-A290-43B08282E31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F3F5FF69-112B-6C47-A2B6-4FDDF6AA56BE}"/>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1308553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D701F5D-DC18-B846-86AF-0B1901DB06A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F8615032-09BB-3248-ABBF-A99E87DBAABC}"/>
              </a:ext>
            </a:extLst>
          </p:cNvPr>
          <p:cNvSpPr>
            <a:spLocks noGrp="1"/>
          </p:cNvSpPr>
          <p:nvPr>
            <p:ph type="dt" sz="half" idx="10"/>
          </p:nvPr>
        </p:nvSpPr>
        <p:spPr/>
        <p:txBody>
          <a:bodyPr/>
          <a:lstStyle/>
          <a:p>
            <a:fld id="{595DAE0F-89DE-EB44-BC0C-D220C40F487F}" type="datetime1">
              <a:rPr lang="fr-FR" smtClean="0"/>
              <a:t>24/06/2022</a:t>
            </a:fld>
            <a:endParaRPr lang="fr-FR"/>
          </a:p>
        </p:txBody>
      </p:sp>
      <p:sp>
        <p:nvSpPr>
          <p:cNvPr id="4" name="Espace réservé du pied de page 3">
            <a:extLst>
              <a:ext uri="{FF2B5EF4-FFF2-40B4-BE49-F238E27FC236}">
                <a16:creationId xmlns="" xmlns:a16="http://schemas.microsoft.com/office/drawing/2014/main" id="{64EFCAEF-F11E-0747-A480-2F90C1B9577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2F006031-AACF-144B-80FE-5BA12C8FDFCC}"/>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402022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F5FF6AA1-B88A-224F-8CE2-C1878078A908}"/>
              </a:ext>
            </a:extLst>
          </p:cNvPr>
          <p:cNvSpPr>
            <a:spLocks noGrp="1"/>
          </p:cNvSpPr>
          <p:nvPr>
            <p:ph type="dt" sz="half" idx="10"/>
          </p:nvPr>
        </p:nvSpPr>
        <p:spPr/>
        <p:txBody>
          <a:bodyPr/>
          <a:lstStyle/>
          <a:p>
            <a:fld id="{669C3461-1681-1141-BE58-FA1C8CBCE7A1}" type="datetime1">
              <a:rPr lang="fr-FR" smtClean="0"/>
              <a:t>24/06/2022</a:t>
            </a:fld>
            <a:endParaRPr lang="fr-FR"/>
          </a:p>
        </p:txBody>
      </p:sp>
      <p:sp>
        <p:nvSpPr>
          <p:cNvPr id="3" name="Espace réservé du pied de page 2">
            <a:extLst>
              <a:ext uri="{FF2B5EF4-FFF2-40B4-BE49-F238E27FC236}">
                <a16:creationId xmlns="" xmlns:a16="http://schemas.microsoft.com/office/drawing/2014/main" id="{3CC16446-E5CE-F143-8370-12084651735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908AAFD1-919B-634B-9570-5F6068EAEEB7}"/>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123582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C1414FB-63C7-CA42-9F2B-23E74CB4462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E0490811-DE8B-FB47-8053-63C48E739F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F8339F45-C291-9148-A45F-578057D4E1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B848C725-AB3D-B643-B33E-BA76E8AE4A4E}"/>
              </a:ext>
            </a:extLst>
          </p:cNvPr>
          <p:cNvSpPr>
            <a:spLocks noGrp="1"/>
          </p:cNvSpPr>
          <p:nvPr>
            <p:ph type="dt" sz="half" idx="10"/>
          </p:nvPr>
        </p:nvSpPr>
        <p:spPr/>
        <p:txBody>
          <a:bodyPr/>
          <a:lstStyle/>
          <a:p>
            <a:fld id="{F48E14BC-5ABF-7942-964A-2BB63942C434}" type="datetime1">
              <a:rPr lang="fr-FR" smtClean="0"/>
              <a:t>24/06/2022</a:t>
            </a:fld>
            <a:endParaRPr lang="fr-FR"/>
          </a:p>
        </p:txBody>
      </p:sp>
      <p:sp>
        <p:nvSpPr>
          <p:cNvPr id="6" name="Espace réservé du pied de page 5">
            <a:extLst>
              <a:ext uri="{FF2B5EF4-FFF2-40B4-BE49-F238E27FC236}">
                <a16:creationId xmlns="" xmlns:a16="http://schemas.microsoft.com/office/drawing/2014/main" id="{23749DB0-B7A0-BD4F-915C-4A24F06977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8D5E01F1-AFEF-1B4A-9F83-5590303003E9}"/>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1441947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840F3A6-35D0-3044-A6C7-5EBBD1BCD31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E5B6BF0F-416D-FA45-8E18-9460BFCDDD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98FEA988-7605-3547-B95E-2E85A9D257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328DD67B-C5FC-924C-9C84-AE748C287514}"/>
              </a:ext>
            </a:extLst>
          </p:cNvPr>
          <p:cNvSpPr>
            <a:spLocks noGrp="1"/>
          </p:cNvSpPr>
          <p:nvPr>
            <p:ph type="dt" sz="half" idx="10"/>
          </p:nvPr>
        </p:nvSpPr>
        <p:spPr/>
        <p:txBody>
          <a:bodyPr/>
          <a:lstStyle/>
          <a:p>
            <a:fld id="{3B729688-DDA1-9A44-AD0E-E81D52B863EF}" type="datetime1">
              <a:rPr lang="fr-FR" smtClean="0"/>
              <a:t>24/06/2022</a:t>
            </a:fld>
            <a:endParaRPr lang="fr-FR"/>
          </a:p>
        </p:txBody>
      </p:sp>
      <p:sp>
        <p:nvSpPr>
          <p:cNvPr id="6" name="Espace réservé du pied de page 5">
            <a:extLst>
              <a:ext uri="{FF2B5EF4-FFF2-40B4-BE49-F238E27FC236}">
                <a16:creationId xmlns="" xmlns:a16="http://schemas.microsoft.com/office/drawing/2014/main" id="{37E5C57A-FA22-7B4C-8C5F-61BAA67C1C7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D59086C9-5B90-104B-8AAF-82541614AF26}"/>
              </a:ext>
            </a:extLst>
          </p:cNvPr>
          <p:cNvSpPr>
            <a:spLocks noGrp="1"/>
          </p:cNvSpPr>
          <p:nvPr>
            <p:ph type="sldNum" sz="quarter" idx="12"/>
          </p:nvPr>
        </p:nvSpPr>
        <p:spPr/>
        <p:txBody>
          <a:bodyPr/>
          <a:lstStyle/>
          <a:p>
            <a:fld id="{35775009-1450-5E42-8421-572F664F1D9B}" type="slidenum">
              <a:rPr lang="fr-FR" smtClean="0"/>
              <a:t>‹N°›</a:t>
            </a:fld>
            <a:endParaRPr lang="fr-FR"/>
          </a:p>
        </p:txBody>
      </p:sp>
    </p:spTree>
    <p:extLst>
      <p:ext uri="{BB962C8B-B14F-4D97-AF65-F5344CB8AC3E}">
        <p14:creationId xmlns:p14="http://schemas.microsoft.com/office/powerpoint/2010/main" val="353392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1C1A7C62-FF45-F941-A0E8-FB09D12BCF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779BFDBF-E043-B148-8EA4-4FE40B4F50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EE4C605F-D599-C849-B630-C5E47BF987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6D39F-AFBA-7C4D-AB8F-FB143EC4E613}" type="datetime1">
              <a:rPr lang="fr-FR" smtClean="0"/>
              <a:t>24/06/2022</a:t>
            </a:fld>
            <a:endParaRPr lang="fr-FR"/>
          </a:p>
        </p:txBody>
      </p:sp>
      <p:sp>
        <p:nvSpPr>
          <p:cNvPr id="5" name="Espace réservé du pied de page 4">
            <a:extLst>
              <a:ext uri="{FF2B5EF4-FFF2-40B4-BE49-F238E27FC236}">
                <a16:creationId xmlns="" xmlns:a16="http://schemas.microsoft.com/office/drawing/2014/main" id="{BCB13386-A26B-B240-9CEE-FDE61564AD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A51BB02D-AA99-734D-9F73-345C4246C6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75009-1450-5E42-8421-572F664F1D9B}" type="slidenum">
              <a:rPr lang="fr-FR" smtClean="0"/>
              <a:t>‹N°›</a:t>
            </a:fld>
            <a:endParaRPr lang="fr-FR"/>
          </a:p>
        </p:txBody>
      </p:sp>
    </p:spTree>
    <p:extLst>
      <p:ext uri="{BB962C8B-B14F-4D97-AF65-F5344CB8AC3E}">
        <p14:creationId xmlns:p14="http://schemas.microsoft.com/office/powerpoint/2010/main" val="4227406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52.xml"/><Relationship Id="rId7" Type="http://schemas.openxmlformats.org/officeDocument/2006/relationships/image" Target="../media/image2.emf"/><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Layout" Target="../slideLayouts/slideLayout2.xml"/><Relationship Id="rId5" Type="http://schemas.openxmlformats.org/officeDocument/2006/relationships/tags" Target="../tags/tag54.xml"/><Relationship Id="rId4" Type="http://schemas.openxmlformats.org/officeDocument/2006/relationships/tags" Target="../tags/tag53.xml"/></Relationships>
</file>

<file path=ppt/slides/_rels/slide11.xml.rels><?xml version="1.0" encoding="UTF-8" standalone="yes"?>
<Relationships xmlns="http://schemas.openxmlformats.org/package/2006/relationships"><Relationship Id="rId3" Type="http://schemas.openxmlformats.org/officeDocument/2006/relationships/tags" Target="../tags/tag57.xml"/><Relationship Id="rId7" Type="http://schemas.openxmlformats.org/officeDocument/2006/relationships/image" Target="../media/image2.emf"/><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slideLayout" Target="../slideLayouts/slideLayout2.xml"/><Relationship Id="rId5" Type="http://schemas.openxmlformats.org/officeDocument/2006/relationships/tags" Target="../tags/tag59.xml"/><Relationship Id="rId4" Type="http://schemas.openxmlformats.org/officeDocument/2006/relationships/tags" Target="../tags/tag5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1.xml"/><Relationship Id="rId1" Type="http://schemas.openxmlformats.org/officeDocument/2006/relationships/tags" Target="../tags/tag60.xml"/></Relationships>
</file>

<file path=ppt/slides/_rels/slide13.xml.rels><?xml version="1.0" encoding="UTF-8" standalone="yes"?>
<Relationships xmlns="http://schemas.openxmlformats.org/package/2006/relationships"><Relationship Id="rId8" Type="http://schemas.openxmlformats.org/officeDocument/2006/relationships/tags" Target="../tags/tag69.xml"/><Relationship Id="rId13" Type="http://schemas.openxmlformats.org/officeDocument/2006/relationships/slideLayout" Target="../slideLayouts/slideLayout2.xml"/><Relationship Id="rId3" Type="http://schemas.openxmlformats.org/officeDocument/2006/relationships/tags" Target="../tags/tag64.xml"/><Relationship Id="rId7" Type="http://schemas.openxmlformats.org/officeDocument/2006/relationships/tags" Target="../tags/tag68.xml"/><Relationship Id="rId12" Type="http://schemas.openxmlformats.org/officeDocument/2006/relationships/tags" Target="../tags/tag73.xml"/><Relationship Id="rId17" Type="http://schemas.openxmlformats.org/officeDocument/2006/relationships/image" Target="../media/image5.png"/><Relationship Id="rId2" Type="http://schemas.openxmlformats.org/officeDocument/2006/relationships/tags" Target="../tags/tag63.xml"/><Relationship Id="rId16" Type="http://schemas.openxmlformats.org/officeDocument/2006/relationships/image" Target="../media/image5.svg"/><Relationship Id="rId1" Type="http://schemas.openxmlformats.org/officeDocument/2006/relationships/tags" Target="../tags/tag62.xml"/><Relationship Id="rId6" Type="http://schemas.openxmlformats.org/officeDocument/2006/relationships/tags" Target="../tags/tag67.xml"/><Relationship Id="rId11" Type="http://schemas.openxmlformats.org/officeDocument/2006/relationships/tags" Target="../tags/tag72.xml"/><Relationship Id="rId5" Type="http://schemas.openxmlformats.org/officeDocument/2006/relationships/tags" Target="../tags/tag66.xml"/><Relationship Id="rId15" Type="http://schemas.openxmlformats.org/officeDocument/2006/relationships/image" Target="../media/image4.png"/><Relationship Id="rId10" Type="http://schemas.openxmlformats.org/officeDocument/2006/relationships/tags" Target="../tags/tag71.xml"/><Relationship Id="rId4" Type="http://schemas.openxmlformats.org/officeDocument/2006/relationships/tags" Target="../tags/tag65.xml"/><Relationship Id="rId9" Type="http://schemas.openxmlformats.org/officeDocument/2006/relationships/tags" Target="../tags/tag70.xml"/><Relationship Id="rId14" Type="http://schemas.openxmlformats.org/officeDocument/2006/relationships/image" Target="../media/image2.emf"/></Relationships>
</file>

<file path=ppt/slides/_rels/slide14.xml.rels><?xml version="1.0" encoding="UTF-8" standalone="yes"?>
<Relationships xmlns="http://schemas.openxmlformats.org/package/2006/relationships"><Relationship Id="rId8" Type="http://schemas.openxmlformats.org/officeDocument/2006/relationships/tags" Target="../tags/tag81.xml"/><Relationship Id="rId13" Type="http://schemas.openxmlformats.org/officeDocument/2006/relationships/tags" Target="../tags/tag86.xml"/><Relationship Id="rId18" Type="http://schemas.openxmlformats.org/officeDocument/2006/relationships/tags" Target="../tags/tag91.xml"/><Relationship Id="rId26" Type="http://schemas.openxmlformats.org/officeDocument/2006/relationships/tags" Target="../tags/tag99.xml"/><Relationship Id="rId39" Type="http://schemas.openxmlformats.org/officeDocument/2006/relationships/image" Target="../media/image10.svg"/><Relationship Id="rId3" Type="http://schemas.openxmlformats.org/officeDocument/2006/relationships/tags" Target="../tags/tag76.xml"/><Relationship Id="rId21" Type="http://schemas.openxmlformats.org/officeDocument/2006/relationships/tags" Target="../tags/tag94.xml"/><Relationship Id="rId34" Type="http://schemas.openxmlformats.org/officeDocument/2006/relationships/image" Target="../media/image6.png"/><Relationship Id="rId7" Type="http://schemas.openxmlformats.org/officeDocument/2006/relationships/tags" Target="../tags/tag80.xml"/><Relationship Id="rId12" Type="http://schemas.openxmlformats.org/officeDocument/2006/relationships/tags" Target="../tags/tag85.xml"/><Relationship Id="rId17" Type="http://schemas.openxmlformats.org/officeDocument/2006/relationships/tags" Target="../tags/tag90.xml"/><Relationship Id="rId25" Type="http://schemas.openxmlformats.org/officeDocument/2006/relationships/tags" Target="../tags/tag98.xml"/><Relationship Id="rId33" Type="http://schemas.openxmlformats.org/officeDocument/2006/relationships/slideLayout" Target="../slideLayouts/slideLayout2.xml"/><Relationship Id="rId38" Type="http://schemas.openxmlformats.org/officeDocument/2006/relationships/image" Target="../media/image7.png"/><Relationship Id="rId2" Type="http://schemas.openxmlformats.org/officeDocument/2006/relationships/tags" Target="../tags/tag75.xml"/><Relationship Id="rId16" Type="http://schemas.openxmlformats.org/officeDocument/2006/relationships/tags" Target="../tags/tag89.xml"/><Relationship Id="rId20" Type="http://schemas.openxmlformats.org/officeDocument/2006/relationships/tags" Target="../tags/tag93.xml"/><Relationship Id="rId29" Type="http://schemas.openxmlformats.org/officeDocument/2006/relationships/tags" Target="../tags/tag102.xml"/><Relationship Id="rId1" Type="http://schemas.openxmlformats.org/officeDocument/2006/relationships/tags" Target="../tags/tag74.xml"/><Relationship Id="rId6" Type="http://schemas.openxmlformats.org/officeDocument/2006/relationships/tags" Target="../tags/tag79.xml"/><Relationship Id="rId11" Type="http://schemas.openxmlformats.org/officeDocument/2006/relationships/tags" Target="../tags/tag84.xml"/><Relationship Id="rId24" Type="http://schemas.openxmlformats.org/officeDocument/2006/relationships/tags" Target="../tags/tag97.xml"/><Relationship Id="rId32" Type="http://schemas.openxmlformats.org/officeDocument/2006/relationships/tags" Target="../tags/tag105.xml"/><Relationship Id="rId37" Type="http://schemas.openxmlformats.org/officeDocument/2006/relationships/image" Target="../media/image5.svg"/><Relationship Id="rId5" Type="http://schemas.openxmlformats.org/officeDocument/2006/relationships/tags" Target="../tags/tag78.xml"/><Relationship Id="rId15" Type="http://schemas.openxmlformats.org/officeDocument/2006/relationships/tags" Target="../tags/tag88.xml"/><Relationship Id="rId23" Type="http://schemas.openxmlformats.org/officeDocument/2006/relationships/tags" Target="../tags/tag96.xml"/><Relationship Id="rId28" Type="http://schemas.openxmlformats.org/officeDocument/2006/relationships/tags" Target="../tags/tag101.xml"/><Relationship Id="rId36" Type="http://schemas.openxmlformats.org/officeDocument/2006/relationships/image" Target="../media/image4.png"/><Relationship Id="rId10" Type="http://schemas.openxmlformats.org/officeDocument/2006/relationships/tags" Target="../tags/tag83.xml"/><Relationship Id="rId19" Type="http://schemas.openxmlformats.org/officeDocument/2006/relationships/tags" Target="../tags/tag92.xml"/><Relationship Id="rId31" Type="http://schemas.openxmlformats.org/officeDocument/2006/relationships/tags" Target="../tags/tag104.xml"/><Relationship Id="rId4" Type="http://schemas.openxmlformats.org/officeDocument/2006/relationships/tags" Target="../tags/tag77.xml"/><Relationship Id="rId9" Type="http://schemas.openxmlformats.org/officeDocument/2006/relationships/tags" Target="../tags/tag82.xml"/><Relationship Id="rId14" Type="http://schemas.openxmlformats.org/officeDocument/2006/relationships/tags" Target="../tags/tag87.xml"/><Relationship Id="rId22" Type="http://schemas.openxmlformats.org/officeDocument/2006/relationships/tags" Target="../tags/tag95.xml"/><Relationship Id="rId27" Type="http://schemas.openxmlformats.org/officeDocument/2006/relationships/tags" Target="../tags/tag100.xml"/><Relationship Id="rId30" Type="http://schemas.openxmlformats.org/officeDocument/2006/relationships/tags" Target="../tags/tag103.xml"/><Relationship Id="rId35" Type="http://schemas.openxmlformats.org/officeDocument/2006/relationships/image" Target="../media/image8.sv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07.xml"/><Relationship Id="rId1" Type="http://schemas.openxmlformats.org/officeDocument/2006/relationships/tags" Target="../tags/tag106.xml"/></Relationships>
</file>

<file path=ppt/slides/_rels/slide16.xml.rels><?xml version="1.0" encoding="UTF-8" standalone="yes"?>
<Relationships xmlns="http://schemas.openxmlformats.org/package/2006/relationships"><Relationship Id="rId8" Type="http://schemas.openxmlformats.org/officeDocument/2006/relationships/tags" Target="../tags/tag115.xml"/><Relationship Id="rId13" Type="http://schemas.openxmlformats.org/officeDocument/2006/relationships/image" Target="../media/image2.emf"/><Relationship Id="rId3" Type="http://schemas.openxmlformats.org/officeDocument/2006/relationships/tags" Target="../tags/tag110.xml"/><Relationship Id="rId7" Type="http://schemas.openxmlformats.org/officeDocument/2006/relationships/tags" Target="../tags/tag114.xml"/><Relationship Id="rId12" Type="http://schemas.openxmlformats.org/officeDocument/2006/relationships/slideLayout" Target="../slideLayouts/slideLayout2.xml"/><Relationship Id="rId2" Type="http://schemas.openxmlformats.org/officeDocument/2006/relationships/tags" Target="../tags/tag109.xml"/><Relationship Id="rId16" Type="http://schemas.openxmlformats.org/officeDocument/2006/relationships/image" Target="../media/image5.svg"/><Relationship Id="rId1" Type="http://schemas.openxmlformats.org/officeDocument/2006/relationships/tags" Target="../tags/tag108.xml"/><Relationship Id="rId6" Type="http://schemas.openxmlformats.org/officeDocument/2006/relationships/tags" Target="../tags/tag113.xml"/><Relationship Id="rId11" Type="http://schemas.openxmlformats.org/officeDocument/2006/relationships/tags" Target="../tags/tag118.xml"/><Relationship Id="rId5" Type="http://schemas.openxmlformats.org/officeDocument/2006/relationships/tags" Target="../tags/tag112.xml"/><Relationship Id="rId15" Type="http://schemas.openxmlformats.org/officeDocument/2006/relationships/image" Target="../media/image4.png"/><Relationship Id="rId10" Type="http://schemas.openxmlformats.org/officeDocument/2006/relationships/tags" Target="../tags/tag117.xml"/><Relationship Id="rId4" Type="http://schemas.openxmlformats.org/officeDocument/2006/relationships/tags" Target="../tags/tag111.xml"/><Relationship Id="rId9" Type="http://schemas.openxmlformats.org/officeDocument/2006/relationships/tags" Target="../tags/tag116.xml"/><Relationship Id="rId1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tags" Target="../tags/tag126.xml"/><Relationship Id="rId13" Type="http://schemas.openxmlformats.org/officeDocument/2006/relationships/tags" Target="../tags/tag131.xml"/><Relationship Id="rId18" Type="http://schemas.openxmlformats.org/officeDocument/2006/relationships/image" Target="../media/image4.png"/><Relationship Id="rId3" Type="http://schemas.openxmlformats.org/officeDocument/2006/relationships/tags" Target="../tags/tag121.xml"/><Relationship Id="rId21" Type="http://schemas.openxmlformats.org/officeDocument/2006/relationships/image" Target="../media/image10.svg"/><Relationship Id="rId7" Type="http://schemas.openxmlformats.org/officeDocument/2006/relationships/tags" Target="../tags/tag125.xml"/><Relationship Id="rId12" Type="http://schemas.openxmlformats.org/officeDocument/2006/relationships/tags" Target="../tags/tag130.xml"/><Relationship Id="rId17" Type="http://schemas.openxmlformats.org/officeDocument/2006/relationships/image" Target="../media/image8.svg"/><Relationship Id="rId2" Type="http://schemas.openxmlformats.org/officeDocument/2006/relationships/tags" Target="../tags/tag120.xml"/><Relationship Id="rId16" Type="http://schemas.openxmlformats.org/officeDocument/2006/relationships/image" Target="../media/image6.png"/><Relationship Id="rId20" Type="http://schemas.openxmlformats.org/officeDocument/2006/relationships/image" Target="../media/image7.png"/><Relationship Id="rId1" Type="http://schemas.openxmlformats.org/officeDocument/2006/relationships/tags" Target="../tags/tag119.xml"/><Relationship Id="rId6" Type="http://schemas.openxmlformats.org/officeDocument/2006/relationships/tags" Target="../tags/tag124.xml"/><Relationship Id="rId11" Type="http://schemas.openxmlformats.org/officeDocument/2006/relationships/tags" Target="../tags/tag129.xml"/><Relationship Id="rId5" Type="http://schemas.openxmlformats.org/officeDocument/2006/relationships/tags" Target="../tags/tag123.xml"/><Relationship Id="rId15" Type="http://schemas.openxmlformats.org/officeDocument/2006/relationships/slideLayout" Target="../slideLayouts/slideLayout2.xml"/><Relationship Id="rId10" Type="http://schemas.openxmlformats.org/officeDocument/2006/relationships/tags" Target="../tags/tag128.xml"/><Relationship Id="rId19" Type="http://schemas.openxmlformats.org/officeDocument/2006/relationships/image" Target="../media/image5.svg"/><Relationship Id="rId4" Type="http://schemas.openxmlformats.org/officeDocument/2006/relationships/tags" Target="../tags/tag122.xml"/><Relationship Id="rId9" Type="http://schemas.openxmlformats.org/officeDocument/2006/relationships/tags" Target="../tags/tag127.xml"/><Relationship Id="rId14" Type="http://schemas.openxmlformats.org/officeDocument/2006/relationships/tags" Target="../tags/tag13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34.xml"/><Relationship Id="rId1" Type="http://schemas.openxmlformats.org/officeDocument/2006/relationships/tags" Target="../tags/tag133.xml"/></Relationships>
</file>

<file path=ppt/slides/_rels/slide19.xml.rels><?xml version="1.0" encoding="UTF-8" standalone="yes"?>
<Relationships xmlns="http://schemas.openxmlformats.org/package/2006/relationships"><Relationship Id="rId8" Type="http://schemas.openxmlformats.org/officeDocument/2006/relationships/tags" Target="../tags/tag142.xml"/><Relationship Id="rId13" Type="http://schemas.openxmlformats.org/officeDocument/2006/relationships/image" Target="../media/image5.png"/><Relationship Id="rId3" Type="http://schemas.openxmlformats.org/officeDocument/2006/relationships/tags" Target="../tags/tag137.xml"/><Relationship Id="rId7" Type="http://schemas.openxmlformats.org/officeDocument/2006/relationships/tags" Target="../tags/tag141.xml"/><Relationship Id="rId12" Type="http://schemas.openxmlformats.org/officeDocument/2006/relationships/image" Target="../media/image2.emf"/><Relationship Id="rId17" Type="http://schemas.openxmlformats.org/officeDocument/2006/relationships/image" Target="../media/image8.svg"/><Relationship Id="rId2" Type="http://schemas.openxmlformats.org/officeDocument/2006/relationships/tags" Target="../tags/tag136.xml"/><Relationship Id="rId16" Type="http://schemas.openxmlformats.org/officeDocument/2006/relationships/image" Target="../media/image9.png"/><Relationship Id="rId1" Type="http://schemas.openxmlformats.org/officeDocument/2006/relationships/tags" Target="../tags/tag135.xml"/><Relationship Id="rId6" Type="http://schemas.openxmlformats.org/officeDocument/2006/relationships/tags" Target="../tags/tag140.xml"/><Relationship Id="rId11" Type="http://schemas.openxmlformats.org/officeDocument/2006/relationships/slideLayout" Target="../slideLayouts/slideLayout2.xml"/><Relationship Id="rId5" Type="http://schemas.openxmlformats.org/officeDocument/2006/relationships/tags" Target="../tags/tag139.xml"/><Relationship Id="rId15" Type="http://schemas.openxmlformats.org/officeDocument/2006/relationships/image" Target="../media/image5.svg"/><Relationship Id="rId10" Type="http://schemas.openxmlformats.org/officeDocument/2006/relationships/tags" Target="../tags/tag144.xml"/><Relationship Id="rId4" Type="http://schemas.openxmlformats.org/officeDocument/2006/relationships/tags" Target="../tags/tag138.xml"/><Relationship Id="rId9" Type="http://schemas.openxmlformats.org/officeDocument/2006/relationships/tags" Target="../tags/tag143.xml"/><Relationship Id="rId1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2.emf"/><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2.xml"/><Relationship Id="rId5" Type="http://schemas.openxmlformats.org/officeDocument/2006/relationships/tags" Target="../tags/tag7.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8" Type="http://schemas.openxmlformats.org/officeDocument/2006/relationships/tags" Target="../tags/tag152.xml"/><Relationship Id="rId13" Type="http://schemas.openxmlformats.org/officeDocument/2006/relationships/tags" Target="../tags/tag157.xml"/><Relationship Id="rId18" Type="http://schemas.openxmlformats.org/officeDocument/2006/relationships/tags" Target="../tags/tag162.xml"/><Relationship Id="rId26" Type="http://schemas.openxmlformats.org/officeDocument/2006/relationships/image" Target="../media/image4.png"/><Relationship Id="rId3" Type="http://schemas.openxmlformats.org/officeDocument/2006/relationships/tags" Target="../tags/tag147.xml"/><Relationship Id="rId21" Type="http://schemas.openxmlformats.org/officeDocument/2006/relationships/tags" Target="../tags/tag165.xml"/><Relationship Id="rId7" Type="http://schemas.openxmlformats.org/officeDocument/2006/relationships/tags" Target="../tags/tag151.xml"/><Relationship Id="rId12" Type="http://schemas.openxmlformats.org/officeDocument/2006/relationships/tags" Target="../tags/tag156.xml"/><Relationship Id="rId17" Type="http://schemas.openxmlformats.org/officeDocument/2006/relationships/tags" Target="../tags/tag161.xml"/><Relationship Id="rId25" Type="http://schemas.openxmlformats.org/officeDocument/2006/relationships/image" Target="../media/image8.svg"/><Relationship Id="rId2" Type="http://schemas.openxmlformats.org/officeDocument/2006/relationships/tags" Target="../tags/tag146.xml"/><Relationship Id="rId16" Type="http://schemas.openxmlformats.org/officeDocument/2006/relationships/tags" Target="../tags/tag160.xml"/><Relationship Id="rId20" Type="http://schemas.openxmlformats.org/officeDocument/2006/relationships/tags" Target="../tags/tag164.xml"/><Relationship Id="rId29" Type="http://schemas.openxmlformats.org/officeDocument/2006/relationships/image" Target="../media/image10.svg"/><Relationship Id="rId1" Type="http://schemas.openxmlformats.org/officeDocument/2006/relationships/tags" Target="../tags/tag145.xml"/><Relationship Id="rId6" Type="http://schemas.openxmlformats.org/officeDocument/2006/relationships/tags" Target="../tags/tag150.xml"/><Relationship Id="rId11" Type="http://schemas.openxmlformats.org/officeDocument/2006/relationships/tags" Target="../tags/tag155.xml"/><Relationship Id="rId24" Type="http://schemas.openxmlformats.org/officeDocument/2006/relationships/image" Target="../media/image6.png"/><Relationship Id="rId5" Type="http://schemas.openxmlformats.org/officeDocument/2006/relationships/tags" Target="../tags/tag149.xml"/><Relationship Id="rId15" Type="http://schemas.openxmlformats.org/officeDocument/2006/relationships/tags" Target="../tags/tag159.xml"/><Relationship Id="rId23" Type="http://schemas.openxmlformats.org/officeDocument/2006/relationships/slideLayout" Target="../slideLayouts/slideLayout2.xml"/><Relationship Id="rId28" Type="http://schemas.openxmlformats.org/officeDocument/2006/relationships/image" Target="../media/image7.png"/><Relationship Id="rId10" Type="http://schemas.openxmlformats.org/officeDocument/2006/relationships/tags" Target="../tags/tag154.xml"/><Relationship Id="rId19" Type="http://schemas.openxmlformats.org/officeDocument/2006/relationships/tags" Target="../tags/tag163.xml"/><Relationship Id="rId4" Type="http://schemas.openxmlformats.org/officeDocument/2006/relationships/tags" Target="../tags/tag148.xml"/><Relationship Id="rId9" Type="http://schemas.openxmlformats.org/officeDocument/2006/relationships/tags" Target="../tags/tag153.xml"/><Relationship Id="rId14" Type="http://schemas.openxmlformats.org/officeDocument/2006/relationships/tags" Target="../tags/tag158.xml"/><Relationship Id="rId22" Type="http://schemas.openxmlformats.org/officeDocument/2006/relationships/tags" Target="../tags/tag166.xml"/><Relationship Id="rId27" Type="http://schemas.openxmlformats.org/officeDocument/2006/relationships/image" Target="../media/image5.sv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68.xml"/><Relationship Id="rId1" Type="http://schemas.openxmlformats.org/officeDocument/2006/relationships/tags" Target="../tags/tag167.xml"/></Relationships>
</file>

<file path=ppt/slides/_rels/slide22.xml.rels><?xml version="1.0" encoding="UTF-8" standalone="yes"?>
<Relationships xmlns="http://schemas.openxmlformats.org/package/2006/relationships"><Relationship Id="rId8" Type="http://schemas.openxmlformats.org/officeDocument/2006/relationships/tags" Target="../tags/tag176.xml"/><Relationship Id="rId13" Type="http://schemas.openxmlformats.org/officeDocument/2006/relationships/tags" Target="../tags/tag181.xml"/><Relationship Id="rId18" Type="http://schemas.openxmlformats.org/officeDocument/2006/relationships/image" Target="../media/image5.svg"/><Relationship Id="rId3" Type="http://schemas.openxmlformats.org/officeDocument/2006/relationships/tags" Target="../tags/tag171.xml"/><Relationship Id="rId7" Type="http://schemas.openxmlformats.org/officeDocument/2006/relationships/tags" Target="../tags/tag175.xml"/><Relationship Id="rId12" Type="http://schemas.openxmlformats.org/officeDocument/2006/relationships/tags" Target="../tags/tag180.xml"/><Relationship Id="rId17" Type="http://schemas.openxmlformats.org/officeDocument/2006/relationships/image" Target="../media/image4.png"/><Relationship Id="rId2" Type="http://schemas.openxmlformats.org/officeDocument/2006/relationships/tags" Target="../tags/tag170.xml"/><Relationship Id="rId16" Type="http://schemas.openxmlformats.org/officeDocument/2006/relationships/image" Target="../media/image5.png"/><Relationship Id="rId20" Type="http://schemas.openxmlformats.org/officeDocument/2006/relationships/image" Target="../media/image8.svg"/><Relationship Id="rId1" Type="http://schemas.openxmlformats.org/officeDocument/2006/relationships/tags" Target="../tags/tag169.xml"/><Relationship Id="rId6" Type="http://schemas.openxmlformats.org/officeDocument/2006/relationships/tags" Target="../tags/tag174.xml"/><Relationship Id="rId11" Type="http://schemas.openxmlformats.org/officeDocument/2006/relationships/tags" Target="../tags/tag179.xml"/><Relationship Id="rId5" Type="http://schemas.openxmlformats.org/officeDocument/2006/relationships/tags" Target="../tags/tag173.xml"/><Relationship Id="rId15" Type="http://schemas.openxmlformats.org/officeDocument/2006/relationships/image" Target="../media/image2.emf"/><Relationship Id="rId10" Type="http://schemas.openxmlformats.org/officeDocument/2006/relationships/tags" Target="../tags/tag178.xml"/><Relationship Id="rId19" Type="http://schemas.openxmlformats.org/officeDocument/2006/relationships/image" Target="../media/image6.png"/><Relationship Id="rId4" Type="http://schemas.openxmlformats.org/officeDocument/2006/relationships/tags" Target="../tags/tag172.xml"/><Relationship Id="rId9" Type="http://schemas.openxmlformats.org/officeDocument/2006/relationships/tags" Target="../tags/tag177.xml"/><Relationship Id="rId1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tags" Target="../tags/tag189.xml"/><Relationship Id="rId13" Type="http://schemas.openxmlformats.org/officeDocument/2006/relationships/tags" Target="../tags/tag194.xml"/><Relationship Id="rId18" Type="http://schemas.openxmlformats.org/officeDocument/2006/relationships/tags" Target="../tags/tag199.xml"/><Relationship Id="rId26" Type="http://schemas.openxmlformats.org/officeDocument/2006/relationships/tags" Target="../tags/tag207.xml"/><Relationship Id="rId39" Type="http://schemas.openxmlformats.org/officeDocument/2006/relationships/image" Target="../media/image4.png"/><Relationship Id="rId3" Type="http://schemas.openxmlformats.org/officeDocument/2006/relationships/tags" Target="../tags/tag184.xml"/><Relationship Id="rId21" Type="http://schemas.openxmlformats.org/officeDocument/2006/relationships/tags" Target="../tags/tag202.xml"/><Relationship Id="rId34" Type="http://schemas.openxmlformats.org/officeDocument/2006/relationships/tags" Target="../tags/tag215.xml"/><Relationship Id="rId42" Type="http://schemas.openxmlformats.org/officeDocument/2006/relationships/image" Target="../media/image10.svg"/><Relationship Id="rId7" Type="http://schemas.openxmlformats.org/officeDocument/2006/relationships/tags" Target="../tags/tag188.xml"/><Relationship Id="rId12" Type="http://schemas.openxmlformats.org/officeDocument/2006/relationships/tags" Target="../tags/tag193.xml"/><Relationship Id="rId17" Type="http://schemas.openxmlformats.org/officeDocument/2006/relationships/tags" Target="../tags/tag198.xml"/><Relationship Id="rId25" Type="http://schemas.openxmlformats.org/officeDocument/2006/relationships/tags" Target="../tags/tag206.xml"/><Relationship Id="rId33" Type="http://schemas.openxmlformats.org/officeDocument/2006/relationships/tags" Target="../tags/tag214.xml"/><Relationship Id="rId38" Type="http://schemas.openxmlformats.org/officeDocument/2006/relationships/image" Target="../media/image8.svg"/><Relationship Id="rId2" Type="http://schemas.openxmlformats.org/officeDocument/2006/relationships/tags" Target="../tags/tag183.xml"/><Relationship Id="rId16" Type="http://schemas.openxmlformats.org/officeDocument/2006/relationships/tags" Target="../tags/tag197.xml"/><Relationship Id="rId20" Type="http://schemas.openxmlformats.org/officeDocument/2006/relationships/tags" Target="../tags/tag201.xml"/><Relationship Id="rId29" Type="http://schemas.openxmlformats.org/officeDocument/2006/relationships/tags" Target="../tags/tag210.xml"/><Relationship Id="rId41" Type="http://schemas.openxmlformats.org/officeDocument/2006/relationships/image" Target="../media/image7.png"/><Relationship Id="rId1" Type="http://schemas.openxmlformats.org/officeDocument/2006/relationships/tags" Target="../tags/tag182.xml"/><Relationship Id="rId6" Type="http://schemas.openxmlformats.org/officeDocument/2006/relationships/tags" Target="../tags/tag187.xml"/><Relationship Id="rId11" Type="http://schemas.openxmlformats.org/officeDocument/2006/relationships/tags" Target="../tags/tag192.xml"/><Relationship Id="rId24" Type="http://schemas.openxmlformats.org/officeDocument/2006/relationships/tags" Target="../tags/tag205.xml"/><Relationship Id="rId32" Type="http://schemas.openxmlformats.org/officeDocument/2006/relationships/tags" Target="../tags/tag213.xml"/><Relationship Id="rId37" Type="http://schemas.openxmlformats.org/officeDocument/2006/relationships/image" Target="../media/image6.png"/><Relationship Id="rId40" Type="http://schemas.openxmlformats.org/officeDocument/2006/relationships/image" Target="../media/image5.svg"/><Relationship Id="rId5" Type="http://schemas.openxmlformats.org/officeDocument/2006/relationships/tags" Target="../tags/tag186.xml"/><Relationship Id="rId15" Type="http://schemas.openxmlformats.org/officeDocument/2006/relationships/tags" Target="../tags/tag196.xml"/><Relationship Id="rId23" Type="http://schemas.openxmlformats.org/officeDocument/2006/relationships/tags" Target="../tags/tag204.xml"/><Relationship Id="rId28" Type="http://schemas.openxmlformats.org/officeDocument/2006/relationships/tags" Target="../tags/tag209.xml"/><Relationship Id="rId36" Type="http://schemas.openxmlformats.org/officeDocument/2006/relationships/slideLayout" Target="../slideLayouts/slideLayout2.xml"/><Relationship Id="rId10" Type="http://schemas.openxmlformats.org/officeDocument/2006/relationships/tags" Target="../tags/tag191.xml"/><Relationship Id="rId19" Type="http://schemas.openxmlformats.org/officeDocument/2006/relationships/tags" Target="../tags/tag200.xml"/><Relationship Id="rId31" Type="http://schemas.openxmlformats.org/officeDocument/2006/relationships/tags" Target="../tags/tag212.xml"/><Relationship Id="rId4" Type="http://schemas.openxmlformats.org/officeDocument/2006/relationships/tags" Target="../tags/tag185.xml"/><Relationship Id="rId9" Type="http://schemas.openxmlformats.org/officeDocument/2006/relationships/tags" Target="../tags/tag190.xml"/><Relationship Id="rId14" Type="http://schemas.openxmlformats.org/officeDocument/2006/relationships/tags" Target="../tags/tag195.xml"/><Relationship Id="rId22" Type="http://schemas.openxmlformats.org/officeDocument/2006/relationships/tags" Target="../tags/tag203.xml"/><Relationship Id="rId27" Type="http://schemas.openxmlformats.org/officeDocument/2006/relationships/tags" Target="../tags/tag208.xml"/><Relationship Id="rId30" Type="http://schemas.openxmlformats.org/officeDocument/2006/relationships/tags" Target="../tags/tag211.xml"/><Relationship Id="rId35" Type="http://schemas.openxmlformats.org/officeDocument/2006/relationships/tags" Target="../tags/tag21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18.xml"/><Relationship Id="rId1" Type="http://schemas.openxmlformats.org/officeDocument/2006/relationships/tags" Target="../tags/tag217.xml"/></Relationships>
</file>

<file path=ppt/slides/_rels/slide25.xml.rels><?xml version="1.0" encoding="UTF-8" standalone="yes"?>
<Relationships xmlns="http://schemas.openxmlformats.org/package/2006/relationships"><Relationship Id="rId8" Type="http://schemas.openxmlformats.org/officeDocument/2006/relationships/tags" Target="../tags/tag226.xml"/><Relationship Id="rId13" Type="http://schemas.openxmlformats.org/officeDocument/2006/relationships/slideLayout" Target="../slideLayouts/slideLayout2.xml"/><Relationship Id="rId18" Type="http://schemas.openxmlformats.org/officeDocument/2006/relationships/image" Target="../media/image6.png"/><Relationship Id="rId3" Type="http://schemas.openxmlformats.org/officeDocument/2006/relationships/tags" Target="../tags/tag221.xml"/><Relationship Id="rId7" Type="http://schemas.openxmlformats.org/officeDocument/2006/relationships/tags" Target="../tags/tag225.xml"/><Relationship Id="rId12" Type="http://schemas.openxmlformats.org/officeDocument/2006/relationships/tags" Target="../tags/tag230.xml"/><Relationship Id="rId17" Type="http://schemas.openxmlformats.org/officeDocument/2006/relationships/image" Target="../media/image5.svg"/><Relationship Id="rId2" Type="http://schemas.openxmlformats.org/officeDocument/2006/relationships/tags" Target="../tags/tag220.xml"/><Relationship Id="rId16" Type="http://schemas.openxmlformats.org/officeDocument/2006/relationships/image" Target="../media/image4.png"/><Relationship Id="rId1" Type="http://schemas.openxmlformats.org/officeDocument/2006/relationships/tags" Target="../tags/tag219.xml"/><Relationship Id="rId6" Type="http://schemas.openxmlformats.org/officeDocument/2006/relationships/tags" Target="../tags/tag224.xml"/><Relationship Id="rId11" Type="http://schemas.openxmlformats.org/officeDocument/2006/relationships/tags" Target="../tags/tag229.xml"/><Relationship Id="rId5" Type="http://schemas.openxmlformats.org/officeDocument/2006/relationships/tags" Target="../tags/tag223.xml"/><Relationship Id="rId15" Type="http://schemas.openxmlformats.org/officeDocument/2006/relationships/image" Target="../media/image5.png"/><Relationship Id="rId10" Type="http://schemas.openxmlformats.org/officeDocument/2006/relationships/tags" Target="../tags/tag228.xml"/><Relationship Id="rId19" Type="http://schemas.openxmlformats.org/officeDocument/2006/relationships/image" Target="../media/image8.svg"/><Relationship Id="rId4" Type="http://schemas.openxmlformats.org/officeDocument/2006/relationships/tags" Target="../tags/tag222.xml"/><Relationship Id="rId9" Type="http://schemas.openxmlformats.org/officeDocument/2006/relationships/tags" Target="../tags/tag227.xml"/><Relationship Id="rId14" Type="http://schemas.openxmlformats.org/officeDocument/2006/relationships/image" Target="../media/image2.emf"/></Relationships>
</file>

<file path=ppt/slides/_rels/slide26.xml.rels><?xml version="1.0" encoding="UTF-8" standalone="yes"?>
<Relationships xmlns="http://schemas.openxmlformats.org/package/2006/relationships"><Relationship Id="rId8" Type="http://schemas.openxmlformats.org/officeDocument/2006/relationships/tags" Target="../tags/tag238.xml"/><Relationship Id="rId13" Type="http://schemas.openxmlformats.org/officeDocument/2006/relationships/tags" Target="../tags/tag243.xml"/><Relationship Id="rId18" Type="http://schemas.openxmlformats.org/officeDocument/2006/relationships/tags" Target="../tags/tag248.xml"/><Relationship Id="rId26" Type="http://schemas.openxmlformats.org/officeDocument/2006/relationships/tags" Target="../tags/tag256.xml"/><Relationship Id="rId39" Type="http://schemas.openxmlformats.org/officeDocument/2006/relationships/image" Target="../media/image5.svg"/><Relationship Id="rId3" Type="http://schemas.openxmlformats.org/officeDocument/2006/relationships/tags" Target="../tags/tag233.xml"/><Relationship Id="rId21" Type="http://schemas.openxmlformats.org/officeDocument/2006/relationships/tags" Target="../tags/tag251.xml"/><Relationship Id="rId34" Type="http://schemas.openxmlformats.org/officeDocument/2006/relationships/tags" Target="../tags/tag264.xml"/><Relationship Id="rId7" Type="http://schemas.openxmlformats.org/officeDocument/2006/relationships/tags" Target="../tags/tag237.xml"/><Relationship Id="rId12" Type="http://schemas.openxmlformats.org/officeDocument/2006/relationships/tags" Target="../tags/tag242.xml"/><Relationship Id="rId17" Type="http://schemas.openxmlformats.org/officeDocument/2006/relationships/tags" Target="../tags/tag247.xml"/><Relationship Id="rId25" Type="http://schemas.openxmlformats.org/officeDocument/2006/relationships/tags" Target="../tags/tag255.xml"/><Relationship Id="rId33" Type="http://schemas.openxmlformats.org/officeDocument/2006/relationships/tags" Target="../tags/tag263.xml"/><Relationship Id="rId38" Type="http://schemas.openxmlformats.org/officeDocument/2006/relationships/image" Target="../media/image4.png"/><Relationship Id="rId2" Type="http://schemas.openxmlformats.org/officeDocument/2006/relationships/tags" Target="../tags/tag232.xml"/><Relationship Id="rId16" Type="http://schemas.openxmlformats.org/officeDocument/2006/relationships/tags" Target="../tags/tag246.xml"/><Relationship Id="rId20" Type="http://schemas.openxmlformats.org/officeDocument/2006/relationships/tags" Target="../tags/tag250.xml"/><Relationship Id="rId29" Type="http://schemas.openxmlformats.org/officeDocument/2006/relationships/tags" Target="../tags/tag259.xml"/><Relationship Id="rId41" Type="http://schemas.openxmlformats.org/officeDocument/2006/relationships/image" Target="../media/image10.svg"/><Relationship Id="rId1" Type="http://schemas.openxmlformats.org/officeDocument/2006/relationships/tags" Target="../tags/tag231.xml"/><Relationship Id="rId6" Type="http://schemas.openxmlformats.org/officeDocument/2006/relationships/tags" Target="../tags/tag236.xml"/><Relationship Id="rId11" Type="http://schemas.openxmlformats.org/officeDocument/2006/relationships/tags" Target="../tags/tag241.xml"/><Relationship Id="rId24" Type="http://schemas.openxmlformats.org/officeDocument/2006/relationships/tags" Target="../tags/tag254.xml"/><Relationship Id="rId32" Type="http://schemas.openxmlformats.org/officeDocument/2006/relationships/tags" Target="../tags/tag262.xml"/><Relationship Id="rId37" Type="http://schemas.openxmlformats.org/officeDocument/2006/relationships/image" Target="../media/image8.svg"/><Relationship Id="rId40" Type="http://schemas.openxmlformats.org/officeDocument/2006/relationships/image" Target="../media/image7.png"/><Relationship Id="rId5" Type="http://schemas.openxmlformats.org/officeDocument/2006/relationships/tags" Target="../tags/tag235.xml"/><Relationship Id="rId15" Type="http://schemas.openxmlformats.org/officeDocument/2006/relationships/tags" Target="../tags/tag245.xml"/><Relationship Id="rId23" Type="http://schemas.openxmlformats.org/officeDocument/2006/relationships/tags" Target="../tags/tag253.xml"/><Relationship Id="rId28" Type="http://schemas.openxmlformats.org/officeDocument/2006/relationships/tags" Target="../tags/tag258.xml"/><Relationship Id="rId36" Type="http://schemas.openxmlformats.org/officeDocument/2006/relationships/image" Target="../media/image6.png"/><Relationship Id="rId10" Type="http://schemas.openxmlformats.org/officeDocument/2006/relationships/tags" Target="../tags/tag240.xml"/><Relationship Id="rId19" Type="http://schemas.openxmlformats.org/officeDocument/2006/relationships/tags" Target="../tags/tag249.xml"/><Relationship Id="rId31" Type="http://schemas.openxmlformats.org/officeDocument/2006/relationships/tags" Target="../tags/tag261.xml"/><Relationship Id="rId4" Type="http://schemas.openxmlformats.org/officeDocument/2006/relationships/tags" Target="../tags/tag234.xml"/><Relationship Id="rId9" Type="http://schemas.openxmlformats.org/officeDocument/2006/relationships/tags" Target="../tags/tag239.xml"/><Relationship Id="rId14" Type="http://schemas.openxmlformats.org/officeDocument/2006/relationships/tags" Target="../tags/tag244.xml"/><Relationship Id="rId22" Type="http://schemas.openxmlformats.org/officeDocument/2006/relationships/tags" Target="../tags/tag252.xml"/><Relationship Id="rId27" Type="http://schemas.openxmlformats.org/officeDocument/2006/relationships/tags" Target="../tags/tag257.xml"/><Relationship Id="rId30" Type="http://schemas.openxmlformats.org/officeDocument/2006/relationships/tags" Target="../tags/tag260.xml"/><Relationship Id="rId35"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66.xml"/><Relationship Id="rId1" Type="http://schemas.openxmlformats.org/officeDocument/2006/relationships/tags" Target="../tags/tag265.xml"/></Relationships>
</file>

<file path=ppt/slides/_rels/slide28.xml.rels><?xml version="1.0" encoding="UTF-8" standalone="yes"?>
<Relationships xmlns="http://schemas.openxmlformats.org/package/2006/relationships"><Relationship Id="rId8" Type="http://schemas.openxmlformats.org/officeDocument/2006/relationships/tags" Target="../tags/tag274.xml"/><Relationship Id="rId13" Type="http://schemas.openxmlformats.org/officeDocument/2006/relationships/tags" Target="../tags/tag279.xml"/><Relationship Id="rId18" Type="http://schemas.openxmlformats.org/officeDocument/2006/relationships/slideLayout" Target="../slideLayouts/slideLayout2.xml"/><Relationship Id="rId3" Type="http://schemas.openxmlformats.org/officeDocument/2006/relationships/tags" Target="../tags/tag269.xml"/><Relationship Id="rId21" Type="http://schemas.openxmlformats.org/officeDocument/2006/relationships/image" Target="../media/image6.png"/><Relationship Id="rId7" Type="http://schemas.openxmlformats.org/officeDocument/2006/relationships/tags" Target="../tags/tag273.xml"/><Relationship Id="rId12" Type="http://schemas.openxmlformats.org/officeDocument/2006/relationships/tags" Target="../tags/tag278.xml"/><Relationship Id="rId17" Type="http://schemas.openxmlformats.org/officeDocument/2006/relationships/tags" Target="../tags/tag283.xml"/><Relationship Id="rId2" Type="http://schemas.openxmlformats.org/officeDocument/2006/relationships/tags" Target="../tags/tag268.xml"/><Relationship Id="rId16" Type="http://schemas.openxmlformats.org/officeDocument/2006/relationships/tags" Target="../tags/tag282.xml"/><Relationship Id="rId20" Type="http://schemas.openxmlformats.org/officeDocument/2006/relationships/image" Target="../media/image5.png"/><Relationship Id="rId1" Type="http://schemas.openxmlformats.org/officeDocument/2006/relationships/tags" Target="../tags/tag267.xml"/><Relationship Id="rId6" Type="http://schemas.openxmlformats.org/officeDocument/2006/relationships/tags" Target="../tags/tag272.xml"/><Relationship Id="rId11" Type="http://schemas.openxmlformats.org/officeDocument/2006/relationships/tags" Target="../tags/tag277.xml"/><Relationship Id="rId24" Type="http://schemas.openxmlformats.org/officeDocument/2006/relationships/image" Target="../media/image5.svg"/><Relationship Id="rId5" Type="http://schemas.openxmlformats.org/officeDocument/2006/relationships/tags" Target="../tags/tag271.xml"/><Relationship Id="rId15" Type="http://schemas.openxmlformats.org/officeDocument/2006/relationships/tags" Target="../tags/tag281.xml"/><Relationship Id="rId23" Type="http://schemas.openxmlformats.org/officeDocument/2006/relationships/image" Target="../media/image4.png"/><Relationship Id="rId10" Type="http://schemas.openxmlformats.org/officeDocument/2006/relationships/tags" Target="../tags/tag276.xml"/><Relationship Id="rId19" Type="http://schemas.openxmlformats.org/officeDocument/2006/relationships/image" Target="../media/image2.emf"/><Relationship Id="rId4" Type="http://schemas.openxmlformats.org/officeDocument/2006/relationships/tags" Target="../tags/tag270.xml"/><Relationship Id="rId9" Type="http://schemas.openxmlformats.org/officeDocument/2006/relationships/tags" Target="../tags/tag275.xml"/><Relationship Id="rId14" Type="http://schemas.openxmlformats.org/officeDocument/2006/relationships/tags" Target="../tags/tag280.xml"/><Relationship Id="rId22" Type="http://schemas.openxmlformats.org/officeDocument/2006/relationships/image" Target="../media/image8.svg"/></Relationships>
</file>

<file path=ppt/slides/_rels/slide29.xml.rels><?xml version="1.0" encoding="UTF-8" standalone="yes"?>
<Relationships xmlns="http://schemas.openxmlformats.org/package/2006/relationships"><Relationship Id="rId8" Type="http://schemas.openxmlformats.org/officeDocument/2006/relationships/tags" Target="../tags/tag291.xml"/><Relationship Id="rId13" Type="http://schemas.openxmlformats.org/officeDocument/2006/relationships/tags" Target="../tags/tag296.xml"/><Relationship Id="rId18" Type="http://schemas.openxmlformats.org/officeDocument/2006/relationships/tags" Target="../tags/tag301.xml"/><Relationship Id="rId26" Type="http://schemas.openxmlformats.org/officeDocument/2006/relationships/tags" Target="../tags/tag309.xml"/><Relationship Id="rId3" Type="http://schemas.openxmlformats.org/officeDocument/2006/relationships/tags" Target="../tags/tag286.xml"/><Relationship Id="rId21" Type="http://schemas.openxmlformats.org/officeDocument/2006/relationships/tags" Target="../tags/tag304.xml"/><Relationship Id="rId34" Type="http://schemas.openxmlformats.org/officeDocument/2006/relationships/image" Target="../media/image4.png"/><Relationship Id="rId7" Type="http://schemas.openxmlformats.org/officeDocument/2006/relationships/tags" Target="../tags/tag290.xml"/><Relationship Id="rId12" Type="http://schemas.openxmlformats.org/officeDocument/2006/relationships/tags" Target="../tags/tag295.xml"/><Relationship Id="rId17" Type="http://schemas.openxmlformats.org/officeDocument/2006/relationships/tags" Target="../tags/tag300.xml"/><Relationship Id="rId25" Type="http://schemas.openxmlformats.org/officeDocument/2006/relationships/tags" Target="../tags/tag308.xml"/><Relationship Id="rId33" Type="http://schemas.openxmlformats.org/officeDocument/2006/relationships/image" Target="../media/image8.svg"/><Relationship Id="rId2" Type="http://schemas.openxmlformats.org/officeDocument/2006/relationships/tags" Target="../tags/tag285.xml"/><Relationship Id="rId16" Type="http://schemas.openxmlformats.org/officeDocument/2006/relationships/tags" Target="../tags/tag299.xml"/><Relationship Id="rId20" Type="http://schemas.openxmlformats.org/officeDocument/2006/relationships/tags" Target="../tags/tag303.xml"/><Relationship Id="rId29" Type="http://schemas.openxmlformats.org/officeDocument/2006/relationships/tags" Target="../tags/tag312.xml"/><Relationship Id="rId1" Type="http://schemas.openxmlformats.org/officeDocument/2006/relationships/tags" Target="../tags/tag284.xml"/><Relationship Id="rId6" Type="http://schemas.openxmlformats.org/officeDocument/2006/relationships/tags" Target="../tags/tag289.xml"/><Relationship Id="rId11" Type="http://schemas.openxmlformats.org/officeDocument/2006/relationships/tags" Target="../tags/tag294.xml"/><Relationship Id="rId24" Type="http://schemas.openxmlformats.org/officeDocument/2006/relationships/tags" Target="../tags/tag307.xml"/><Relationship Id="rId32" Type="http://schemas.openxmlformats.org/officeDocument/2006/relationships/image" Target="../media/image6.png"/><Relationship Id="rId37" Type="http://schemas.openxmlformats.org/officeDocument/2006/relationships/image" Target="../media/image10.svg"/><Relationship Id="rId5" Type="http://schemas.openxmlformats.org/officeDocument/2006/relationships/tags" Target="../tags/tag288.xml"/><Relationship Id="rId15" Type="http://schemas.openxmlformats.org/officeDocument/2006/relationships/tags" Target="../tags/tag298.xml"/><Relationship Id="rId23" Type="http://schemas.openxmlformats.org/officeDocument/2006/relationships/tags" Target="../tags/tag306.xml"/><Relationship Id="rId28" Type="http://schemas.openxmlformats.org/officeDocument/2006/relationships/tags" Target="../tags/tag311.xml"/><Relationship Id="rId36" Type="http://schemas.openxmlformats.org/officeDocument/2006/relationships/image" Target="../media/image7.png"/><Relationship Id="rId10" Type="http://schemas.openxmlformats.org/officeDocument/2006/relationships/tags" Target="../tags/tag293.xml"/><Relationship Id="rId19" Type="http://schemas.openxmlformats.org/officeDocument/2006/relationships/tags" Target="../tags/tag302.xml"/><Relationship Id="rId31" Type="http://schemas.openxmlformats.org/officeDocument/2006/relationships/slideLayout" Target="../slideLayouts/slideLayout2.xml"/><Relationship Id="rId4" Type="http://schemas.openxmlformats.org/officeDocument/2006/relationships/tags" Target="../tags/tag287.xml"/><Relationship Id="rId9" Type="http://schemas.openxmlformats.org/officeDocument/2006/relationships/tags" Target="../tags/tag292.xml"/><Relationship Id="rId14" Type="http://schemas.openxmlformats.org/officeDocument/2006/relationships/tags" Target="../tags/tag297.xml"/><Relationship Id="rId22" Type="http://schemas.openxmlformats.org/officeDocument/2006/relationships/tags" Target="../tags/tag305.xml"/><Relationship Id="rId27" Type="http://schemas.openxmlformats.org/officeDocument/2006/relationships/tags" Target="../tags/tag310.xml"/><Relationship Id="rId30" Type="http://schemas.openxmlformats.org/officeDocument/2006/relationships/tags" Target="../tags/tag313.xml"/><Relationship Id="rId35" Type="http://schemas.openxmlformats.org/officeDocument/2006/relationships/image" Target="../media/image5.svg"/></Relationships>
</file>

<file path=ppt/slides/_rels/slide3.xml.rels><?xml version="1.0" encoding="UTF-8" standalone="yes"?>
<Relationships xmlns="http://schemas.openxmlformats.org/package/2006/relationships"><Relationship Id="rId8" Type="http://schemas.openxmlformats.org/officeDocument/2006/relationships/tags" Target="../tags/tag15.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10" Type="http://schemas.openxmlformats.org/officeDocument/2006/relationships/image" Target="../media/image3.png"/><Relationship Id="rId4" Type="http://schemas.openxmlformats.org/officeDocument/2006/relationships/tags" Target="../tags/tag11.xml"/><Relationship Id="rId9"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15.xml"/><Relationship Id="rId1" Type="http://schemas.openxmlformats.org/officeDocument/2006/relationships/tags" Target="../tags/tag314.xml"/></Relationships>
</file>

<file path=ppt/slides/_rels/slide31.xml.rels><?xml version="1.0" encoding="UTF-8" standalone="yes"?>
<Relationships xmlns="http://schemas.openxmlformats.org/package/2006/relationships"><Relationship Id="rId8" Type="http://schemas.openxmlformats.org/officeDocument/2006/relationships/tags" Target="../tags/tag323.xml"/><Relationship Id="rId13" Type="http://schemas.openxmlformats.org/officeDocument/2006/relationships/tags" Target="../tags/tag328.xml"/><Relationship Id="rId18" Type="http://schemas.openxmlformats.org/officeDocument/2006/relationships/image" Target="../media/image4.png"/><Relationship Id="rId3" Type="http://schemas.openxmlformats.org/officeDocument/2006/relationships/tags" Target="../tags/tag318.xml"/><Relationship Id="rId21" Type="http://schemas.openxmlformats.org/officeDocument/2006/relationships/image" Target="../media/image8.svg"/><Relationship Id="rId7" Type="http://schemas.openxmlformats.org/officeDocument/2006/relationships/tags" Target="../tags/tag322.xml"/><Relationship Id="rId12" Type="http://schemas.openxmlformats.org/officeDocument/2006/relationships/tags" Target="../tags/tag327.xml"/><Relationship Id="rId17" Type="http://schemas.openxmlformats.org/officeDocument/2006/relationships/image" Target="../media/image5.png"/><Relationship Id="rId2" Type="http://schemas.openxmlformats.org/officeDocument/2006/relationships/tags" Target="../tags/tag317.xml"/><Relationship Id="rId16" Type="http://schemas.openxmlformats.org/officeDocument/2006/relationships/image" Target="../media/image2.emf"/><Relationship Id="rId20" Type="http://schemas.openxmlformats.org/officeDocument/2006/relationships/image" Target="../media/image6.png"/><Relationship Id="rId1" Type="http://schemas.openxmlformats.org/officeDocument/2006/relationships/tags" Target="../tags/tag316.xml"/><Relationship Id="rId6" Type="http://schemas.openxmlformats.org/officeDocument/2006/relationships/tags" Target="../tags/tag321.xml"/><Relationship Id="rId11" Type="http://schemas.openxmlformats.org/officeDocument/2006/relationships/tags" Target="../tags/tag326.xml"/><Relationship Id="rId5" Type="http://schemas.openxmlformats.org/officeDocument/2006/relationships/tags" Target="../tags/tag320.xml"/><Relationship Id="rId15" Type="http://schemas.openxmlformats.org/officeDocument/2006/relationships/slideLayout" Target="../slideLayouts/slideLayout2.xml"/><Relationship Id="rId10" Type="http://schemas.openxmlformats.org/officeDocument/2006/relationships/tags" Target="../tags/tag325.xml"/><Relationship Id="rId19" Type="http://schemas.openxmlformats.org/officeDocument/2006/relationships/image" Target="../media/image5.svg"/><Relationship Id="rId4" Type="http://schemas.openxmlformats.org/officeDocument/2006/relationships/tags" Target="../tags/tag319.xml"/><Relationship Id="rId9" Type="http://schemas.openxmlformats.org/officeDocument/2006/relationships/tags" Target="../tags/tag324.xml"/><Relationship Id="rId14" Type="http://schemas.openxmlformats.org/officeDocument/2006/relationships/tags" Target="../tags/tag329.xml"/></Relationships>
</file>

<file path=ppt/slides/_rels/slide32.xml.rels><?xml version="1.0" encoding="UTF-8" standalone="yes"?>
<Relationships xmlns="http://schemas.openxmlformats.org/package/2006/relationships"><Relationship Id="rId8" Type="http://schemas.openxmlformats.org/officeDocument/2006/relationships/tags" Target="../tags/tag337.xml"/><Relationship Id="rId13" Type="http://schemas.openxmlformats.org/officeDocument/2006/relationships/tags" Target="../tags/tag342.xml"/><Relationship Id="rId18" Type="http://schemas.openxmlformats.org/officeDocument/2006/relationships/tags" Target="../tags/tag347.xml"/><Relationship Id="rId26" Type="http://schemas.openxmlformats.org/officeDocument/2006/relationships/tags" Target="../tags/tag355.xml"/><Relationship Id="rId39" Type="http://schemas.openxmlformats.org/officeDocument/2006/relationships/image" Target="../media/image4.png"/><Relationship Id="rId3" Type="http://schemas.openxmlformats.org/officeDocument/2006/relationships/tags" Target="../tags/tag332.xml"/><Relationship Id="rId21" Type="http://schemas.openxmlformats.org/officeDocument/2006/relationships/tags" Target="../tags/tag350.xml"/><Relationship Id="rId34" Type="http://schemas.openxmlformats.org/officeDocument/2006/relationships/tags" Target="../tags/tag363.xml"/><Relationship Id="rId42" Type="http://schemas.openxmlformats.org/officeDocument/2006/relationships/image" Target="../media/image10.svg"/><Relationship Id="rId7" Type="http://schemas.openxmlformats.org/officeDocument/2006/relationships/tags" Target="../tags/tag336.xml"/><Relationship Id="rId12" Type="http://schemas.openxmlformats.org/officeDocument/2006/relationships/tags" Target="../tags/tag341.xml"/><Relationship Id="rId17" Type="http://schemas.openxmlformats.org/officeDocument/2006/relationships/tags" Target="../tags/tag346.xml"/><Relationship Id="rId25" Type="http://schemas.openxmlformats.org/officeDocument/2006/relationships/tags" Target="../tags/tag354.xml"/><Relationship Id="rId33" Type="http://schemas.openxmlformats.org/officeDocument/2006/relationships/tags" Target="../tags/tag362.xml"/><Relationship Id="rId38" Type="http://schemas.openxmlformats.org/officeDocument/2006/relationships/image" Target="../media/image8.svg"/><Relationship Id="rId2" Type="http://schemas.openxmlformats.org/officeDocument/2006/relationships/tags" Target="../tags/tag331.xml"/><Relationship Id="rId16" Type="http://schemas.openxmlformats.org/officeDocument/2006/relationships/tags" Target="../tags/tag345.xml"/><Relationship Id="rId20" Type="http://schemas.openxmlformats.org/officeDocument/2006/relationships/tags" Target="../tags/tag349.xml"/><Relationship Id="rId29" Type="http://schemas.openxmlformats.org/officeDocument/2006/relationships/tags" Target="../tags/tag358.xml"/><Relationship Id="rId41" Type="http://schemas.openxmlformats.org/officeDocument/2006/relationships/image" Target="../media/image7.png"/><Relationship Id="rId1" Type="http://schemas.openxmlformats.org/officeDocument/2006/relationships/tags" Target="../tags/tag330.xml"/><Relationship Id="rId6" Type="http://schemas.openxmlformats.org/officeDocument/2006/relationships/tags" Target="../tags/tag335.xml"/><Relationship Id="rId11" Type="http://schemas.openxmlformats.org/officeDocument/2006/relationships/tags" Target="../tags/tag340.xml"/><Relationship Id="rId24" Type="http://schemas.openxmlformats.org/officeDocument/2006/relationships/tags" Target="../tags/tag353.xml"/><Relationship Id="rId32" Type="http://schemas.openxmlformats.org/officeDocument/2006/relationships/tags" Target="../tags/tag361.xml"/><Relationship Id="rId37" Type="http://schemas.openxmlformats.org/officeDocument/2006/relationships/image" Target="../media/image6.png"/><Relationship Id="rId40" Type="http://schemas.openxmlformats.org/officeDocument/2006/relationships/image" Target="../media/image5.svg"/><Relationship Id="rId5" Type="http://schemas.openxmlformats.org/officeDocument/2006/relationships/tags" Target="../tags/tag334.xml"/><Relationship Id="rId15" Type="http://schemas.openxmlformats.org/officeDocument/2006/relationships/tags" Target="../tags/tag344.xml"/><Relationship Id="rId23" Type="http://schemas.openxmlformats.org/officeDocument/2006/relationships/tags" Target="../tags/tag352.xml"/><Relationship Id="rId28" Type="http://schemas.openxmlformats.org/officeDocument/2006/relationships/tags" Target="../tags/tag357.xml"/><Relationship Id="rId36" Type="http://schemas.openxmlformats.org/officeDocument/2006/relationships/slideLayout" Target="../slideLayouts/slideLayout2.xml"/><Relationship Id="rId10" Type="http://schemas.openxmlformats.org/officeDocument/2006/relationships/tags" Target="../tags/tag339.xml"/><Relationship Id="rId19" Type="http://schemas.openxmlformats.org/officeDocument/2006/relationships/tags" Target="../tags/tag348.xml"/><Relationship Id="rId31" Type="http://schemas.openxmlformats.org/officeDocument/2006/relationships/tags" Target="../tags/tag360.xml"/><Relationship Id="rId4" Type="http://schemas.openxmlformats.org/officeDocument/2006/relationships/tags" Target="../tags/tag333.xml"/><Relationship Id="rId9" Type="http://schemas.openxmlformats.org/officeDocument/2006/relationships/tags" Target="../tags/tag338.xml"/><Relationship Id="rId14" Type="http://schemas.openxmlformats.org/officeDocument/2006/relationships/tags" Target="../tags/tag343.xml"/><Relationship Id="rId22" Type="http://schemas.openxmlformats.org/officeDocument/2006/relationships/tags" Target="../tags/tag351.xml"/><Relationship Id="rId27" Type="http://schemas.openxmlformats.org/officeDocument/2006/relationships/tags" Target="../tags/tag356.xml"/><Relationship Id="rId30" Type="http://schemas.openxmlformats.org/officeDocument/2006/relationships/tags" Target="../tags/tag359.xml"/><Relationship Id="rId35" Type="http://schemas.openxmlformats.org/officeDocument/2006/relationships/tags" Target="../tags/tag364.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66.xml"/><Relationship Id="rId1" Type="http://schemas.openxmlformats.org/officeDocument/2006/relationships/tags" Target="../tags/tag365.xml"/></Relationships>
</file>

<file path=ppt/slides/_rels/slide34.xml.rels><?xml version="1.0" encoding="UTF-8" standalone="yes"?>
<Relationships xmlns="http://schemas.openxmlformats.org/package/2006/relationships"><Relationship Id="rId8" Type="http://schemas.openxmlformats.org/officeDocument/2006/relationships/tags" Target="../tags/tag374.xml"/><Relationship Id="rId13" Type="http://schemas.openxmlformats.org/officeDocument/2006/relationships/tags" Target="../tags/tag379.xml"/><Relationship Id="rId18" Type="http://schemas.openxmlformats.org/officeDocument/2006/relationships/image" Target="../media/image5.svg"/><Relationship Id="rId3" Type="http://schemas.openxmlformats.org/officeDocument/2006/relationships/tags" Target="../tags/tag369.xml"/><Relationship Id="rId7" Type="http://schemas.openxmlformats.org/officeDocument/2006/relationships/tags" Target="../tags/tag373.xml"/><Relationship Id="rId12" Type="http://schemas.openxmlformats.org/officeDocument/2006/relationships/tags" Target="../tags/tag378.xml"/><Relationship Id="rId17" Type="http://schemas.openxmlformats.org/officeDocument/2006/relationships/image" Target="../media/image4.png"/><Relationship Id="rId2" Type="http://schemas.openxmlformats.org/officeDocument/2006/relationships/tags" Target="../tags/tag368.xml"/><Relationship Id="rId16" Type="http://schemas.openxmlformats.org/officeDocument/2006/relationships/image" Target="../media/image5.png"/><Relationship Id="rId20" Type="http://schemas.openxmlformats.org/officeDocument/2006/relationships/image" Target="../media/image8.svg"/><Relationship Id="rId1" Type="http://schemas.openxmlformats.org/officeDocument/2006/relationships/tags" Target="../tags/tag367.xml"/><Relationship Id="rId6" Type="http://schemas.openxmlformats.org/officeDocument/2006/relationships/tags" Target="../tags/tag372.xml"/><Relationship Id="rId11" Type="http://schemas.openxmlformats.org/officeDocument/2006/relationships/tags" Target="../tags/tag377.xml"/><Relationship Id="rId5" Type="http://schemas.openxmlformats.org/officeDocument/2006/relationships/tags" Target="../tags/tag371.xml"/><Relationship Id="rId15" Type="http://schemas.openxmlformats.org/officeDocument/2006/relationships/image" Target="../media/image2.emf"/><Relationship Id="rId10" Type="http://schemas.openxmlformats.org/officeDocument/2006/relationships/tags" Target="../tags/tag376.xml"/><Relationship Id="rId19" Type="http://schemas.openxmlformats.org/officeDocument/2006/relationships/image" Target="../media/image6.png"/><Relationship Id="rId4" Type="http://schemas.openxmlformats.org/officeDocument/2006/relationships/tags" Target="../tags/tag370.xml"/><Relationship Id="rId9" Type="http://schemas.openxmlformats.org/officeDocument/2006/relationships/tags" Target="../tags/tag375.xml"/><Relationship Id="rId14"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tags" Target="../tags/tag387.xml"/><Relationship Id="rId13" Type="http://schemas.openxmlformats.org/officeDocument/2006/relationships/tags" Target="../tags/tag392.xml"/><Relationship Id="rId18" Type="http://schemas.openxmlformats.org/officeDocument/2006/relationships/tags" Target="../tags/tag397.xml"/><Relationship Id="rId26" Type="http://schemas.openxmlformats.org/officeDocument/2006/relationships/image" Target="../media/image7.png"/><Relationship Id="rId3" Type="http://schemas.openxmlformats.org/officeDocument/2006/relationships/tags" Target="../tags/tag382.xml"/><Relationship Id="rId21" Type="http://schemas.openxmlformats.org/officeDocument/2006/relationships/slideLayout" Target="../slideLayouts/slideLayout2.xml"/><Relationship Id="rId7" Type="http://schemas.openxmlformats.org/officeDocument/2006/relationships/tags" Target="../tags/tag386.xml"/><Relationship Id="rId12" Type="http://schemas.openxmlformats.org/officeDocument/2006/relationships/tags" Target="../tags/tag391.xml"/><Relationship Id="rId17" Type="http://schemas.openxmlformats.org/officeDocument/2006/relationships/tags" Target="../tags/tag396.xml"/><Relationship Id="rId25" Type="http://schemas.openxmlformats.org/officeDocument/2006/relationships/image" Target="../media/image5.svg"/><Relationship Id="rId2" Type="http://schemas.openxmlformats.org/officeDocument/2006/relationships/tags" Target="../tags/tag381.xml"/><Relationship Id="rId16" Type="http://schemas.openxmlformats.org/officeDocument/2006/relationships/tags" Target="../tags/tag395.xml"/><Relationship Id="rId20" Type="http://schemas.openxmlformats.org/officeDocument/2006/relationships/tags" Target="../tags/tag399.xml"/><Relationship Id="rId1" Type="http://schemas.openxmlformats.org/officeDocument/2006/relationships/tags" Target="../tags/tag380.xml"/><Relationship Id="rId6" Type="http://schemas.openxmlformats.org/officeDocument/2006/relationships/tags" Target="../tags/tag385.xml"/><Relationship Id="rId11" Type="http://schemas.openxmlformats.org/officeDocument/2006/relationships/tags" Target="../tags/tag390.xml"/><Relationship Id="rId24" Type="http://schemas.openxmlformats.org/officeDocument/2006/relationships/image" Target="../media/image4.png"/><Relationship Id="rId5" Type="http://schemas.openxmlformats.org/officeDocument/2006/relationships/tags" Target="../tags/tag384.xml"/><Relationship Id="rId15" Type="http://schemas.openxmlformats.org/officeDocument/2006/relationships/tags" Target="../tags/tag394.xml"/><Relationship Id="rId23" Type="http://schemas.openxmlformats.org/officeDocument/2006/relationships/image" Target="../media/image8.svg"/><Relationship Id="rId10" Type="http://schemas.openxmlformats.org/officeDocument/2006/relationships/tags" Target="../tags/tag389.xml"/><Relationship Id="rId19" Type="http://schemas.openxmlformats.org/officeDocument/2006/relationships/tags" Target="../tags/tag398.xml"/><Relationship Id="rId4" Type="http://schemas.openxmlformats.org/officeDocument/2006/relationships/tags" Target="../tags/tag383.xml"/><Relationship Id="rId9" Type="http://schemas.openxmlformats.org/officeDocument/2006/relationships/tags" Target="../tags/tag388.xml"/><Relationship Id="rId14" Type="http://schemas.openxmlformats.org/officeDocument/2006/relationships/tags" Target="../tags/tag393.xml"/><Relationship Id="rId22" Type="http://schemas.openxmlformats.org/officeDocument/2006/relationships/image" Target="../media/image6.png"/><Relationship Id="rId27" Type="http://schemas.openxmlformats.org/officeDocument/2006/relationships/image" Target="../media/image10.sv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01.xml"/><Relationship Id="rId1" Type="http://schemas.openxmlformats.org/officeDocument/2006/relationships/tags" Target="../tags/tag400.xml"/></Relationships>
</file>

<file path=ppt/slides/_rels/slide37.xml.rels><?xml version="1.0" encoding="UTF-8" standalone="yes"?>
<Relationships xmlns="http://schemas.openxmlformats.org/package/2006/relationships"><Relationship Id="rId8" Type="http://schemas.openxmlformats.org/officeDocument/2006/relationships/tags" Target="../tags/tag409.xml"/><Relationship Id="rId13" Type="http://schemas.openxmlformats.org/officeDocument/2006/relationships/image" Target="../media/image5.png"/><Relationship Id="rId3" Type="http://schemas.openxmlformats.org/officeDocument/2006/relationships/tags" Target="../tags/tag404.xml"/><Relationship Id="rId7" Type="http://schemas.openxmlformats.org/officeDocument/2006/relationships/tags" Target="../tags/tag408.xml"/><Relationship Id="rId12" Type="http://schemas.openxmlformats.org/officeDocument/2006/relationships/image" Target="../media/image2.emf"/><Relationship Id="rId17" Type="http://schemas.openxmlformats.org/officeDocument/2006/relationships/image" Target="../media/image5.svg"/><Relationship Id="rId2" Type="http://schemas.openxmlformats.org/officeDocument/2006/relationships/tags" Target="../tags/tag403.xml"/><Relationship Id="rId16" Type="http://schemas.openxmlformats.org/officeDocument/2006/relationships/image" Target="../media/image4.png"/><Relationship Id="rId1" Type="http://schemas.openxmlformats.org/officeDocument/2006/relationships/tags" Target="../tags/tag402.xml"/><Relationship Id="rId6" Type="http://schemas.openxmlformats.org/officeDocument/2006/relationships/tags" Target="../tags/tag407.xml"/><Relationship Id="rId11" Type="http://schemas.openxmlformats.org/officeDocument/2006/relationships/slideLayout" Target="../slideLayouts/slideLayout2.xml"/><Relationship Id="rId5" Type="http://schemas.openxmlformats.org/officeDocument/2006/relationships/tags" Target="../tags/tag406.xml"/><Relationship Id="rId15" Type="http://schemas.openxmlformats.org/officeDocument/2006/relationships/image" Target="../media/image8.svg"/><Relationship Id="rId10" Type="http://schemas.openxmlformats.org/officeDocument/2006/relationships/tags" Target="../tags/tag411.xml"/><Relationship Id="rId4" Type="http://schemas.openxmlformats.org/officeDocument/2006/relationships/tags" Target="../tags/tag405.xml"/><Relationship Id="rId9" Type="http://schemas.openxmlformats.org/officeDocument/2006/relationships/tags" Target="../tags/tag410.xml"/><Relationship Id="rId14" Type="http://schemas.openxmlformats.org/officeDocument/2006/relationships/image" Target="../media/image6.png"/></Relationships>
</file>

<file path=ppt/slides/_rels/slide38.xml.rels><?xml version="1.0" encoding="UTF-8" standalone="yes"?>
<Relationships xmlns="http://schemas.openxmlformats.org/package/2006/relationships"><Relationship Id="rId8" Type="http://schemas.openxmlformats.org/officeDocument/2006/relationships/tags" Target="../tags/tag419.xml"/><Relationship Id="rId13" Type="http://schemas.openxmlformats.org/officeDocument/2006/relationships/tags" Target="../tags/tag424.xml"/><Relationship Id="rId18" Type="http://schemas.openxmlformats.org/officeDocument/2006/relationships/tags" Target="../tags/tag429.xml"/><Relationship Id="rId26" Type="http://schemas.openxmlformats.org/officeDocument/2006/relationships/tags" Target="../tags/tag437.xml"/><Relationship Id="rId39" Type="http://schemas.openxmlformats.org/officeDocument/2006/relationships/image" Target="../media/image5.svg"/><Relationship Id="rId3" Type="http://schemas.openxmlformats.org/officeDocument/2006/relationships/tags" Target="../tags/tag414.xml"/><Relationship Id="rId21" Type="http://schemas.openxmlformats.org/officeDocument/2006/relationships/tags" Target="../tags/tag432.xml"/><Relationship Id="rId34" Type="http://schemas.openxmlformats.org/officeDocument/2006/relationships/tags" Target="../tags/tag445.xml"/><Relationship Id="rId7" Type="http://schemas.openxmlformats.org/officeDocument/2006/relationships/tags" Target="../tags/tag418.xml"/><Relationship Id="rId12" Type="http://schemas.openxmlformats.org/officeDocument/2006/relationships/tags" Target="../tags/tag423.xml"/><Relationship Id="rId17" Type="http://schemas.openxmlformats.org/officeDocument/2006/relationships/tags" Target="../tags/tag428.xml"/><Relationship Id="rId25" Type="http://schemas.openxmlformats.org/officeDocument/2006/relationships/tags" Target="../tags/tag436.xml"/><Relationship Id="rId33" Type="http://schemas.openxmlformats.org/officeDocument/2006/relationships/tags" Target="../tags/tag444.xml"/><Relationship Id="rId38" Type="http://schemas.openxmlformats.org/officeDocument/2006/relationships/image" Target="../media/image4.png"/><Relationship Id="rId2" Type="http://schemas.openxmlformats.org/officeDocument/2006/relationships/tags" Target="../tags/tag413.xml"/><Relationship Id="rId16" Type="http://schemas.openxmlformats.org/officeDocument/2006/relationships/tags" Target="../tags/tag427.xml"/><Relationship Id="rId20" Type="http://schemas.openxmlformats.org/officeDocument/2006/relationships/tags" Target="../tags/tag431.xml"/><Relationship Id="rId29" Type="http://schemas.openxmlformats.org/officeDocument/2006/relationships/tags" Target="../tags/tag440.xml"/><Relationship Id="rId41" Type="http://schemas.openxmlformats.org/officeDocument/2006/relationships/image" Target="../media/image10.svg"/><Relationship Id="rId1" Type="http://schemas.openxmlformats.org/officeDocument/2006/relationships/tags" Target="../tags/tag412.xml"/><Relationship Id="rId6" Type="http://schemas.openxmlformats.org/officeDocument/2006/relationships/tags" Target="../tags/tag417.xml"/><Relationship Id="rId11" Type="http://schemas.openxmlformats.org/officeDocument/2006/relationships/tags" Target="../tags/tag422.xml"/><Relationship Id="rId24" Type="http://schemas.openxmlformats.org/officeDocument/2006/relationships/tags" Target="../tags/tag435.xml"/><Relationship Id="rId32" Type="http://schemas.openxmlformats.org/officeDocument/2006/relationships/tags" Target="../tags/tag443.xml"/><Relationship Id="rId37" Type="http://schemas.openxmlformats.org/officeDocument/2006/relationships/image" Target="../media/image8.svg"/><Relationship Id="rId40" Type="http://schemas.openxmlformats.org/officeDocument/2006/relationships/image" Target="../media/image7.png"/><Relationship Id="rId5" Type="http://schemas.openxmlformats.org/officeDocument/2006/relationships/tags" Target="../tags/tag416.xml"/><Relationship Id="rId15" Type="http://schemas.openxmlformats.org/officeDocument/2006/relationships/tags" Target="../tags/tag426.xml"/><Relationship Id="rId23" Type="http://schemas.openxmlformats.org/officeDocument/2006/relationships/tags" Target="../tags/tag434.xml"/><Relationship Id="rId28" Type="http://schemas.openxmlformats.org/officeDocument/2006/relationships/tags" Target="../tags/tag439.xml"/><Relationship Id="rId36" Type="http://schemas.openxmlformats.org/officeDocument/2006/relationships/image" Target="../media/image6.png"/><Relationship Id="rId10" Type="http://schemas.openxmlformats.org/officeDocument/2006/relationships/tags" Target="../tags/tag421.xml"/><Relationship Id="rId19" Type="http://schemas.openxmlformats.org/officeDocument/2006/relationships/tags" Target="../tags/tag430.xml"/><Relationship Id="rId31" Type="http://schemas.openxmlformats.org/officeDocument/2006/relationships/tags" Target="../tags/tag442.xml"/><Relationship Id="rId4" Type="http://schemas.openxmlformats.org/officeDocument/2006/relationships/tags" Target="../tags/tag415.xml"/><Relationship Id="rId9" Type="http://schemas.openxmlformats.org/officeDocument/2006/relationships/tags" Target="../tags/tag420.xml"/><Relationship Id="rId14" Type="http://schemas.openxmlformats.org/officeDocument/2006/relationships/tags" Target="../tags/tag425.xml"/><Relationship Id="rId22" Type="http://schemas.openxmlformats.org/officeDocument/2006/relationships/tags" Target="../tags/tag433.xml"/><Relationship Id="rId27" Type="http://schemas.openxmlformats.org/officeDocument/2006/relationships/tags" Target="../tags/tag438.xml"/><Relationship Id="rId30" Type="http://schemas.openxmlformats.org/officeDocument/2006/relationships/tags" Target="../tags/tag441.xml"/><Relationship Id="rId35"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47.xml"/><Relationship Id="rId1" Type="http://schemas.openxmlformats.org/officeDocument/2006/relationships/tags" Target="../tags/tag446.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8.xml"/><Relationship Id="rId7"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s/_rels/slide40.xml.rels><?xml version="1.0" encoding="UTF-8" standalone="yes"?>
<Relationships xmlns="http://schemas.openxmlformats.org/package/2006/relationships"><Relationship Id="rId8" Type="http://schemas.openxmlformats.org/officeDocument/2006/relationships/tags" Target="../tags/tag455.xml"/><Relationship Id="rId13" Type="http://schemas.openxmlformats.org/officeDocument/2006/relationships/tags" Target="../tags/tag460.xml"/><Relationship Id="rId18" Type="http://schemas.openxmlformats.org/officeDocument/2006/relationships/image" Target="../media/image2.emf"/><Relationship Id="rId3" Type="http://schemas.openxmlformats.org/officeDocument/2006/relationships/tags" Target="../tags/tag450.xml"/><Relationship Id="rId21" Type="http://schemas.openxmlformats.org/officeDocument/2006/relationships/image" Target="../media/image5.svg"/><Relationship Id="rId7" Type="http://schemas.openxmlformats.org/officeDocument/2006/relationships/tags" Target="../tags/tag454.xml"/><Relationship Id="rId12" Type="http://schemas.openxmlformats.org/officeDocument/2006/relationships/tags" Target="../tags/tag459.xml"/><Relationship Id="rId17" Type="http://schemas.openxmlformats.org/officeDocument/2006/relationships/slideLayout" Target="../slideLayouts/slideLayout2.xml"/><Relationship Id="rId2" Type="http://schemas.openxmlformats.org/officeDocument/2006/relationships/tags" Target="../tags/tag449.xml"/><Relationship Id="rId16" Type="http://schemas.openxmlformats.org/officeDocument/2006/relationships/tags" Target="../tags/tag463.xml"/><Relationship Id="rId20" Type="http://schemas.openxmlformats.org/officeDocument/2006/relationships/image" Target="../media/image4.png"/><Relationship Id="rId1" Type="http://schemas.openxmlformats.org/officeDocument/2006/relationships/tags" Target="../tags/tag448.xml"/><Relationship Id="rId6" Type="http://schemas.openxmlformats.org/officeDocument/2006/relationships/tags" Target="../tags/tag453.xml"/><Relationship Id="rId11" Type="http://schemas.openxmlformats.org/officeDocument/2006/relationships/tags" Target="../tags/tag458.xml"/><Relationship Id="rId5" Type="http://schemas.openxmlformats.org/officeDocument/2006/relationships/tags" Target="../tags/tag452.xml"/><Relationship Id="rId15" Type="http://schemas.openxmlformats.org/officeDocument/2006/relationships/tags" Target="../tags/tag462.xml"/><Relationship Id="rId23" Type="http://schemas.openxmlformats.org/officeDocument/2006/relationships/image" Target="../media/image8.svg"/><Relationship Id="rId10" Type="http://schemas.openxmlformats.org/officeDocument/2006/relationships/tags" Target="../tags/tag457.xml"/><Relationship Id="rId19" Type="http://schemas.openxmlformats.org/officeDocument/2006/relationships/image" Target="../media/image5.png"/><Relationship Id="rId4" Type="http://schemas.openxmlformats.org/officeDocument/2006/relationships/tags" Target="../tags/tag451.xml"/><Relationship Id="rId9" Type="http://schemas.openxmlformats.org/officeDocument/2006/relationships/tags" Target="../tags/tag456.xml"/><Relationship Id="rId14" Type="http://schemas.openxmlformats.org/officeDocument/2006/relationships/tags" Target="../tags/tag461.xml"/><Relationship Id="rId22" Type="http://schemas.openxmlformats.org/officeDocument/2006/relationships/image" Target="../media/image6.png"/></Relationships>
</file>

<file path=ppt/slides/_rels/slide41.xml.rels><?xml version="1.0" encoding="UTF-8" standalone="yes"?>
<Relationships xmlns="http://schemas.openxmlformats.org/package/2006/relationships"><Relationship Id="rId8" Type="http://schemas.openxmlformats.org/officeDocument/2006/relationships/tags" Target="../tags/tag471.xml"/><Relationship Id="rId13" Type="http://schemas.openxmlformats.org/officeDocument/2006/relationships/tags" Target="../tags/tag476.xml"/><Relationship Id="rId18" Type="http://schemas.openxmlformats.org/officeDocument/2006/relationships/tags" Target="../tags/tag481.xml"/><Relationship Id="rId3" Type="http://schemas.openxmlformats.org/officeDocument/2006/relationships/tags" Target="../tags/tag466.xml"/><Relationship Id="rId21" Type="http://schemas.openxmlformats.org/officeDocument/2006/relationships/image" Target="../media/image8.svg"/><Relationship Id="rId7" Type="http://schemas.openxmlformats.org/officeDocument/2006/relationships/tags" Target="../tags/tag470.xml"/><Relationship Id="rId12" Type="http://schemas.openxmlformats.org/officeDocument/2006/relationships/tags" Target="../tags/tag475.xml"/><Relationship Id="rId17" Type="http://schemas.openxmlformats.org/officeDocument/2006/relationships/tags" Target="../tags/tag480.xml"/><Relationship Id="rId25" Type="http://schemas.openxmlformats.org/officeDocument/2006/relationships/image" Target="../media/image10.svg"/><Relationship Id="rId2" Type="http://schemas.openxmlformats.org/officeDocument/2006/relationships/tags" Target="../tags/tag465.xml"/><Relationship Id="rId16" Type="http://schemas.openxmlformats.org/officeDocument/2006/relationships/tags" Target="../tags/tag479.xml"/><Relationship Id="rId20" Type="http://schemas.openxmlformats.org/officeDocument/2006/relationships/image" Target="../media/image6.png"/><Relationship Id="rId1" Type="http://schemas.openxmlformats.org/officeDocument/2006/relationships/tags" Target="../tags/tag464.xml"/><Relationship Id="rId6" Type="http://schemas.openxmlformats.org/officeDocument/2006/relationships/tags" Target="../tags/tag469.xml"/><Relationship Id="rId11" Type="http://schemas.openxmlformats.org/officeDocument/2006/relationships/tags" Target="../tags/tag474.xml"/><Relationship Id="rId24" Type="http://schemas.openxmlformats.org/officeDocument/2006/relationships/image" Target="../media/image7.png"/><Relationship Id="rId5" Type="http://schemas.openxmlformats.org/officeDocument/2006/relationships/tags" Target="../tags/tag468.xml"/><Relationship Id="rId15" Type="http://schemas.openxmlformats.org/officeDocument/2006/relationships/tags" Target="../tags/tag478.xml"/><Relationship Id="rId23" Type="http://schemas.openxmlformats.org/officeDocument/2006/relationships/image" Target="../media/image5.svg"/><Relationship Id="rId10" Type="http://schemas.openxmlformats.org/officeDocument/2006/relationships/tags" Target="../tags/tag473.xml"/><Relationship Id="rId19" Type="http://schemas.openxmlformats.org/officeDocument/2006/relationships/slideLayout" Target="../slideLayouts/slideLayout2.xml"/><Relationship Id="rId4" Type="http://schemas.openxmlformats.org/officeDocument/2006/relationships/tags" Target="../tags/tag467.xml"/><Relationship Id="rId9" Type="http://schemas.openxmlformats.org/officeDocument/2006/relationships/tags" Target="../tags/tag472.xml"/><Relationship Id="rId14" Type="http://schemas.openxmlformats.org/officeDocument/2006/relationships/tags" Target="../tags/tag477.xml"/><Relationship Id="rId22"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83.xml"/><Relationship Id="rId1" Type="http://schemas.openxmlformats.org/officeDocument/2006/relationships/tags" Target="../tags/tag482.xml"/></Relationships>
</file>

<file path=ppt/slides/_rels/slide43.xml.rels><?xml version="1.0" encoding="UTF-8" standalone="yes"?>
<Relationships xmlns="http://schemas.openxmlformats.org/package/2006/relationships"><Relationship Id="rId8" Type="http://schemas.openxmlformats.org/officeDocument/2006/relationships/tags" Target="../tags/tag491.xml"/><Relationship Id="rId13" Type="http://schemas.openxmlformats.org/officeDocument/2006/relationships/tags" Target="../tags/tag496.xml"/><Relationship Id="rId18" Type="http://schemas.openxmlformats.org/officeDocument/2006/relationships/image" Target="../media/image5.png"/><Relationship Id="rId3" Type="http://schemas.openxmlformats.org/officeDocument/2006/relationships/tags" Target="../tags/tag486.xml"/><Relationship Id="rId21" Type="http://schemas.openxmlformats.org/officeDocument/2006/relationships/image" Target="../media/image4.png"/><Relationship Id="rId7" Type="http://schemas.openxmlformats.org/officeDocument/2006/relationships/tags" Target="../tags/tag490.xml"/><Relationship Id="rId12" Type="http://schemas.openxmlformats.org/officeDocument/2006/relationships/tags" Target="../tags/tag495.xml"/><Relationship Id="rId17" Type="http://schemas.openxmlformats.org/officeDocument/2006/relationships/image" Target="../media/image2.emf"/><Relationship Id="rId2" Type="http://schemas.openxmlformats.org/officeDocument/2006/relationships/tags" Target="../tags/tag485.xml"/><Relationship Id="rId16" Type="http://schemas.openxmlformats.org/officeDocument/2006/relationships/slideLayout" Target="../slideLayouts/slideLayout2.xml"/><Relationship Id="rId20" Type="http://schemas.openxmlformats.org/officeDocument/2006/relationships/image" Target="../media/image8.svg"/><Relationship Id="rId1" Type="http://schemas.openxmlformats.org/officeDocument/2006/relationships/tags" Target="../tags/tag484.xml"/><Relationship Id="rId6" Type="http://schemas.openxmlformats.org/officeDocument/2006/relationships/tags" Target="../tags/tag489.xml"/><Relationship Id="rId11" Type="http://schemas.openxmlformats.org/officeDocument/2006/relationships/tags" Target="../tags/tag494.xml"/><Relationship Id="rId5" Type="http://schemas.openxmlformats.org/officeDocument/2006/relationships/tags" Target="../tags/tag488.xml"/><Relationship Id="rId15" Type="http://schemas.openxmlformats.org/officeDocument/2006/relationships/tags" Target="../tags/tag498.xml"/><Relationship Id="rId10" Type="http://schemas.openxmlformats.org/officeDocument/2006/relationships/tags" Target="../tags/tag493.xml"/><Relationship Id="rId19" Type="http://schemas.openxmlformats.org/officeDocument/2006/relationships/image" Target="../media/image6.png"/><Relationship Id="rId4" Type="http://schemas.openxmlformats.org/officeDocument/2006/relationships/tags" Target="../tags/tag487.xml"/><Relationship Id="rId9" Type="http://schemas.openxmlformats.org/officeDocument/2006/relationships/tags" Target="../tags/tag492.xml"/><Relationship Id="rId14" Type="http://schemas.openxmlformats.org/officeDocument/2006/relationships/tags" Target="../tags/tag497.xml"/><Relationship Id="rId22" Type="http://schemas.openxmlformats.org/officeDocument/2006/relationships/image" Target="../media/image5.svg"/></Relationships>
</file>

<file path=ppt/slides/_rels/slide44.xml.rels><?xml version="1.0" encoding="UTF-8" standalone="yes"?>
<Relationships xmlns="http://schemas.openxmlformats.org/package/2006/relationships"><Relationship Id="rId8" Type="http://schemas.openxmlformats.org/officeDocument/2006/relationships/tags" Target="../tags/tag506.xml"/><Relationship Id="rId13" Type="http://schemas.openxmlformats.org/officeDocument/2006/relationships/tags" Target="../tags/tag511.xml"/><Relationship Id="rId18" Type="http://schemas.openxmlformats.org/officeDocument/2006/relationships/tags" Target="../tags/tag516.xml"/><Relationship Id="rId26" Type="http://schemas.openxmlformats.org/officeDocument/2006/relationships/tags" Target="../tags/tag524.xml"/><Relationship Id="rId3" Type="http://schemas.openxmlformats.org/officeDocument/2006/relationships/tags" Target="../tags/tag501.xml"/><Relationship Id="rId21" Type="http://schemas.openxmlformats.org/officeDocument/2006/relationships/tags" Target="../tags/tag519.xml"/><Relationship Id="rId7" Type="http://schemas.openxmlformats.org/officeDocument/2006/relationships/tags" Target="../tags/tag505.xml"/><Relationship Id="rId12" Type="http://schemas.openxmlformats.org/officeDocument/2006/relationships/tags" Target="../tags/tag510.xml"/><Relationship Id="rId17" Type="http://schemas.openxmlformats.org/officeDocument/2006/relationships/tags" Target="../tags/tag515.xml"/><Relationship Id="rId25" Type="http://schemas.openxmlformats.org/officeDocument/2006/relationships/tags" Target="../tags/tag523.xml"/><Relationship Id="rId33" Type="http://schemas.openxmlformats.org/officeDocument/2006/relationships/image" Target="../media/image10.svg"/><Relationship Id="rId2" Type="http://schemas.openxmlformats.org/officeDocument/2006/relationships/tags" Target="../tags/tag500.xml"/><Relationship Id="rId16" Type="http://schemas.openxmlformats.org/officeDocument/2006/relationships/tags" Target="../tags/tag514.xml"/><Relationship Id="rId20" Type="http://schemas.openxmlformats.org/officeDocument/2006/relationships/tags" Target="../tags/tag518.xml"/><Relationship Id="rId29" Type="http://schemas.openxmlformats.org/officeDocument/2006/relationships/image" Target="../media/image8.svg"/><Relationship Id="rId1" Type="http://schemas.openxmlformats.org/officeDocument/2006/relationships/tags" Target="../tags/tag499.xml"/><Relationship Id="rId6" Type="http://schemas.openxmlformats.org/officeDocument/2006/relationships/tags" Target="../tags/tag504.xml"/><Relationship Id="rId11" Type="http://schemas.openxmlformats.org/officeDocument/2006/relationships/tags" Target="../tags/tag509.xml"/><Relationship Id="rId24" Type="http://schemas.openxmlformats.org/officeDocument/2006/relationships/tags" Target="../tags/tag522.xml"/><Relationship Id="rId32" Type="http://schemas.openxmlformats.org/officeDocument/2006/relationships/image" Target="../media/image7.png"/><Relationship Id="rId5" Type="http://schemas.openxmlformats.org/officeDocument/2006/relationships/tags" Target="../tags/tag503.xml"/><Relationship Id="rId15" Type="http://schemas.openxmlformats.org/officeDocument/2006/relationships/tags" Target="../tags/tag513.xml"/><Relationship Id="rId23" Type="http://schemas.openxmlformats.org/officeDocument/2006/relationships/tags" Target="../tags/tag521.xml"/><Relationship Id="rId28" Type="http://schemas.openxmlformats.org/officeDocument/2006/relationships/image" Target="../media/image6.png"/><Relationship Id="rId10" Type="http://schemas.openxmlformats.org/officeDocument/2006/relationships/tags" Target="../tags/tag508.xml"/><Relationship Id="rId19" Type="http://schemas.openxmlformats.org/officeDocument/2006/relationships/tags" Target="../tags/tag517.xml"/><Relationship Id="rId31" Type="http://schemas.openxmlformats.org/officeDocument/2006/relationships/image" Target="../media/image5.svg"/><Relationship Id="rId4" Type="http://schemas.openxmlformats.org/officeDocument/2006/relationships/tags" Target="../tags/tag502.xml"/><Relationship Id="rId9" Type="http://schemas.openxmlformats.org/officeDocument/2006/relationships/tags" Target="../tags/tag507.xml"/><Relationship Id="rId14" Type="http://schemas.openxmlformats.org/officeDocument/2006/relationships/tags" Target="../tags/tag512.xml"/><Relationship Id="rId22" Type="http://schemas.openxmlformats.org/officeDocument/2006/relationships/tags" Target="../tags/tag520.xml"/><Relationship Id="rId27" Type="http://schemas.openxmlformats.org/officeDocument/2006/relationships/slideLayout" Target="../slideLayouts/slideLayout2.xml"/><Relationship Id="rId30"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26.xml"/><Relationship Id="rId1" Type="http://schemas.openxmlformats.org/officeDocument/2006/relationships/tags" Target="../tags/tag525.xml"/></Relationships>
</file>

<file path=ppt/slides/_rels/slide46.xml.rels><?xml version="1.0" encoding="UTF-8" standalone="yes"?>
<Relationships xmlns="http://schemas.openxmlformats.org/package/2006/relationships"><Relationship Id="rId8" Type="http://schemas.openxmlformats.org/officeDocument/2006/relationships/tags" Target="../tags/tag534.xml"/><Relationship Id="rId13" Type="http://schemas.openxmlformats.org/officeDocument/2006/relationships/tags" Target="../tags/tag539.xml"/><Relationship Id="rId18" Type="http://schemas.openxmlformats.org/officeDocument/2006/relationships/image" Target="../media/image5.svg"/><Relationship Id="rId3" Type="http://schemas.openxmlformats.org/officeDocument/2006/relationships/tags" Target="../tags/tag529.xml"/><Relationship Id="rId21" Type="http://schemas.openxmlformats.org/officeDocument/2006/relationships/image" Target="../media/image10.svg"/><Relationship Id="rId7" Type="http://schemas.openxmlformats.org/officeDocument/2006/relationships/tags" Target="../tags/tag533.xml"/><Relationship Id="rId12" Type="http://schemas.openxmlformats.org/officeDocument/2006/relationships/tags" Target="../tags/tag538.xml"/><Relationship Id="rId17" Type="http://schemas.openxmlformats.org/officeDocument/2006/relationships/image" Target="../media/image8.png"/><Relationship Id="rId2" Type="http://schemas.openxmlformats.org/officeDocument/2006/relationships/tags" Target="../tags/tag528.xml"/><Relationship Id="rId16" Type="http://schemas.openxmlformats.org/officeDocument/2006/relationships/image" Target="../media/image5.png"/><Relationship Id="rId20" Type="http://schemas.openxmlformats.org/officeDocument/2006/relationships/image" Target="../media/image10.png"/><Relationship Id="rId1" Type="http://schemas.openxmlformats.org/officeDocument/2006/relationships/tags" Target="../tags/tag527.xml"/><Relationship Id="rId6" Type="http://schemas.openxmlformats.org/officeDocument/2006/relationships/tags" Target="../tags/tag532.xml"/><Relationship Id="rId11" Type="http://schemas.openxmlformats.org/officeDocument/2006/relationships/tags" Target="../tags/tag537.xml"/><Relationship Id="rId5" Type="http://schemas.openxmlformats.org/officeDocument/2006/relationships/tags" Target="../tags/tag531.xml"/><Relationship Id="rId15" Type="http://schemas.openxmlformats.org/officeDocument/2006/relationships/slideLayout" Target="../slideLayouts/slideLayout2.xml"/><Relationship Id="rId10" Type="http://schemas.openxmlformats.org/officeDocument/2006/relationships/tags" Target="../tags/tag536.xml"/><Relationship Id="rId19" Type="http://schemas.openxmlformats.org/officeDocument/2006/relationships/image" Target="../media/image2.emf"/><Relationship Id="rId4" Type="http://schemas.openxmlformats.org/officeDocument/2006/relationships/tags" Target="../tags/tag530.xml"/><Relationship Id="rId9" Type="http://schemas.openxmlformats.org/officeDocument/2006/relationships/tags" Target="../tags/tag535.xml"/><Relationship Id="rId14" Type="http://schemas.openxmlformats.org/officeDocument/2006/relationships/tags" Target="../tags/tag540.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42.xml"/><Relationship Id="rId1" Type="http://schemas.openxmlformats.org/officeDocument/2006/relationships/tags" Target="../tags/tag541.xml"/></Relationships>
</file>

<file path=ppt/slides/_rels/slide48.xml.rels><?xml version="1.0" encoding="UTF-8" standalone="yes"?>
<Relationships xmlns="http://schemas.openxmlformats.org/package/2006/relationships"><Relationship Id="rId8" Type="http://schemas.openxmlformats.org/officeDocument/2006/relationships/tags" Target="../tags/tag550.xml"/><Relationship Id="rId13" Type="http://schemas.openxmlformats.org/officeDocument/2006/relationships/tags" Target="../tags/tag555.xml"/><Relationship Id="rId18" Type="http://schemas.openxmlformats.org/officeDocument/2006/relationships/slideLayout" Target="../slideLayouts/slideLayout2.xml"/><Relationship Id="rId3" Type="http://schemas.openxmlformats.org/officeDocument/2006/relationships/tags" Target="../tags/tag545.xml"/><Relationship Id="rId21" Type="http://schemas.openxmlformats.org/officeDocument/2006/relationships/image" Target="../media/image5.svg"/><Relationship Id="rId7" Type="http://schemas.openxmlformats.org/officeDocument/2006/relationships/tags" Target="../tags/tag549.xml"/><Relationship Id="rId12" Type="http://schemas.openxmlformats.org/officeDocument/2006/relationships/tags" Target="../tags/tag554.xml"/><Relationship Id="rId17" Type="http://schemas.openxmlformats.org/officeDocument/2006/relationships/tags" Target="../tags/tag559.xml"/><Relationship Id="rId2" Type="http://schemas.openxmlformats.org/officeDocument/2006/relationships/tags" Target="../tags/tag544.xml"/><Relationship Id="rId16" Type="http://schemas.openxmlformats.org/officeDocument/2006/relationships/tags" Target="../tags/tag558.xml"/><Relationship Id="rId20" Type="http://schemas.openxmlformats.org/officeDocument/2006/relationships/image" Target="../media/image8.png"/><Relationship Id="rId1" Type="http://schemas.openxmlformats.org/officeDocument/2006/relationships/tags" Target="../tags/tag543.xml"/><Relationship Id="rId6" Type="http://schemas.openxmlformats.org/officeDocument/2006/relationships/tags" Target="../tags/tag548.xml"/><Relationship Id="rId11" Type="http://schemas.openxmlformats.org/officeDocument/2006/relationships/tags" Target="../tags/tag553.xml"/><Relationship Id="rId24" Type="http://schemas.openxmlformats.org/officeDocument/2006/relationships/image" Target="../media/image2.emf"/><Relationship Id="rId5" Type="http://schemas.openxmlformats.org/officeDocument/2006/relationships/tags" Target="../tags/tag547.xml"/><Relationship Id="rId15" Type="http://schemas.openxmlformats.org/officeDocument/2006/relationships/tags" Target="../tags/tag557.xml"/><Relationship Id="rId23" Type="http://schemas.openxmlformats.org/officeDocument/2006/relationships/image" Target="../media/image10.svg"/><Relationship Id="rId10" Type="http://schemas.openxmlformats.org/officeDocument/2006/relationships/tags" Target="../tags/tag552.xml"/><Relationship Id="rId19" Type="http://schemas.openxmlformats.org/officeDocument/2006/relationships/image" Target="../media/image5.png"/><Relationship Id="rId4" Type="http://schemas.openxmlformats.org/officeDocument/2006/relationships/tags" Target="../tags/tag546.xml"/><Relationship Id="rId9" Type="http://schemas.openxmlformats.org/officeDocument/2006/relationships/tags" Target="../tags/tag551.xml"/><Relationship Id="rId14" Type="http://schemas.openxmlformats.org/officeDocument/2006/relationships/tags" Target="../tags/tag556.xml"/><Relationship Id="rId22" Type="http://schemas.openxmlformats.org/officeDocument/2006/relationships/image" Target="../media/image10.png"/></Relationships>
</file>

<file path=ppt/slides/_rels/slide49.xml.rels><?xml version="1.0" encoding="UTF-8" standalone="yes"?>
<Relationships xmlns="http://schemas.openxmlformats.org/package/2006/relationships"><Relationship Id="rId3" Type="http://schemas.openxmlformats.org/officeDocument/2006/relationships/tags" Target="../tags/tag562.xml"/><Relationship Id="rId7" Type="http://schemas.openxmlformats.org/officeDocument/2006/relationships/image" Target="../media/image5.png"/><Relationship Id="rId2" Type="http://schemas.openxmlformats.org/officeDocument/2006/relationships/tags" Target="../tags/tag561.xml"/><Relationship Id="rId1" Type="http://schemas.openxmlformats.org/officeDocument/2006/relationships/tags" Target="../tags/tag560.xml"/><Relationship Id="rId6" Type="http://schemas.openxmlformats.org/officeDocument/2006/relationships/slideLayout" Target="../slideLayouts/slideLayout2.xml"/><Relationship Id="rId5" Type="http://schemas.openxmlformats.org/officeDocument/2006/relationships/tags" Target="../tags/tag564.xml"/><Relationship Id="rId4" Type="http://schemas.openxmlformats.org/officeDocument/2006/relationships/tags" Target="../tags/tag563.xml"/></Relationships>
</file>

<file path=ppt/slides/_rels/slide5.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2.emf"/><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slideLayout" Target="../slideLayouts/slideLayout2.xml"/><Relationship Id="rId5" Type="http://schemas.openxmlformats.org/officeDocument/2006/relationships/tags" Target="../tags/tag26.xml"/><Relationship Id="rId4" Type="http://schemas.openxmlformats.org/officeDocument/2006/relationships/tags" Target="../tags/tag25.xml"/></Relationships>
</file>

<file path=ppt/slides/_rels/slide50.xml.rels><?xml version="1.0" encoding="UTF-8" standalone="yes"?>
<Relationships xmlns="http://schemas.openxmlformats.org/package/2006/relationships"><Relationship Id="rId8" Type="http://schemas.openxmlformats.org/officeDocument/2006/relationships/tags" Target="../tags/tag572.xml"/><Relationship Id="rId13" Type="http://schemas.openxmlformats.org/officeDocument/2006/relationships/tags" Target="../tags/tag577.xml"/><Relationship Id="rId3" Type="http://schemas.openxmlformats.org/officeDocument/2006/relationships/tags" Target="../tags/tag567.xml"/><Relationship Id="rId7" Type="http://schemas.openxmlformats.org/officeDocument/2006/relationships/tags" Target="../tags/tag571.xml"/><Relationship Id="rId12" Type="http://schemas.openxmlformats.org/officeDocument/2006/relationships/tags" Target="../tags/tag576.xml"/><Relationship Id="rId17" Type="http://schemas.openxmlformats.org/officeDocument/2006/relationships/image" Target="../media/image5.png"/><Relationship Id="rId2" Type="http://schemas.openxmlformats.org/officeDocument/2006/relationships/tags" Target="../tags/tag566.xml"/><Relationship Id="rId16" Type="http://schemas.openxmlformats.org/officeDocument/2006/relationships/slideLayout" Target="../slideLayouts/slideLayout2.xml"/><Relationship Id="rId1" Type="http://schemas.openxmlformats.org/officeDocument/2006/relationships/tags" Target="../tags/tag565.xml"/><Relationship Id="rId6" Type="http://schemas.openxmlformats.org/officeDocument/2006/relationships/tags" Target="../tags/tag570.xml"/><Relationship Id="rId11" Type="http://schemas.openxmlformats.org/officeDocument/2006/relationships/tags" Target="../tags/tag575.xml"/><Relationship Id="rId5" Type="http://schemas.openxmlformats.org/officeDocument/2006/relationships/tags" Target="../tags/tag569.xml"/><Relationship Id="rId15" Type="http://schemas.openxmlformats.org/officeDocument/2006/relationships/tags" Target="../tags/tag579.xml"/><Relationship Id="rId10" Type="http://schemas.openxmlformats.org/officeDocument/2006/relationships/tags" Target="../tags/tag574.xml"/><Relationship Id="rId4" Type="http://schemas.openxmlformats.org/officeDocument/2006/relationships/tags" Target="../tags/tag568.xml"/><Relationship Id="rId9" Type="http://schemas.openxmlformats.org/officeDocument/2006/relationships/tags" Target="../tags/tag573.xml"/><Relationship Id="rId14" Type="http://schemas.openxmlformats.org/officeDocument/2006/relationships/tags" Target="../tags/tag578.xml"/></Relationships>
</file>

<file path=ppt/slides/_rels/slide6.xml.rels><?xml version="1.0" encoding="UTF-8" standalone="yes"?>
<Relationships xmlns="http://schemas.openxmlformats.org/package/2006/relationships"><Relationship Id="rId8" Type="http://schemas.openxmlformats.org/officeDocument/2006/relationships/tags" Target="../tags/tag34.xml"/><Relationship Id="rId3" Type="http://schemas.openxmlformats.org/officeDocument/2006/relationships/tags" Target="../tags/tag29.xml"/><Relationship Id="rId7" Type="http://schemas.openxmlformats.org/officeDocument/2006/relationships/tags" Target="../tags/tag3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10" Type="http://schemas.openxmlformats.org/officeDocument/2006/relationships/image" Target="../media/image2.emf"/><Relationship Id="rId4" Type="http://schemas.openxmlformats.org/officeDocument/2006/relationships/tags" Target="../tags/tag30.xml"/><Relationship Id="rId9"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image" Target="../media/image2.emf"/><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Layout" Target="../slideLayouts/slideLayout2.xml"/><Relationship Id="rId5" Type="http://schemas.openxmlformats.org/officeDocument/2006/relationships/tags" Target="../tags/tag39.xml"/><Relationship Id="rId4" Type="http://schemas.openxmlformats.org/officeDocument/2006/relationships/tags" Target="../tags/tag38.xml"/></Relationships>
</file>

<file path=ppt/slides/_rels/slide8.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image" Target="../media/image2.emf"/><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Layout" Target="../slideLayouts/slideLayout2.xml"/><Relationship Id="rId5" Type="http://schemas.openxmlformats.org/officeDocument/2006/relationships/tags" Target="../tags/tag44.xml"/><Relationship Id="rId4" Type="http://schemas.openxmlformats.org/officeDocument/2006/relationships/tags" Target="../tags/tag43.xml"/></Relationships>
</file>

<file path=ppt/slides/_rels/slide9.xml.rels><?xml version="1.0" encoding="UTF-8" standalone="yes"?>
<Relationships xmlns="http://schemas.openxmlformats.org/package/2006/relationships"><Relationship Id="rId3" Type="http://schemas.openxmlformats.org/officeDocument/2006/relationships/tags" Target="../tags/tag47.xml"/><Relationship Id="rId7" Type="http://schemas.openxmlformats.org/officeDocument/2006/relationships/image" Target="../media/image2.emf"/><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slideLayout" Target="../slideLayouts/slideLayout2.xml"/><Relationship Id="rId5" Type="http://schemas.openxmlformats.org/officeDocument/2006/relationships/tags" Target="../tags/tag49.xml"/><Relationship Id="rId4" Type="http://schemas.openxmlformats.org/officeDocument/2006/relationships/tags" Target="../tags/tag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55233" y="1921822"/>
            <a:ext cx="7490012" cy="2197262"/>
          </a:xfrm>
        </p:spPr>
        <p:txBody>
          <a:bodyPr>
            <a:normAutofit/>
          </a:bodyPr>
          <a:lstStyle/>
          <a:p>
            <a:pPr algn="ctr">
              <a:lnSpc>
                <a:spcPct val="100000"/>
              </a:lnSpc>
            </a:pPr>
            <a:r>
              <a:rPr lang="fr-FR" sz="3600" b="1" dirty="0">
                <a:solidFill>
                  <a:srgbClr val="E2051B"/>
                </a:solidFill>
                <a:latin typeface="Avenir Heavy" panose="02000503020000020003" pitchFamily="2" charset="0"/>
              </a:rPr>
              <a:t>SYNTHÈSE</a:t>
            </a:r>
          </a:p>
          <a:p>
            <a:pPr algn="ctr">
              <a:lnSpc>
                <a:spcPct val="100000"/>
              </a:lnSpc>
            </a:pPr>
            <a:r>
              <a:rPr lang="fr-FR" sz="3600" b="1" dirty="0">
                <a:latin typeface="Avenir Heavy" panose="02000503020000020003" pitchFamily="2" charset="0"/>
              </a:rPr>
              <a:t>et</a:t>
            </a:r>
          </a:p>
          <a:p>
            <a:pPr algn="ctr">
              <a:lnSpc>
                <a:spcPct val="100000"/>
              </a:lnSpc>
            </a:pPr>
            <a:r>
              <a:rPr lang="fr-FR" sz="3600" b="1" dirty="0">
                <a:solidFill>
                  <a:srgbClr val="E2051B"/>
                </a:solidFill>
                <a:latin typeface="Avenir Heavy" panose="02000503020000020003" pitchFamily="2" charset="0"/>
              </a:rPr>
              <a:t>ENSEIGNEMENTS</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73903" y="4936178"/>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3171552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94400"/>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 name="Espace réservé du numéro de diapositive 1">
            <a:extLst>
              <a:ext uri="{FF2B5EF4-FFF2-40B4-BE49-F238E27FC236}">
                <a16:creationId xmlns="" xmlns:a16="http://schemas.microsoft.com/office/drawing/2014/main" id="{2CA1031A-6299-824F-A110-03329EAB1AF5}"/>
              </a:ext>
            </a:extLst>
          </p:cNvPr>
          <p:cNvSpPr>
            <a:spLocks noGrp="1"/>
          </p:cNvSpPr>
          <p:nvPr>
            <p:ph type="sldNum" sz="quarter" idx="12"/>
            <p:custDataLst>
              <p:tags r:id="rId2"/>
            </p:custDataLst>
          </p:nvPr>
        </p:nvSpPr>
        <p:spPr>
          <a:xfrm>
            <a:off x="9448800" y="6492875"/>
            <a:ext cx="2743200" cy="365125"/>
          </a:xfrm>
        </p:spPr>
        <p:txBody>
          <a:bodyPr/>
          <a:lstStyle/>
          <a:p>
            <a:fld id="{35775009-1450-5E42-8421-572F664F1D9B}" type="slidenum">
              <a:rPr lang="fr-FR" smtClean="0"/>
              <a:t>10</a:t>
            </a:fld>
            <a:endParaRPr lang="fr-FR" dirty="0"/>
          </a:p>
        </p:txBody>
      </p:sp>
      <p:sp>
        <p:nvSpPr>
          <p:cNvPr id="25" name="Espace réservé du contenu 2">
            <a:extLst>
              <a:ext uri="{FF2B5EF4-FFF2-40B4-BE49-F238E27FC236}">
                <a16:creationId xmlns="" xmlns:a16="http://schemas.microsoft.com/office/drawing/2014/main" id="{5E356F83-0EE0-40A8-84E4-FDCE495167E5}"/>
              </a:ext>
            </a:extLst>
          </p:cNvPr>
          <p:cNvSpPr txBox="1">
            <a:spLocks/>
          </p:cNvSpPr>
          <p:nvPr>
            <p:custDataLst>
              <p:tags r:id="rId3"/>
            </p:custDataLst>
          </p:nvPr>
        </p:nvSpPr>
        <p:spPr>
          <a:xfrm>
            <a:off x="976145" y="2134673"/>
            <a:ext cx="9839143" cy="309574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t>Certains participants souhaiteraient une tarification plus attractive (Ex : (tarifs étudiants), voir la gratuité (notamment pour les personnes à faibles ressources). Le projet de navettes gratuite centre ville est très apprécié.</a:t>
            </a:r>
          </a:p>
          <a:p>
            <a:pPr marL="180975" indent="-180975">
              <a:lnSpc>
                <a:spcPct val="100000"/>
              </a:lnSpc>
              <a:buClr>
                <a:srgbClr val="E2051B"/>
              </a:buClr>
              <a:buFont typeface="Arial" panose="020B0604020202020204" pitchFamily="34" charset="0"/>
              <a:buChar char="•"/>
            </a:pPr>
            <a:r>
              <a:rPr lang="fr-FR" sz="1200" dirty="0"/>
              <a:t>Les cartes de bus : Permettre de valider plusieurs fois une seule carte pour faciliter les voyages en petit groupe. Il est indiqué également que le billet sans contact se périme trop vite et que la carte nominative 50 voyages à 40€ avait été très apprécié (elle n’est plus proposée).</a:t>
            </a: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Refaire passer les grilles tarifaires aux conseils de quartier.</a:t>
            </a:r>
          </a:p>
          <a:p>
            <a:pPr marL="180975" indent="-180975">
              <a:lnSpc>
                <a:spcPct val="100000"/>
              </a:lnSpc>
              <a:buClr>
                <a:srgbClr val="E2051B"/>
              </a:buClr>
              <a:buFont typeface="Arial" panose="020B0604020202020204" pitchFamily="34" charset="0"/>
              <a:buChar char="•"/>
            </a:pPr>
            <a:r>
              <a:rPr lang="fr-FR" sz="1200" dirty="0"/>
              <a:t>Améliorer le fonctionnement de validation des cartes tango dans les bus Lio</a:t>
            </a:r>
          </a:p>
          <a:p>
            <a:pPr marL="171450" indent="-171450">
              <a:lnSpc>
                <a:spcPct val="100000"/>
              </a:lnSpc>
              <a:buFont typeface="Arial" panose="020B0604020202020204" pitchFamily="34" charset="0"/>
              <a:buChar char="•"/>
            </a:pPr>
            <a:r>
              <a:rPr lang="fr-FR" sz="1200" dirty="0"/>
              <a:t>Tickets permettant de connaître le nombre de trajets restant (à noter : actuellement cela apparait sur la valideur)</a:t>
            </a:r>
          </a:p>
          <a:p>
            <a:pPr marL="171450" indent="-171450">
              <a:lnSpc>
                <a:spcPct val="100000"/>
              </a:lnSpc>
              <a:buFont typeface="Arial" panose="020B0604020202020204" pitchFamily="34" charset="0"/>
              <a:buChar char="•"/>
            </a:pPr>
            <a:r>
              <a:rPr lang="fr-FR" sz="1200" dirty="0"/>
              <a:t>Ajouter des points de recharge des cartes d’abonnement en </a:t>
            </a:r>
            <a:r>
              <a:rPr lang="fr-FR" sz="1200" dirty="0" err="1"/>
              <a:t>périrubain</a:t>
            </a:r>
            <a:r>
              <a:rPr lang="fr-FR" sz="1200" dirty="0"/>
              <a:t>.</a:t>
            </a:r>
          </a:p>
          <a:p>
            <a:pPr marL="171450" indent="-171450">
              <a:lnSpc>
                <a:spcPct val="100000"/>
              </a:lnSpc>
              <a:buFont typeface="Arial" panose="020B0604020202020204" pitchFamily="34" charset="0"/>
              <a:buChar char="•"/>
            </a:pPr>
            <a:r>
              <a:rPr lang="fr-FR" sz="1200" dirty="0">
                <a:ea typeface="Trebuchet MS" charset="0"/>
                <a:cs typeface="Arial" panose="020B0604020202020204" pitchFamily="34" charset="0"/>
              </a:rPr>
              <a:t>Créer un </a:t>
            </a:r>
            <a:r>
              <a:rPr lang="fr-FR" sz="1200" dirty="0" err="1">
                <a:ea typeface="Trebuchet MS" charset="0"/>
                <a:cs typeface="Arial" panose="020B0604020202020204" pitchFamily="34" charset="0"/>
              </a:rPr>
              <a:t>pass</a:t>
            </a:r>
            <a:r>
              <a:rPr lang="fr-FR" sz="1200" dirty="0">
                <a:ea typeface="Trebuchet MS" charset="0"/>
                <a:cs typeface="Arial" panose="020B0604020202020204" pitchFamily="34" charset="0"/>
              </a:rPr>
              <a:t> groupe Bang (tarification commune réseaux Lio / Tango)</a:t>
            </a:r>
            <a:endParaRPr lang="fr-FR" sz="1050" dirty="0"/>
          </a:p>
          <a:p>
            <a:pPr marL="180975" indent="-180975">
              <a:lnSpc>
                <a:spcPct val="100000"/>
              </a:lnSpc>
              <a:buClr>
                <a:srgbClr val="E2051B"/>
              </a:buClr>
              <a:buFont typeface="Arial" panose="020B0604020202020204" pitchFamily="34" charset="0"/>
              <a:buChar char="•"/>
            </a:pPr>
            <a:endParaRPr lang="fr-FR" sz="1200" b="1" dirty="0">
              <a:solidFill>
                <a:srgbClr val="CB1569"/>
              </a:solidFill>
            </a:endParaRPr>
          </a:p>
        </p:txBody>
      </p:sp>
      <p:pic>
        <p:nvPicPr>
          <p:cNvPr id="27" name="Image 26">
            <a:extLst>
              <a:ext uri="{FF2B5EF4-FFF2-40B4-BE49-F238E27FC236}">
                <a16:creationId xmlns="" xmlns:a16="http://schemas.microsoft.com/office/drawing/2014/main" id="{4083531B-E208-41F0-B014-1BAB02FB9B1F}"/>
              </a:ext>
            </a:extLst>
          </p:cNvPr>
          <p:cNvPicPr>
            <a:picLocks noChangeAspect="1"/>
          </p:cNvPicPr>
          <p:nvPr>
            <p:custDataLst>
              <p:tags r:id="rId4"/>
            </p:custDataLst>
          </p:nvPr>
        </p:nvPicPr>
        <p:blipFill>
          <a:blip r:embed="rId7"/>
          <a:stretch>
            <a:fillRect/>
          </a:stretch>
        </p:blipFill>
        <p:spPr>
          <a:xfrm>
            <a:off x="338226" y="2134673"/>
            <a:ext cx="484734" cy="484734"/>
          </a:xfrm>
          <a:prstGeom prst="rect">
            <a:avLst/>
          </a:prstGeom>
        </p:spPr>
      </p:pic>
      <p:sp>
        <p:nvSpPr>
          <p:cNvPr id="8" name="Rectangle : coins arrondis 7">
            <a:extLst>
              <a:ext uri="{FF2B5EF4-FFF2-40B4-BE49-F238E27FC236}">
                <a16:creationId xmlns="" xmlns:a16="http://schemas.microsoft.com/office/drawing/2014/main" id="{0DCEFC18-DA56-4DFB-9CAA-1F06782C4188}"/>
              </a:ext>
            </a:extLst>
          </p:cNvPr>
          <p:cNvSpPr/>
          <p:nvPr>
            <p:custDataLst>
              <p:tags r:id="rId5"/>
            </p:custDataLst>
          </p:nvPr>
        </p:nvSpPr>
        <p:spPr>
          <a:xfrm>
            <a:off x="338226" y="1365975"/>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TARIFICATION</a:t>
            </a:r>
            <a:endParaRPr lang="fr-FR" dirty="0">
              <a:latin typeface="Avenir Book" panose="02000503020000020003" pitchFamily="2" charset="0"/>
            </a:endParaRPr>
          </a:p>
        </p:txBody>
      </p:sp>
    </p:spTree>
    <p:extLst>
      <p:ext uri="{BB962C8B-B14F-4D97-AF65-F5344CB8AC3E}">
        <p14:creationId xmlns:p14="http://schemas.microsoft.com/office/powerpoint/2010/main" val="3820547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94400"/>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 name="Espace réservé du numéro de diapositive 1">
            <a:extLst>
              <a:ext uri="{FF2B5EF4-FFF2-40B4-BE49-F238E27FC236}">
                <a16:creationId xmlns="" xmlns:a16="http://schemas.microsoft.com/office/drawing/2014/main" id="{2CA1031A-6299-824F-A110-03329EAB1AF5}"/>
              </a:ext>
            </a:extLst>
          </p:cNvPr>
          <p:cNvSpPr>
            <a:spLocks noGrp="1"/>
          </p:cNvSpPr>
          <p:nvPr>
            <p:ph type="sldNum" sz="quarter" idx="12"/>
            <p:custDataLst>
              <p:tags r:id="rId2"/>
            </p:custDataLst>
          </p:nvPr>
        </p:nvSpPr>
        <p:spPr>
          <a:xfrm>
            <a:off x="9448800" y="6492875"/>
            <a:ext cx="2743200" cy="365125"/>
          </a:xfrm>
        </p:spPr>
        <p:txBody>
          <a:bodyPr/>
          <a:lstStyle/>
          <a:p>
            <a:fld id="{35775009-1450-5E42-8421-572F664F1D9B}" type="slidenum">
              <a:rPr lang="fr-FR" smtClean="0"/>
              <a:t>11</a:t>
            </a:fld>
            <a:endParaRPr lang="fr-FR" dirty="0"/>
          </a:p>
        </p:txBody>
      </p:sp>
      <p:sp>
        <p:nvSpPr>
          <p:cNvPr id="25" name="Espace réservé du contenu 2">
            <a:extLst>
              <a:ext uri="{FF2B5EF4-FFF2-40B4-BE49-F238E27FC236}">
                <a16:creationId xmlns="" xmlns:a16="http://schemas.microsoft.com/office/drawing/2014/main" id="{5E356F83-0EE0-40A8-84E4-FDCE495167E5}"/>
              </a:ext>
            </a:extLst>
          </p:cNvPr>
          <p:cNvSpPr txBox="1">
            <a:spLocks/>
          </p:cNvSpPr>
          <p:nvPr>
            <p:custDataLst>
              <p:tags r:id="rId3"/>
            </p:custDataLst>
          </p:nvPr>
        </p:nvSpPr>
        <p:spPr>
          <a:xfrm>
            <a:off x="976146" y="2134673"/>
            <a:ext cx="9689084" cy="257864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spcBef>
                <a:spcPts val="600"/>
              </a:spcBef>
              <a:buClr>
                <a:srgbClr val="E2051B"/>
              </a:buClr>
              <a:buFont typeface="Arial" panose="020B0604020202020204" pitchFamily="34" charset="0"/>
              <a:buChar char="•"/>
            </a:pPr>
            <a:r>
              <a:rPr lang="fr-FR" sz="1200" dirty="0"/>
              <a:t>Amener davantage de clarté en terme d’affichage aux arrêts.</a:t>
            </a: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Développer une communication de pédagogie sur le fonctionnement du réseau. </a:t>
            </a:r>
          </a:p>
          <a:p>
            <a:pPr marL="180975" indent="-180975">
              <a:lnSpc>
                <a:spcPct val="100000"/>
              </a:lnSpc>
              <a:spcBef>
                <a:spcPts val="600"/>
              </a:spcBef>
              <a:buClr>
                <a:srgbClr val="E2051B"/>
              </a:buClr>
              <a:buFont typeface="Arial" panose="020B0604020202020204" pitchFamily="34" charset="0"/>
              <a:buChar char="•"/>
            </a:pPr>
            <a:r>
              <a:rPr lang="fr-FR" sz="1200" dirty="0">
                <a:cs typeface="Arial" panose="020B0604020202020204" pitchFamily="34" charset="0"/>
              </a:rPr>
              <a:t>Plus d’information et de sensibilisation pour inciter à l’usage des Transports en commun : infos dans bulletins municipaux / journal de Nîmes Métropole / publications des comités de quartiers, prendre un angle usager (scénarios étudiants), valoriser le bien-être, i</a:t>
            </a:r>
            <a:r>
              <a:rPr lang="fr-FR" sz="1200" dirty="0">
                <a:ea typeface="Trebuchet MS" charset="0"/>
                <a:cs typeface="Arial" panose="020B0604020202020204" pitchFamily="34" charset="0"/>
              </a:rPr>
              <a:t>nformer davantage les actifs  les possibilités de transports, p</a:t>
            </a:r>
            <a:r>
              <a:rPr lang="fr-FR" sz="1200" dirty="0"/>
              <a:t>lus d’information sur les horaires dans les gares et </a:t>
            </a:r>
            <a:r>
              <a:rPr lang="fr-FR" sz="1200" dirty="0">
                <a:cs typeface="Arial" panose="020B0604020202020204" pitchFamily="34" charset="0"/>
              </a:rPr>
              <a:t>rappel du civisme à bord.</a:t>
            </a:r>
            <a:endParaRPr lang="fr-FR" sz="1200" dirty="0">
              <a:ea typeface="Trebuchet MS" charset="0"/>
              <a:cs typeface="Arial" panose="020B0604020202020204" pitchFamily="34" charset="0"/>
            </a:endParaRP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L’infos Trafic plus efficace : via l’application avec des fonctions supplémentaires (circulation + taux de remplissage en temps réel) et en communicant davantage sur celle-ci (tuto </a:t>
            </a:r>
            <a:r>
              <a:rPr lang="fr-FR" sz="1200" dirty="0"/>
              <a:t>pour l’utilisation de l’onglet « trafic en temps réel »)</a:t>
            </a:r>
            <a:r>
              <a:rPr lang="fr-FR" sz="1200" dirty="0">
                <a:cs typeface="Arial" panose="020B0604020202020204" pitchFamily="34" charset="0"/>
              </a:rPr>
              <a:t> et v</a:t>
            </a:r>
            <a:r>
              <a:rPr lang="fr-FR" sz="1200" dirty="0">
                <a:ea typeface="Trebuchet MS" charset="0"/>
                <a:cs typeface="Arial" panose="020B0604020202020204" pitchFamily="34" charset="0"/>
              </a:rPr>
              <a:t>ia des écrans à tous les arrêts et dans les bus.</a:t>
            </a:r>
            <a:endParaRPr lang="fr-FR" sz="1200" dirty="0"/>
          </a:p>
          <a:p>
            <a:pPr marL="180975" indent="-180975">
              <a:lnSpc>
                <a:spcPct val="100000"/>
              </a:lnSpc>
              <a:spcBef>
                <a:spcPts val="600"/>
              </a:spcBef>
              <a:buClr>
                <a:srgbClr val="E2051B"/>
              </a:buClr>
              <a:buFont typeface="Arial" panose="020B0604020202020204" pitchFamily="34" charset="0"/>
              <a:buChar char="•"/>
            </a:pPr>
            <a:r>
              <a:rPr lang="fr-FR" sz="1200" dirty="0"/>
              <a:t>Valoriser les transports en commun par le gain de temps – Ex : proposer des simulations de grilles horaires valorisant les améliorations liées aux changements issus de la concertation et permettant de mesurer le temps de trajet total.</a:t>
            </a:r>
          </a:p>
        </p:txBody>
      </p:sp>
      <p:pic>
        <p:nvPicPr>
          <p:cNvPr id="27" name="Image 26">
            <a:extLst>
              <a:ext uri="{FF2B5EF4-FFF2-40B4-BE49-F238E27FC236}">
                <a16:creationId xmlns="" xmlns:a16="http://schemas.microsoft.com/office/drawing/2014/main" id="{4083531B-E208-41F0-B014-1BAB02FB9B1F}"/>
              </a:ext>
            </a:extLst>
          </p:cNvPr>
          <p:cNvPicPr>
            <a:picLocks noChangeAspect="1"/>
          </p:cNvPicPr>
          <p:nvPr>
            <p:custDataLst>
              <p:tags r:id="rId4"/>
            </p:custDataLst>
          </p:nvPr>
        </p:nvPicPr>
        <p:blipFill>
          <a:blip r:embed="rId7"/>
          <a:stretch>
            <a:fillRect/>
          </a:stretch>
        </p:blipFill>
        <p:spPr>
          <a:xfrm>
            <a:off x="338226" y="2134673"/>
            <a:ext cx="484734" cy="484734"/>
          </a:xfrm>
          <a:prstGeom prst="rect">
            <a:avLst/>
          </a:prstGeom>
        </p:spPr>
      </p:pic>
      <p:sp>
        <p:nvSpPr>
          <p:cNvPr id="7" name="Rectangle : coins arrondis 6">
            <a:extLst>
              <a:ext uri="{FF2B5EF4-FFF2-40B4-BE49-F238E27FC236}">
                <a16:creationId xmlns="" xmlns:a16="http://schemas.microsoft.com/office/drawing/2014/main" id="{B5D5F118-B520-4AA9-804D-F5A76E84001C}"/>
              </a:ext>
            </a:extLst>
          </p:cNvPr>
          <p:cNvSpPr/>
          <p:nvPr>
            <p:custDataLst>
              <p:tags r:id="rId5"/>
            </p:custDataLst>
          </p:nvPr>
        </p:nvSpPr>
        <p:spPr>
          <a:xfrm>
            <a:off x="338226" y="1365975"/>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INFORMATION</a:t>
            </a:r>
            <a:endParaRPr lang="fr-FR" dirty="0">
              <a:latin typeface="Avenir Book" panose="02000503020000020003" pitchFamily="2" charset="0"/>
            </a:endParaRPr>
          </a:p>
        </p:txBody>
      </p:sp>
    </p:spTree>
    <p:extLst>
      <p:ext uri="{BB962C8B-B14F-4D97-AF65-F5344CB8AC3E}">
        <p14:creationId xmlns:p14="http://schemas.microsoft.com/office/powerpoint/2010/main" val="14354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1 – NÎMES COSTIÈRES</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25 JANVIER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3928253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13C91067-E0CB-F54F-9E30-69BCA705DA58}"/>
              </a:ext>
            </a:extLst>
          </p:cNvPr>
          <p:cNvSpPr txBox="1"/>
          <p:nvPr>
            <p:custDataLst>
              <p:tags r:id="rId1"/>
            </p:custDataLst>
          </p:nvPr>
        </p:nvSpPr>
        <p:spPr>
          <a:xfrm>
            <a:off x="335235" y="4001712"/>
            <a:ext cx="2644312" cy="892552"/>
          </a:xfrm>
          <a:prstGeom prst="rect">
            <a:avLst/>
          </a:prstGeom>
          <a:noFill/>
        </p:spPr>
        <p:txBody>
          <a:bodyPr wrap="square" rtlCol="0">
            <a:spAutoFit/>
          </a:bodyPr>
          <a:lstStyle/>
          <a:p>
            <a:r>
              <a:rPr lang="fr-FR" sz="2000" i="1" dirty="0">
                <a:solidFill>
                  <a:srgbClr val="CB1569"/>
                </a:solidFill>
                <a:latin typeface="Avenir Medium Oblique" panose="02000503020000020003" pitchFamily="2" charset="0"/>
              </a:rPr>
              <a:t>«</a:t>
            </a:r>
            <a:r>
              <a:rPr lang="fr-FR" sz="1200" i="1" dirty="0">
                <a:latin typeface="Avenir Medium Oblique" panose="02000503020000020003" pitchFamily="2" charset="0"/>
              </a:rPr>
              <a:t>  Mieux vaut des correspondances que peu de fréquence.</a:t>
            </a:r>
            <a:r>
              <a:rPr lang="fr-FR" sz="2000" i="1" dirty="0">
                <a:solidFill>
                  <a:srgbClr val="CB1569"/>
                </a:solidFill>
                <a:latin typeface="Avenir Medium Oblique" panose="02000503020000020003" pitchFamily="2" charset="0"/>
              </a:rPr>
              <a:t> »</a:t>
            </a:r>
          </a:p>
          <a:p>
            <a:endParaRPr lang="fr-FR" sz="1200" i="1" dirty="0">
              <a:latin typeface="Avenir Medium Oblique" panose="02000503020000020003" pitchFamily="2" charset="0"/>
            </a:endParaRPr>
          </a:p>
        </p:txBody>
      </p:sp>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2"/>
            </p:custDataLst>
          </p:nvPr>
        </p:nvSpPr>
        <p:spPr>
          <a:xfrm>
            <a:off x="6049552" y="244414"/>
            <a:ext cx="5999491" cy="677228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pPr>
            <a:r>
              <a:rPr lang="fr-FR" sz="1200" b="1" dirty="0">
                <a:solidFill>
                  <a:srgbClr val="CB1569"/>
                </a:solidFill>
              </a:rPr>
              <a:t>D’ordre général</a:t>
            </a:r>
            <a:endParaRPr lang="fr-FR" sz="1200" b="1" dirty="0"/>
          </a:p>
          <a:p>
            <a:pPr marL="180975" indent="-180975">
              <a:lnSpc>
                <a:spcPct val="100000"/>
              </a:lnSpc>
              <a:spcBef>
                <a:spcPts val="600"/>
              </a:spcBef>
              <a:buClr>
                <a:srgbClr val="E2051B"/>
              </a:buClr>
              <a:buFont typeface="Arial" panose="020B0604020202020204" pitchFamily="34" charset="0"/>
              <a:buChar char="•"/>
            </a:pPr>
            <a:r>
              <a:rPr lang="fr-FR" sz="1100" dirty="0"/>
              <a:t>Organiser les rabattements vers le réseau structurant, avec parking relais (ex à Caveirac), pour bénéficier de fréquences plus importantes.</a:t>
            </a:r>
          </a:p>
          <a:p>
            <a:pPr marL="180975" indent="-180975">
              <a:lnSpc>
                <a:spcPct val="100000"/>
              </a:lnSpc>
              <a:spcBef>
                <a:spcPts val="600"/>
              </a:spcBef>
              <a:buClr>
                <a:srgbClr val="E2051B"/>
              </a:buClr>
              <a:buFont typeface="Arial" panose="020B0604020202020204" pitchFamily="34" charset="0"/>
              <a:buChar char="•"/>
            </a:pPr>
            <a:r>
              <a:rPr lang="fr-FR" sz="1100" dirty="0"/>
              <a:t>Proposer une meilleure connexion avec les grandes ZA + proposer une fréquence plus élevée lors des périodes fortes d’achats.</a:t>
            </a:r>
          </a:p>
          <a:p>
            <a:pPr marL="180975" indent="-180975">
              <a:lnSpc>
                <a:spcPct val="100000"/>
              </a:lnSpc>
              <a:spcBef>
                <a:spcPts val="600"/>
              </a:spcBef>
              <a:buClr>
                <a:srgbClr val="E2051B"/>
              </a:buClr>
              <a:buFont typeface="Arial" panose="020B0604020202020204" pitchFamily="34" charset="0"/>
              <a:buChar char="•"/>
            </a:pPr>
            <a:r>
              <a:rPr lang="fr-FR" sz="1100" dirty="0"/>
              <a:t>Proposer des lignes circulaires, ne passant pas par le centre.</a:t>
            </a:r>
          </a:p>
          <a:p>
            <a:pPr marL="180975" indent="-180975">
              <a:lnSpc>
                <a:spcPct val="100000"/>
              </a:lnSpc>
              <a:spcBef>
                <a:spcPts val="600"/>
              </a:spcBef>
              <a:buClr>
                <a:srgbClr val="E2051B"/>
              </a:buClr>
              <a:buFont typeface="Arial" panose="020B0604020202020204" pitchFamily="34" charset="0"/>
              <a:buChar char="•"/>
            </a:pPr>
            <a:r>
              <a:rPr lang="fr-FR" sz="1100" dirty="0"/>
              <a:t>Mettre en place des minibus sur les lignes à faible fréquentation (en heures creuses).</a:t>
            </a:r>
          </a:p>
          <a:p>
            <a:pPr marL="180975" indent="-180975">
              <a:lnSpc>
                <a:spcPct val="100000"/>
              </a:lnSpc>
              <a:spcBef>
                <a:spcPts val="600"/>
              </a:spcBef>
              <a:buClr>
                <a:srgbClr val="E2051B"/>
              </a:buClr>
              <a:buFont typeface="Arial" panose="020B0604020202020204" pitchFamily="34" charset="0"/>
              <a:buChar char="•"/>
            </a:pPr>
            <a:r>
              <a:rPr lang="fr-FR" sz="1100" dirty="0"/>
              <a:t>Créer des chauffeurs privés salariés Tango pour les déplacements ponctuels des personnes âgées.</a:t>
            </a:r>
          </a:p>
          <a:p>
            <a:pPr marL="180975" indent="-180975">
              <a:lnSpc>
                <a:spcPct val="100000"/>
              </a:lnSpc>
              <a:spcBef>
                <a:spcPts val="600"/>
              </a:spcBef>
              <a:buClr>
                <a:srgbClr val="E2051B"/>
              </a:buClr>
              <a:buFont typeface="Arial" panose="020B0604020202020204" pitchFamily="34" charset="0"/>
              <a:buChar char="•"/>
            </a:pPr>
            <a:r>
              <a:rPr lang="fr-FR" sz="1100" dirty="0"/>
              <a:t>Gratuité =&gt; Bien pour navettes + rétablir pour personnes aux ressources limitées.</a:t>
            </a:r>
          </a:p>
          <a:p>
            <a:pPr marL="180975" indent="-180975">
              <a:lnSpc>
                <a:spcPct val="100000"/>
              </a:lnSpc>
              <a:spcBef>
                <a:spcPts val="600"/>
              </a:spcBef>
              <a:buClr>
                <a:srgbClr val="E2051B"/>
              </a:buClr>
              <a:buFont typeface="Arial" panose="020B0604020202020204" pitchFamily="34" charset="0"/>
              <a:buChar char="•"/>
            </a:pPr>
            <a:r>
              <a:rPr lang="fr-FR" sz="1100" dirty="0"/>
              <a:t>Nécessité d’un médiateur sur toutes les lignes pour éviter </a:t>
            </a:r>
            <a:r>
              <a:rPr lang="fr-FR" sz="1100" dirty="0" smtClean="0"/>
              <a:t>les jets de projectile ou </a:t>
            </a:r>
            <a:r>
              <a:rPr lang="fr-FR" sz="1100" dirty="0"/>
              <a:t>autres agressions.</a:t>
            </a:r>
          </a:p>
          <a:p>
            <a:pPr marL="180975" indent="-180975">
              <a:lnSpc>
                <a:spcPct val="100000"/>
              </a:lnSpc>
              <a:spcBef>
                <a:spcPts val="600"/>
              </a:spcBef>
              <a:buClr>
                <a:srgbClr val="E2051B"/>
              </a:buClr>
              <a:buFont typeface="Arial" panose="020B0604020202020204" pitchFamily="34" charset="0"/>
              <a:buChar char="•"/>
            </a:pPr>
            <a:r>
              <a:rPr lang="fr-FR" sz="1100" dirty="0"/>
              <a:t>Mettre en place un questionnaire sur le site de Nîmes Métropole pour recueillir les besoins des habitants.</a:t>
            </a:r>
          </a:p>
          <a:p>
            <a:pPr>
              <a:lnSpc>
                <a:spcPct val="100000"/>
              </a:lnSpc>
              <a:buClr>
                <a:srgbClr val="E2051B"/>
              </a:buClr>
            </a:pPr>
            <a:r>
              <a:rPr lang="fr-FR" sz="1200" b="1" dirty="0">
                <a:solidFill>
                  <a:srgbClr val="CB1569"/>
                </a:solidFill>
              </a:rPr>
              <a:t>Ligne par ligne </a:t>
            </a:r>
            <a:endParaRPr lang="fr-FR" sz="1200" b="1" dirty="0"/>
          </a:p>
          <a:p>
            <a:pPr marL="180975" indent="-180975">
              <a:lnSpc>
                <a:spcPct val="100000"/>
              </a:lnSpc>
              <a:spcBef>
                <a:spcPts val="600"/>
              </a:spcBef>
              <a:buClr>
                <a:srgbClr val="E2051B"/>
              </a:buClr>
              <a:buFont typeface="Arial" panose="020B0604020202020204" pitchFamily="34" charset="0"/>
              <a:buChar char="•"/>
            </a:pPr>
            <a:r>
              <a:rPr lang="fr-FR" sz="1100" dirty="0"/>
              <a:t>T1 : </a:t>
            </a:r>
            <a:r>
              <a:rPr lang="fr-FR" sz="1100" dirty="0" err="1"/>
              <a:t>désaturer</a:t>
            </a:r>
            <a:r>
              <a:rPr lang="fr-FR" sz="1100" dirty="0"/>
              <a:t> (2 T1 à la suite en heures pleines ?) + fin à A54 et plus </a:t>
            </a:r>
            <a:r>
              <a:rPr lang="fr-FR" sz="1100" dirty="0" err="1"/>
              <a:t>Caissargues</a:t>
            </a:r>
            <a:r>
              <a:rPr lang="fr-FR" sz="1100" dirty="0"/>
              <a:t> + jusqu’à minuit les vendredi/samedi.</a:t>
            </a:r>
          </a:p>
          <a:p>
            <a:pPr marL="180975" indent="-180975">
              <a:lnSpc>
                <a:spcPct val="100000"/>
              </a:lnSpc>
              <a:spcBef>
                <a:spcPts val="600"/>
              </a:spcBef>
              <a:buClr>
                <a:srgbClr val="E2051B"/>
              </a:buClr>
              <a:buFont typeface="Arial" panose="020B0604020202020204" pitchFamily="34" charset="0"/>
              <a:buChar char="•"/>
            </a:pPr>
            <a:r>
              <a:rPr lang="fr-FR" sz="1100" dirty="0"/>
              <a:t>T4 : à relier à T2 et T1 à Liberté (possible à </a:t>
            </a:r>
            <a:r>
              <a:rPr lang="fr-FR" sz="1100" dirty="0" err="1"/>
              <a:t>Feuchères</a:t>
            </a:r>
            <a:r>
              <a:rPr lang="fr-FR" sz="1100" dirty="0"/>
              <a:t>) + faire axe direct (ex L11) ?</a:t>
            </a:r>
          </a:p>
          <a:p>
            <a:pPr marL="180975" indent="-180975">
              <a:lnSpc>
                <a:spcPct val="100000"/>
              </a:lnSpc>
              <a:spcBef>
                <a:spcPts val="600"/>
              </a:spcBef>
              <a:buClr>
                <a:srgbClr val="E2051B"/>
              </a:buClr>
              <a:buFont typeface="Arial" panose="020B0604020202020204" pitchFamily="34" charset="0"/>
              <a:buChar char="•"/>
            </a:pPr>
            <a:r>
              <a:rPr lang="fr-FR" sz="1100" dirty="0"/>
              <a:t>Créer une ligne TCSP Milhaud / Liberté / Marguerittes.</a:t>
            </a:r>
          </a:p>
          <a:p>
            <a:pPr marL="180975" indent="-180975">
              <a:lnSpc>
                <a:spcPct val="100000"/>
              </a:lnSpc>
              <a:spcBef>
                <a:spcPts val="600"/>
              </a:spcBef>
              <a:buClr>
                <a:srgbClr val="E2051B"/>
              </a:buClr>
              <a:buFont typeface="Arial" panose="020B0604020202020204" pitchFamily="34" charset="0"/>
              <a:buChar char="•"/>
            </a:pPr>
            <a:r>
              <a:rPr lang="fr-FR" sz="1100" dirty="0"/>
              <a:t>Créer un arrêt Bastide à St-Césaire.</a:t>
            </a:r>
          </a:p>
          <a:p>
            <a:pPr marL="180975" indent="-180975">
              <a:lnSpc>
                <a:spcPct val="100000"/>
              </a:lnSpc>
              <a:spcBef>
                <a:spcPts val="600"/>
              </a:spcBef>
              <a:buClr>
                <a:srgbClr val="E2051B"/>
              </a:buClr>
              <a:buFont typeface="Arial" panose="020B0604020202020204" pitchFamily="34" charset="0"/>
              <a:buChar char="•"/>
            </a:pPr>
            <a:r>
              <a:rPr lang="fr-FR" sz="1100" dirty="0"/>
              <a:t>Proposer des navettes Ville active / </a:t>
            </a:r>
            <a:r>
              <a:rPr lang="fr-FR" sz="1100" dirty="0" err="1"/>
              <a:t>Family</a:t>
            </a:r>
            <a:r>
              <a:rPr lang="fr-FR" sz="1100" dirty="0"/>
              <a:t> village.</a:t>
            </a:r>
          </a:p>
          <a:p>
            <a:pPr marL="180975" indent="-180975">
              <a:lnSpc>
                <a:spcPct val="100000"/>
              </a:lnSpc>
              <a:spcBef>
                <a:spcPts val="600"/>
              </a:spcBef>
              <a:buClr>
                <a:srgbClr val="E2051B"/>
              </a:buClr>
              <a:buFont typeface="Arial" panose="020B0604020202020204" pitchFamily="34" charset="0"/>
              <a:buChar char="•"/>
            </a:pPr>
            <a:r>
              <a:rPr lang="fr-FR" sz="1100" dirty="0"/>
              <a:t>Combler le désert Jean Jaurès (Sergent Triaire / rue de la République).</a:t>
            </a:r>
          </a:p>
          <a:p>
            <a:pPr marL="180975" indent="-180975">
              <a:lnSpc>
                <a:spcPct val="100000"/>
              </a:lnSpc>
              <a:spcBef>
                <a:spcPts val="600"/>
              </a:spcBef>
              <a:buClr>
                <a:srgbClr val="E2051B"/>
              </a:buClr>
              <a:buFont typeface="Arial" panose="020B0604020202020204" pitchFamily="34" charset="0"/>
              <a:buChar char="•"/>
            </a:pPr>
            <a:r>
              <a:rPr lang="fr-FR" sz="1100" dirty="0">
                <a:ea typeface="Trebuchet MS" charset="0"/>
                <a:cs typeface="Arial" panose="020B0604020202020204" pitchFamily="34" charset="0"/>
              </a:rPr>
              <a:t>Améliorer la L76, avec création d’un arrêt Avenue du Languedoc</a:t>
            </a:r>
          </a:p>
          <a:p>
            <a:pPr marL="180975" indent="-180975">
              <a:lnSpc>
                <a:spcPct val="100000"/>
              </a:lnSpc>
              <a:spcBef>
                <a:spcPts val="600"/>
              </a:spcBef>
              <a:buClr>
                <a:srgbClr val="E2051B"/>
              </a:buClr>
              <a:buFont typeface="Arial" panose="020B0604020202020204" pitchFamily="34" charset="0"/>
              <a:buChar char="•"/>
            </a:pPr>
            <a:r>
              <a:rPr lang="fr-FR" sz="1100" dirty="0">
                <a:ea typeface="Trebuchet MS" charset="0"/>
                <a:cs typeface="Arial" panose="020B0604020202020204" pitchFamily="34" charset="0"/>
              </a:rPr>
              <a:t>Proposer une desserte directe Paloma / Marché gare.</a:t>
            </a:r>
          </a:p>
          <a:p>
            <a:pPr marL="180975" indent="-180975">
              <a:lnSpc>
                <a:spcPct val="100000"/>
              </a:lnSpc>
              <a:spcBef>
                <a:spcPts val="600"/>
              </a:spcBef>
              <a:buClr>
                <a:srgbClr val="E2051B"/>
              </a:buClr>
              <a:buFont typeface="Arial" panose="020B0604020202020204" pitchFamily="34" charset="0"/>
              <a:buChar char="•"/>
            </a:pPr>
            <a:r>
              <a:rPr lang="fr-FR" sz="1100" dirty="0">
                <a:ea typeface="Trebuchet MS" charset="0"/>
                <a:cs typeface="Arial" panose="020B0604020202020204" pitchFamily="34" charset="0"/>
              </a:rPr>
              <a:t>Rajouter un petit écran aux arrêts gare triaire comme à l’arrêt Camargue.</a:t>
            </a:r>
          </a:p>
          <a:p>
            <a:pPr marL="92075"/>
            <a:endParaRPr lang="fr-FR" sz="16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3"/>
            </p:custDataLst>
          </p:nvPr>
        </p:nvPicPr>
        <p:blipFill>
          <a:blip r:embed="rId14"/>
          <a:stretch>
            <a:fillRect/>
          </a:stretch>
        </p:blipFill>
        <p:spPr>
          <a:xfrm>
            <a:off x="5480596" y="287902"/>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4"/>
            </p:custDataLst>
          </p:nvPr>
        </p:nvSpPr>
        <p:spPr>
          <a:xfrm>
            <a:off x="1229732" y="1233547"/>
            <a:ext cx="4141703" cy="36533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b="1"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200" dirty="0">
              <a:latin typeface="Avenir Medium" panose="02000503020000020003" pitchFamily="2" charset="0"/>
            </a:endParaRPr>
          </a:p>
        </p:txBody>
      </p:sp>
      <p:pic>
        <p:nvPicPr>
          <p:cNvPr id="14" name="Graphique 13" descr="Contour de visage avec grimace avec un remplissage uni">
            <a:extLst>
              <a:ext uri="{FF2B5EF4-FFF2-40B4-BE49-F238E27FC236}">
                <a16:creationId xmlns="" xmlns:a16="http://schemas.microsoft.com/office/drawing/2014/main" id="{99CF37E4-3621-FF4E-AF3A-4DD644715E9D}"/>
              </a:ext>
            </a:extLst>
          </p:cNvPr>
          <p:cNvPicPr>
            <a:picLocks noChangeAspect="1"/>
          </p:cNvPicPr>
          <p:nvPr>
            <p:custDataLst>
              <p:tags r:id="rId5"/>
            </p:custDataLst>
          </p:nvPr>
        </p:nvPicPr>
        <p:blipFill>
          <a:blip r:embed="rId15">
            <a:extLst>
              <a:ext uri="{96DAC541-7B7A-43D3-8B79-37D633B846F1}">
                <asvg:svgBlip xmlns="" xmlns:asvg="http://schemas.microsoft.com/office/drawing/2016/SVG/main" r:embed="rId16"/>
              </a:ext>
            </a:extLst>
          </a:blip>
          <a:stretch>
            <a:fillRect/>
          </a:stretch>
        </p:blipFill>
        <p:spPr>
          <a:xfrm>
            <a:off x="3055498" y="1827560"/>
            <a:ext cx="355045" cy="355045"/>
          </a:xfrm>
          <a:prstGeom prst="rect">
            <a:avLst/>
          </a:prstGeom>
        </p:spPr>
      </p:pic>
      <p:pic>
        <p:nvPicPr>
          <p:cNvPr id="15" name="Graphique 14" descr="Contour de visage avec grimace avec un remplissage uni">
            <a:extLst>
              <a:ext uri="{FF2B5EF4-FFF2-40B4-BE49-F238E27FC236}">
                <a16:creationId xmlns="" xmlns:a16="http://schemas.microsoft.com/office/drawing/2014/main" id="{F767FB41-09AC-7B4A-9043-FCF36275C0FB}"/>
              </a:ext>
            </a:extLst>
          </p:cNvPr>
          <p:cNvPicPr>
            <a:picLocks noChangeAspect="1"/>
          </p:cNvPicPr>
          <p:nvPr>
            <p:custDataLst>
              <p:tags r:id="rId6"/>
            </p:custDataLst>
          </p:nvPr>
        </p:nvPicPr>
        <p:blipFill>
          <a:blip r:embed="rId15">
            <a:extLst>
              <a:ext uri="{96DAC541-7B7A-43D3-8B79-37D633B846F1}">
                <asvg:svgBlip xmlns="" xmlns:asvg="http://schemas.microsoft.com/office/drawing/2016/SVG/main" r:embed="rId16"/>
              </a:ext>
            </a:extLst>
          </a:blip>
          <a:stretch>
            <a:fillRect/>
          </a:stretch>
        </p:blipFill>
        <p:spPr>
          <a:xfrm>
            <a:off x="3055498" y="2175038"/>
            <a:ext cx="355045" cy="355045"/>
          </a:xfrm>
          <a:prstGeom prst="rect">
            <a:avLst/>
          </a:prstGeom>
        </p:spPr>
      </p:pic>
      <p:pic>
        <p:nvPicPr>
          <p:cNvPr id="16" name="Graphique 15" descr="Contour de visage avec grimace avec un remplissage uni">
            <a:extLst>
              <a:ext uri="{FF2B5EF4-FFF2-40B4-BE49-F238E27FC236}">
                <a16:creationId xmlns="" xmlns:a16="http://schemas.microsoft.com/office/drawing/2014/main" id="{D7541872-AEBE-DB41-8748-776A3C5F138C}"/>
              </a:ext>
            </a:extLst>
          </p:cNvPr>
          <p:cNvPicPr>
            <a:picLocks noChangeAspect="1"/>
          </p:cNvPicPr>
          <p:nvPr>
            <p:custDataLst>
              <p:tags r:id="rId7"/>
            </p:custDataLst>
          </p:nvPr>
        </p:nvPicPr>
        <p:blipFill>
          <a:blip r:embed="rId15">
            <a:extLst>
              <a:ext uri="{96DAC541-7B7A-43D3-8B79-37D633B846F1}">
                <asvg:svgBlip xmlns="" xmlns:asvg="http://schemas.microsoft.com/office/drawing/2016/SVG/main" r:embed="rId16"/>
              </a:ext>
            </a:extLst>
          </a:blip>
          <a:stretch>
            <a:fillRect/>
          </a:stretch>
        </p:blipFill>
        <p:spPr>
          <a:xfrm>
            <a:off x="3055075" y="2505121"/>
            <a:ext cx="355045" cy="355045"/>
          </a:xfrm>
          <a:prstGeom prst="rect">
            <a:avLst/>
          </a:prstGeom>
        </p:spPr>
      </p:pic>
      <p:pic>
        <p:nvPicPr>
          <p:cNvPr id="17" name="Graphique 16" descr="Contour de visage avec grimace avec un remplissage uni">
            <a:extLst>
              <a:ext uri="{FF2B5EF4-FFF2-40B4-BE49-F238E27FC236}">
                <a16:creationId xmlns="" xmlns:a16="http://schemas.microsoft.com/office/drawing/2014/main" id="{893BD850-ABEE-6249-9C7C-25CFCA37911C}"/>
              </a:ext>
            </a:extLst>
          </p:cNvPr>
          <p:cNvPicPr>
            <a:picLocks noChangeAspect="1"/>
          </p:cNvPicPr>
          <p:nvPr>
            <p:custDataLst>
              <p:tags r:id="rId8"/>
            </p:custDataLst>
          </p:nvPr>
        </p:nvPicPr>
        <p:blipFill>
          <a:blip r:embed="rId15">
            <a:extLst>
              <a:ext uri="{96DAC541-7B7A-43D3-8B79-37D633B846F1}">
                <asvg:svgBlip xmlns="" xmlns:asvg="http://schemas.microsoft.com/office/drawing/2016/SVG/main" r:embed="rId16"/>
              </a:ext>
            </a:extLst>
          </a:blip>
          <a:stretch>
            <a:fillRect/>
          </a:stretch>
        </p:blipFill>
        <p:spPr>
          <a:xfrm>
            <a:off x="3049323" y="2828454"/>
            <a:ext cx="355045" cy="355045"/>
          </a:xfrm>
          <a:prstGeom prst="rect">
            <a:avLst/>
          </a:prstGeom>
        </p:spPr>
      </p:pic>
      <p:sp>
        <p:nvSpPr>
          <p:cNvPr id="3" name="ZoneTexte 2">
            <a:extLst>
              <a:ext uri="{FF2B5EF4-FFF2-40B4-BE49-F238E27FC236}">
                <a16:creationId xmlns="" xmlns:a16="http://schemas.microsoft.com/office/drawing/2014/main" id="{3354576B-6946-AC42-AFEE-B2D5D86A823C}"/>
              </a:ext>
            </a:extLst>
          </p:cNvPr>
          <p:cNvSpPr txBox="1"/>
          <p:nvPr>
            <p:custDataLst>
              <p:tags r:id="rId9"/>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sp>
        <p:nvSpPr>
          <p:cNvPr id="18" name="ZoneTexte 17">
            <a:extLst>
              <a:ext uri="{FF2B5EF4-FFF2-40B4-BE49-F238E27FC236}">
                <a16:creationId xmlns="" xmlns:a16="http://schemas.microsoft.com/office/drawing/2014/main" id="{469558FE-C4F4-AD47-AA69-5FFF3FAB153E}"/>
              </a:ext>
            </a:extLst>
          </p:cNvPr>
          <p:cNvSpPr txBox="1"/>
          <p:nvPr>
            <p:custDataLst>
              <p:tags r:id="rId10"/>
            </p:custDataLst>
          </p:nvPr>
        </p:nvSpPr>
        <p:spPr>
          <a:xfrm>
            <a:off x="1764457" y="5036138"/>
            <a:ext cx="3257843" cy="1077218"/>
          </a:xfrm>
          <a:prstGeom prst="rect">
            <a:avLst/>
          </a:prstGeom>
          <a:noFill/>
        </p:spPr>
        <p:txBody>
          <a:bodyPr wrap="square" rtlCol="0">
            <a:spAutoFit/>
          </a:bodyPr>
          <a:lstStyle/>
          <a:p>
            <a:r>
              <a:rPr lang="fr-FR" sz="2000" i="1" dirty="0">
                <a:solidFill>
                  <a:srgbClr val="CB1569"/>
                </a:solidFill>
                <a:latin typeface="Avenir Medium Oblique" panose="02000503020000020003" pitchFamily="2" charset="0"/>
              </a:rPr>
              <a:t>«</a:t>
            </a:r>
            <a:r>
              <a:rPr lang="fr-FR" sz="1200" i="1" dirty="0">
                <a:solidFill>
                  <a:srgbClr val="484282"/>
                </a:solidFill>
                <a:latin typeface="Avenir Medium Oblique" panose="02000503020000020003" pitchFamily="2" charset="0"/>
              </a:rPr>
              <a:t> </a:t>
            </a:r>
            <a:r>
              <a:rPr lang="fr-FR" sz="1200" i="1" dirty="0">
                <a:latin typeface="Avenir Medium Oblique" panose="02000503020000020003" pitchFamily="2" charset="0"/>
              </a:rPr>
              <a:t>Il faut proposer une offre riche et la demande suivra, et non pas attendre qu’il y ait la demande pour proposer une offre... </a:t>
            </a:r>
            <a:r>
              <a:rPr lang="fr-FR" sz="2000" i="1" dirty="0">
                <a:solidFill>
                  <a:srgbClr val="CB1569"/>
                </a:solidFill>
                <a:latin typeface="Avenir Medium Oblique" panose="02000503020000020003" pitchFamily="2" charset="0"/>
              </a:rPr>
              <a:t>»</a:t>
            </a:r>
          </a:p>
          <a:p>
            <a:endParaRPr lang="fr-FR" sz="1200" i="1" dirty="0">
              <a:solidFill>
                <a:srgbClr val="484282"/>
              </a:solidFill>
              <a:latin typeface="Avenir Medium Oblique" panose="02000503020000020003" pitchFamily="2" charset="0"/>
            </a:endParaRP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11"/>
            </p:custDataLst>
          </p:nvPr>
        </p:nvPicPr>
        <p:blipFill>
          <a:blip r:embed="rId17"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492092" y="1233547"/>
            <a:ext cx="737640" cy="484735"/>
          </a:xfrm>
          <a:prstGeom prst="rect">
            <a:avLst/>
          </a:prstGeom>
        </p:spPr>
      </p:pic>
      <p:sp>
        <p:nvSpPr>
          <p:cNvPr id="20" name="ZoneTexte 19">
            <a:extLst>
              <a:ext uri="{FF2B5EF4-FFF2-40B4-BE49-F238E27FC236}">
                <a16:creationId xmlns="" xmlns:a16="http://schemas.microsoft.com/office/drawing/2014/main" id="{6C4C8C77-8A26-974F-88D6-C9472C3BE082}"/>
              </a:ext>
            </a:extLst>
          </p:cNvPr>
          <p:cNvSpPr txBox="1"/>
          <p:nvPr>
            <p:custDataLst>
              <p:tags r:id="rId12"/>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2059623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 xmlns:a16="http://schemas.microsoft.com/office/drawing/2014/main" id="{AEB3AAC5-F5E1-004C-9356-038A6076E1D5}"/>
              </a:ext>
            </a:extLst>
          </p:cNvPr>
          <p:cNvSpPr/>
          <p:nvPr>
            <p:custDataLst>
              <p:tags r:id="rId1"/>
            </p:custDataLst>
          </p:nvPr>
        </p:nvSpPr>
        <p:spPr>
          <a:xfrm>
            <a:off x="9144000" y="899778"/>
            <a:ext cx="2844000" cy="537623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 xmlns:a16="http://schemas.microsoft.com/office/drawing/2014/main" id="{CC128B39-2C71-D84E-B785-48A7EAE3901C}"/>
              </a:ext>
            </a:extLst>
          </p:cNvPr>
          <p:cNvSpPr/>
          <p:nvPr>
            <p:custDataLst>
              <p:tags r:id="rId2"/>
            </p:custDataLst>
          </p:nvPr>
        </p:nvSpPr>
        <p:spPr>
          <a:xfrm>
            <a:off x="3506809" y="896392"/>
            <a:ext cx="2844000" cy="53799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 xmlns:a16="http://schemas.microsoft.com/office/drawing/2014/main" id="{FA697570-7E3D-B341-BF21-F347C7CC2EA9}"/>
              </a:ext>
            </a:extLst>
          </p:cNvPr>
          <p:cNvSpPr/>
          <p:nvPr>
            <p:custDataLst>
              <p:tags r:id="rId3"/>
            </p:custDataLst>
          </p:nvPr>
        </p:nvSpPr>
        <p:spPr>
          <a:xfrm>
            <a:off x="6308544" y="896024"/>
            <a:ext cx="2844000" cy="537999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2" name="Titre 1">
            <a:extLst>
              <a:ext uri="{FF2B5EF4-FFF2-40B4-BE49-F238E27FC236}">
                <a16:creationId xmlns="" xmlns:a16="http://schemas.microsoft.com/office/drawing/2014/main" id="{0B0C7559-0859-FE49-9F79-10C3EF1388A1}"/>
              </a:ext>
            </a:extLst>
          </p:cNvPr>
          <p:cNvSpPr txBox="1">
            <a:spLocks/>
          </p:cNvSpPr>
          <p:nvPr>
            <p:custDataLst>
              <p:tags r:id="rId4"/>
            </p:custDataLst>
          </p:nvPr>
        </p:nvSpPr>
        <p:spPr>
          <a:xfrm>
            <a:off x="232541" y="122072"/>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Nîmes Costières – </a:t>
            </a:r>
            <a:r>
              <a:rPr lang="fr-FR" sz="1800" i="1" dirty="0">
                <a:solidFill>
                  <a:srgbClr val="CB1569"/>
                </a:solidFill>
                <a:latin typeface="Arial" panose="020B0604020202020204" pitchFamily="34" charset="0"/>
                <a:ea typeface="Trebuchet MS" charset="0"/>
                <a:cs typeface="Arial" panose="020B0604020202020204" pitchFamily="34" charset="0"/>
              </a:rPr>
              <a:t>25/01/22 </a:t>
            </a:r>
            <a:endParaRPr lang="fr-FR" sz="2000" i="1" dirty="0">
              <a:solidFill>
                <a:srgbClr val="CB1569"/>
              </a:solidFill>
              <a:latin typeface="Arial" panose="020B0604020202020204" pitchFamily="34" charset="0"/>
              <a:ea typeface="Trebuchet MS" charset="0"/>
              <a:cs typeface="Arial" panose="020B0604020202020204" pitchFamily="34" charset="0"/>
            </a:endParaRPr>
          </a:p>
        </p:txBody>
      </p:sp>
      <p:sp>
        <p:nvSpPr>
          <p:cNvPr id="14" name="Rectangle 13">
            <a:extLst>
              <a:ext uri="{FF2B5EF4-FFF2-40B4-BE49-F238E27FC236}">
                <a16:creationId xmlns="" xmlns:a16="http://schemas.microsoft.com/office/drawing/2014/main" id="{4A8F656F-5ACE-3F4B-94CD-8C1308A4AC58}"/>
              </a:ext>
            </a:extLst>
          </p:cNvPr>
          <p:cNvSpPr/>
          <p:nvPr>
            <p:custDataLst>
              <p:tags r:id="rId5"/>
            </p:custDataLst>
          </p:nvPr>
        </p:nvSpPr>
        <p:spPr>
          <a:xfrm>
            <a:off x="225857" y="896025"/>
            <a:ext cx="11762138" cy="53803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74" name="Graphique 79" descr="Contour de visage sans expression avec un remplissage uni">
            <a:extLst>
              <a:ext uri="{FF2B5EF4-FFF2-40B4-BE49-F238E27FC236}">
                <a16:creationId xmlns="" xmlns:a16="http://schemas.microsoft.com/office/drawing/2014/main" id="{87220DA4-0280-EA41-BC4C-F1AF96579968}"/>
              </a:ext>
            </a:extLst>
          </p:cNvPr>
          <p:cNvPicPr/>
          <p:nvPr>
            <p:custDataLst>
              <p:tags r:id="rId6"/>
            </p:custDataLst>
          </p:nvPr>
        </p:nvPicPr>
        <p:blipFill>
          <a:blip r:embed="rId34">
            <a:extLst>
              <a:ext uri="{96DAC541-7B7A-43D3-8B79-37D633B846F1}">
                <asvg:svgBlip xmlns="" xmlns:asvg="http://schemas.microsoft.com/office/drawing/2016/SVG/main" r:embed="rId35"/>
              </a:ext>
            </a:extLst>
          </a:blip>
          <a:stretch>
            <a:fillRect/>
          </a:stretch>
        </p:blipFill>
        <p:spPr>
          <a:xfrm>
            <a:off x="7413211" y="913237"/>
            <a:ext cx="540000" cy="540000"/>
          </a:xfrm>
          <a:prstGeom prst="rect">
            <a:avLst/>
          </a:prstGeom>
        </p:spPr>
      </p:pic>
      <p:pic>
        <p:nvPicPr>
          <p:cNvPr id="75" name="Graphique 83" descr="Contour de visage avec grimace avec un remplissage uni">
            <a:extLst>
              <a:ext uri="{FF2B5EF4-FFF2-40B4-BE49-F238E27FC236}">
                <a16:creationId xmlns="" xmlns:a16="http://schemas.microsoft.com/office/drawing/2014/main" id="{ED276A1D-717D-154D-919C-C4D36B4E26CB}"/>
              </a:ext>
            </a:extLst>
          </p:cNvPr>
          <p:cNvPicPr/>
          <p:nvPr>
            <p:custDataLst>
              <p:tags r:id="rId7"/>
            </p:custDataLst>
          </p:nvPr>
        </p:nvPicPr>
        <p:blipFill>
          <a:blip r:embed="rId36">
            <a:extLst>
              <a:ext uri="{96DAC541-7B7A-43D3-8B79-37D633B846F1}">
                <asvg:svgBlip xmlns="" xmlns:asvg="http://schemas.microsoft.com/office/drawing/2016/SVG/main" r:embed="rId37"/>
              </a:ext>
            </a:extLst>
          </a:blip>
          <a:stretch>
            <a:fillRect/>
          </a:stretch>
        </p:blipFill>
        <p:spPr>
          <a:xfrm>
            <a:off x="4480776" y="908636"/>
            <a:ext cx="540000" cy="540000"/>
          </a:xfrm>
          <a:prstGeom prst="rect">
            <a:avLst/>
          </a:prstGeom>
        </p:spPr>
      </p:pic>
      <p:pic>
        <p:nvPicPr>
          <p:cNvPr id="76" name="Graphique 92" descr="Contour de visage confus avec un remplissage uni">
            <a:extLst>
              <a:ext uri="{FF2B5EF4-FFF2-40B4-BE49-F238E27FC236}">
                <a16:creationId xmlns="" xmlns:a16="http://schemas.microsoft.com/office/drawing/2014/main" id="{D03F16C3-EBDC-A54A-A05E-8825FDD2E649}"/>
              </a:ext>
            </a:extLst>
          </p:cNvPr>
          <p:cNvPicPr/>
          <p:nvPr>
            <p:custDataLst>
              <p:tags r:id="rId8"/>
            </p:custDataLst>
          </p:nvPr>
        </p:nvPicPr>
        <p:blipFill>
          <a:blip r:embed="rId38">
            <a:extLst>
              <a:ext uri="{96DAC541-7B7A-43D3-8B79-37D633B846F1}">
                <asvg:svgBlip xmlns="" xmlns:asvg="http://schemas.microsoft.com/office/drawing/2016/SVG/main" r:embed="rId39"/>
              </a:ext>
            </a:extLst>
          </a:blip>
          <a:stretch>
            <a:fillRect/>
          </a:stretch>
        </p:blipFill>
        <p:spPr>
          <a:xfrm>
            <a:off x="10416495" y="896136"/>
            <a:ext cx="540000" cy="540000"/>
          </a:xfrm>
          <a:prstGeom prst="rect">
            <a:avLst/>
          </a:prstGeom>
        </p:spPr>
      </p:pic>
      <p:sp>
        <p:nvSpPr>
          <p:cNvPr id="77" name="Rectangle 76">
            <a:extLst>
              <a:ext uri="{FF2B5EF4-FFF2-40B4-BE49-F238E27FC236}">
                <a16:creationId xmlns="" xmlns:a16="http://schemas.microsoft.com/office/drawing/2014/main" id="{1D0E35D5-A646-4C43-978C-29A081B54C1B}"/>
              </a:ext>
            </a:extLst>
          </p:cNvPr>
          <p:cNvSpPr/>
          <p:nvPr>
            <p:custDataLst>
              <p:tags r:id="rId9"/>
            </p:custDataLst>
          </p:nvPr>
        </p:nvSpPr>
        <p:spPr>
          <a:xfrm>
            <a:off x="225840" y="2219441"/>
            <a:ext cx="11762139" cy="8223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 </a:t>
            </a:r>
            <a:r>
              <a:rPr lang="fr-FR" sz="1200" b="1" dirty="0">
                <a:solidFill>
                  <a:srgbClr val="CB1569"/>
                </a:solidFill>
                <a:latin typeface="Arial" panose="020B0604020202020204" pitchFamily="34" charset="0"/>
                <a:cs typeface="Arial" panose="020B0604020202020204" pitchFamily="34" charset="0"/>
              </a:rPr>
              <a:t>REMPLACEMENT DE LA L16 </a:t>
            </a:r>
          </a:p>
          <a:p>
            <a:r>
              <a:rPr lang="fr-FR" sz="1100" dirty="0">
                <a:solidFill>
                  <a:srgbClr val="CB1569"/>
                </a:solidFill>
                <a:latin typeface="Arial" panose="020B0604020202020204" pitchFamily="34" charset="0"/>
                <a:cs typeface="Arial" panose="020B0604020202020204" pitchFamily="34" charset="0"/>
              </a:rPr>
              <a:t>(liaison avec Jaurès via la L9 </a:t>
            </a:r>
          </a:p>
          <a:p>
            <a:r>
              <a:rPr lang="fr-FR" sz="1100" dirty="0">
                <a:solidFill>
                  <a:srgbClr val="CB1569"/>
                </a:solidFill>
                <a:latin typeface="Arial" panose="020B0604020202020204" pitchFamily="34" charset="0"/>
                <a:cs typeface="Arial" panose="020B0604020202020204" pitchFamily="34" charset="0"/>
              </a:rPr>
              <a:t>+ liaison Ville Active / Valmy via la L7)</a:t>
            </a:r>
            <a:endParaRPr lang="fr-FR" sz="1200" dirty="0">
              <a:solidFill>
                <a:srgbClr val="CB1569"/>
              </a:solidFill>
              <a:latin typeface="Arial" panose="020B0604020202020204" pitchFamily="34" charset="0"/>
              <a:cs typeface="Arial" panose="020B0604020202020204" pitchFamily="34" charset="0"/>
            </a:endParaRPr>
          </a:p>
        </p:txBody>
      </p:sp>
      <p:sp>
        <p:nvSpPr>
          <p:cNvPr id="81" name="Rectangle 80">
            <a:extLst>
              <a:ext uri="{FF2B5EF4-FFF2-40B4-BE49-F238E27FC236}">
                <a16:creationId xmlns="" xmlns:a16="http://schemas.microsoft.com/office/drawing/2014/main" id="{94A2A7E6-C281-DD4D-8D84-BE3F1E93D760}"/>
              </a:ext>
            </a:extLst>
          </p:cNvPr>
          <p:cNvSpPr/>
          <p:nvPr>
            <p:custDataLst>
              <p:tags r:id="rId10"/>
            </p:custDataLst>
          </p:nvPr>
        </p:nvSpPr>
        <p:spPr>
          <a:xfrm>
            <a:off x="225846" y="3938934"/>
            <a:ext cx="11762143" cy="11303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 </a:t>
            </a:r>
            <a:r>
              <a:rPr lang="fr-FR" sz="1200" b="1" dirty="0">
                <a:solidFill>
                  <a:srgbClr val="CB1569"/>
                </a:solidFill>
                <a:latin typeface="Arial" panose="020B0604020202020204" pitchFamily="34" charset="0"/>
                <a:cs typeface="Arial" panose="020B0604020202020204" pitchFamily="34" charset="0"/>
              </a:rPr>
              <a:t>L6 COSTIÈRES </a:t>
            </a:r>
            <a:r>
              <a:rPr lang="fr-FR" sz="1000" dirty="0">
                <a:solidFill>
                  <a:srgbClr val="CB1569"/>
                </a:solidFill>
                <a:latin typeface="Arial" panose="020B0604020202020204" pitchFamily="34" charset="0"/>
                <a:cs typeface="Arial" panose="020B0604020202020204" pitchFamily="34" charset="0"/>
              </a:rPr>
              <a:t>(Calvas/Carré Sud)</a:t>
            </a:r>
          </a:p>
          <a:p>
            <a:pPr marL="95250" indent="-95250">
              <a:spcBef>
                <a:spcPts val="300"/>
              </a:spcBef>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95250" indent="-95250"/>
            <a:r>
              <a:rPr lang="fr-FR" sz="1100" b="1" dirty="0">
                <a:solidFill>
                  <a:srgbClr val="CB1569"/>
                </a:solidFill>
                <a:latin typeface="Arial" panose="020B0604020202020204" pitchFamily="34" charset="0"/>
                <a:cs typeface="Arial" panose="020B0604020202020204" pitchFamily="34" charset="0"/>
              </a:rPr>
              <a:t>	</a:t>
            </a:r>
            <a:r>
              <a:rPr lang="fr-FR" sz="1050" dirty="0">
                <a:solidFill>
                  <a:srgbClr val="CB1569"/>
                </a:solidFill>
                <a:latin typeface="Arial" panose="020B0604020202020204" pitchFamily="34" charset="0"/>
                <a:cs typeface="Arial" panose="020B0604020202020204" pitchFamily="34" charset="0"/>
              </a:rPr>
              <a:t>(renforcement desserte G. Besse)</a:t>
            </a:r>
          </a:p>
          <a:p>
            <a:pPr marL="95250" indent="-95250">
              <a:buFont typeface="Arial" panose="020B0604020202020204" pitchFamily="34" charset="0"/>
              <a:buChar char="•"/>
            </a:pPr>
            <a:endParaRPr lang="fr-FR" sz="800" b="1" dirty="0">
              <a:solidFill>
                <a:srgbClr val="CB1569"/>
              </a:solidFill>
              <a:latin typeface="Arial" panose="020B0604020202020204" pitchFamily="34" charset="0"/>
              <a:cs typeface="Arial" panose="020B0604020202020204" pitchFamily="34" charset="0"/>
            </a:endParaRPr>
          </a:p>
          <a:p>
            <a:pPr marL="95250" indent="-9525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 </a:t>
            </a:r>
          </a:p>
          <a:p>
            <a:pPr marL="95250" indent="-95250"/>
            <a:r>
              <a:rPr lang="fr-FR" sz="1100" b="1" dirty="0">
                <a:solidFill>
                  <a:srgbClr val="CB1569"/>
                </a:solidFill>
                <a:latin typeface="Arial" panose="020B0604020202020204" pitchFamily="34" charset="0"/>
                <a:cs typeface="Arial" panose="020B0604020202020204" pitchFamily="34" charset="0"/>
              </a:rPr>
              <a:t>	</a:t>
            </a:r>
            <a:r>
              <a:rPr lang="fr-FR" sz="1050" dirty="0">
                <a:solidFill>
                  <a:srgbClr val="CB1569"/>
                </a:solidFill>
                <a:latin typeface="Arial" panose="020B0604020202020204" pitchFamily="34" charset="0"/>
                <a:cs typeface="Arial" panose="020B0604020202020204" pitchFamily="34" charset="0"/>
              </a:rPr>
              <a:t>(maintien desserte actuelle) </a:t>
            </a:r>
            <a:endParaRPr lang="fr-FR" sz="1100" dirty="0">
              <a:solidFill>
                <a:srgbClr val="CB1569"/>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 xmlns:a16="http://schemas.microsoft.com/office/drawing/2014/main" id="{1D5C0747-A2DE-644F-BD53-65A976F6F396}"/>
              </a:ext>
            </a:extLst>
          </p:cNvPr>
          <p:cNvSpPr/>
          <p:nvPr>
            <p:custDataLst>
              <p:tags r:id="rId11"/>
            </p:custDataLst>
          </p:nvPr>
        </p:nvSpPr>
        <p:spPr>
          <a:xfrm>
            <a:off x="225845" y="1478241"/>
            <a:ext cx="11762139" cy="7398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 </a:t>
            </a:r>
            <a:r>
              <a:rPr lang="fr-FR" sz="1200" b="1" dirty="0">
                <a:solidFill>
                  <a:srgbClr val="CB1569"/>
                </a:solidFill>
                <a:latin typeface="Arial" panose="020B0604020202020204" pitchFamily="34" charset="0"/>
                <a:cs typeface="Arial" panose="020B0604020202020204" pitchFamily="34" charset="0"/>
              </a:rPr>
              <a:t>CRÉATION DE LA LIGNE T4 </a:t>
            </a:r>
          </a:p>
          <a:p>
            <a:r>
              <a:rPr lang="fr-FR" sz="1200" b="1" dirty="0">
                <a:solidFill>
                  <a:srgbClr val="CB1569"/>
                </a:solidFill>
                <a:latin typeface="Arial" panose="020B0604020202020204" pitchFamily="34" charset="0"/>
                <a:cs typeface="Arial" panose="020B0604020202020204" pitchFamily="34" charset="0"/>
              </a:rPr>
              <a:t>CAISSARGUES - MARGUERITTES</a:t>
            </a:r>
          </a:p>
        </p:txBody>
      </p:sp>
      <p:sp>
        <p:nvSpPr>
          <p:cNvPr id="18" name="Rectangle 17">
            <a:extLst>
              <a:ext uri="{FF2B5EF4-FFF2-40B4-BE49-F238E27FC236}">
                <a16:creationId xmlns="" xmlns:a16="http://schemas.microsoft.com/office/drawing/2014/main" id="{304F3CF2-FA3B-BD47-B8C3-6B083FA70932}"/>
              </a:ext>
            </a:extLst>
          </p:cNvPr>
          <p:cNvSpPr/>
          <p:nvPr>
            <p:custDataLst>
              <p:tags r:id="rId12"/>
            </p:custDataLst>
          </p:nvPr>
        </p:nvSpPr>
        <p:spPr>
          <a:xfrm>
            <a:off x="225841" y="5069252"/>
            <a:ext cx="11762138" cy="12067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 </a:t>
            </a:r>
            <a:r>
              <a:rPr lang="fr-FR" sz="1200" b="1" dirty="0">
                <a:solidFill>
                  <a:srgbClr val="CB1569"/>
                </a:solidFill>
                <a:latin typeface="Arial" panose="020B0604020202020204" pitchFamily="34" charset="0"/>
                <a:cs typeface="Arial" panose="020B0604020202020204" pitchFamily="34" charset="0"/>
              </a:rPr>
              <a:t>L6 ET L7 NIMES CENTRE </a:t>
            </a:r>
          </a:p>
          <a:p>
            <a:r>
              <a:rPr lang="fr-FR" sz="1000" dirty="0">
                <a:solidFill>
                  <a:srgbClr val="CB1569"/>
                </a:solidFill>
                <a:latin typeface="Arial" panose="020B0604020202020204" pitchFamily="34" charset="0"/>
                <a:cs typeface="Arial" panose="020B0604020202020204" pitchFamily="34" charset="0"/>
              </a:rPr>
              <a:t>(Calvas/Carré Sud + Valmy/Ville active)</a:t>
            </a:r>
          </a:p>
          <a:p>
            <a:pPr marL="95250" indent="-95250">
              <a:spcBef>
                <a:spcPts val="300"/>
              </a:spcBef>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95250" indent="-95250"/>
            <a:r>
              <a:rPr lang="fr-FR" sz="1100" b="1" dirty="0">
                <a:solidFill>
                  <a:srgbClr val="CB1569"/>
                </a:solidFill>
                <a:latin typeface="Arial" panose="020B0604020202020204" pitchFamily="34" charset="0"/>
                <a:cs typeface="Arial" panose="020B0604020202020204" pitchFamily="34" charset="0"/>
              </a:rPr>
              <a:t>	</a:t>
            </a:r>
            <a:r>
              <a:rPr lang="fr-FR" sz="900" dirty="0">
                <a:solidFill>
                  <a:srgbClr val="CB1569"/>
                </a:solidFill>
                <a:latin typeface="Arial" panose="020B0604020202020204" pitchFamily="34" charset="0"/>
                <a:cs typeface="Arial" panose="020B0604020202020204" pitchFamily="34" charset="0"/>
              </a:rPr>
              <a:t>(</a:t>
            </a:r>
            <a:r>
              <a:rPr lang="fr-FR" altLang="fr-FR" sz="900" dirty="0">
                <a:solidFill>
                  <a:srgbClr val="CB1569"/>
                </a:solidFill>
                <a:latin typeface="Arial" panose="020B0604020202020204" pitchFamily="34" charset="0"/>
                <a:cs typeface="Arial" panose="020B0604020202020204" pitchFamily="34" charset="0"/>
              </a:rPr>
              <a:t>L6 par Victor Hugo et L7 par Courbet</a:t>
            </a:r>
            <a:r>
              <a:rPr lang="fr-FR" sz="900" dirty="0">
                <a:solidFill>
                  <a:srgbClr val="CB1569"/>
                </a:solidFill>
                <a:latin typeface="Arial" panose="020B0604020202020204" pitchFamily="34" charset="0"/>
                <a:cs typeface="Arial" panose="020B0604020202020204" pitchFamily="34" charset="0"/>
              </a:rPr>
              <a:t>)</a:t>
            </a:r>
          </a:p>
          <a:p>
            <a:pPr marL="95250" indent="-95250">
              <a:buFont typeface="Arial" panose="020B0604020202020204" pitchFamily="34" charset="0"/>
              <a:buChar char="•"/>
            </a:pPr>
            <a:endParaRPr lang="fr-FR" sz="800" b="1" dirty="0">
              <a:solidFill>
                <a:srgbClr val="CB1569"/>
              </a:solidFill>
              <a:latin typeface="Arial" panose="020B0604020202020204" pitchFamily="34" charset="0"/>
              <a:cs typeface="Arial" panose="020B0604020202020204" pitchFamily="34" charset="0"/>
            </a:endParaRPr>
          </a:p>
          <a:p>
            <a:pPr marL="95250" indent="-9525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 </a:t>
            </a:r>
          </a:p>
          <a:p>
            <a:pPr marL="95250" indent="-95250"/>
            <a:r>
              <a:rPr lang="fr-FR" sz="1100" b="1" dirty="0">
                <a:solidFill>
                  <a:srgbClr val="CB1569"/>
                </a:solidFill>
                <a:latin typeface="Arial" panose="020B0604020202020204" pitchFamily="34" charset="0"/>
                <a:cs typeface="Arial" panose="020B0604020202020204" pitchFamily="34" charset="0"/>
              </a:rPr>
              <a:t>	</a:t>
            </a:r>
            <a:r>
              <a:rPr lang="fr-FR" sz="900" dirty="0">
                <a:solidFill>
                  <a:srgbClr val="CB1569"/>
                </a:solidFill>
                <a:latin typeface="Arial" panose="020B0604020202020204" pitchFamily="34" charset="0"/>
                <a:cs typeface="Arial" panose="020B0604020202020204" pitchFamily="34" charset="0"/>
              </a:rPr>
              <a:t>(</a:t>
            </a:r>
            <a:r>
              <a:rPr lang="fr-FR" altLang="fr-FR" sz="900" dirty="0">
                <a:solidFill>
                  <a:srgbClr val="CB1569"/>
                </a:solidFill>
                <a:latin typeface="Arial" panose="020B0604020202020204" pitchFamily="34" charset="0"/>
                <a:cs typeface="Arial" panose="020B0604020202020204" pitchFamily="34" charset="0"/>
              </a:rPr>
              <a:t>L6 par Courbet et L7 par Victor Hugo)</a:t>
            </a:r>
            <a:endParaRPr lang="fr-FR" sz="1050" dirty="0">
              <a:solidFill>
                <a:srgbClr val="CB1569"/>
              </a:solidFill>
              <a:latin typeface="Arial" panose="020B0604020202020204" pitchFamily="34" charset="0"/>
              <a:cs typeface="Arial" panose="020B0604020202020204" pitchFamily="34" charset="0"/>
            </a:endParaRPr>
          </a:p>
        </p:txBody>
      </p:sp>
      <p:cxnSp>
        <p:nvCxnSpPr>
          <p:cNvPr id="19" name="Connecteur droit 18">
            <a:extLst>
              <a:ext uri="{FF2B5EF4-FFF2-40B4-BE49-F238E27FC236}">
                <a16:creationId xmlns="" xmlns:a16="http://schemas.microsoft.com/office/drawing/2014/main" id="{089CC9E1-0FD9-9E48-A141-504911EA2BD0}"/>
              </a:ext>
            </a:extLst>
          </p:cNvPr>
          <p:cNvCxnSpPr>
            <a:cxnSpLocks/>
          </p:cNvCxnSpPr>
          <p:nvPr>
            <p:custDataLst>
              <p:tags r:id="rId13"/>
            </p:custDataLst>
          </p:nvPr>
        </p:nvCxnSpPr>
        <p:spPr>
          <a:xfrm>
            <a:off x="232541" y="5872830"/>
            <a:ext cx="11762139"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 xmlns:a16="http://schemas.microsoft.com/office/drawing/2014/main" id="{BA86E038-AAB4-CC4E-BEBB-2B7A7508C651}"/>
              </a:ext>
            </a:extLst>
          </p:cNvPr>
          <p:cNvSpPr txBox="1"/>
          <p:nvPr>
            <p:custDataLst>
              <p:tags r:id="rId14"/>
            </p:custDataLst>
          </p:nvPr>
        </p:nvSpPr>
        <p:spPr>
          <a:xfrm>
            <a:off x="4608750" y="1634939"/>
            <a:ext cx="284052" cy="307777"/>
          </a:xfrm>
          <a:prstGeom prst="rect">
            <a:avLst/>
          </a:prstGeom>
          <a:noFill/>
        </p:spPr>
        <p:txBody>
          <a:bodyPr wrap="none" rtlCol="0">
            <a:spAutoFit/>
          </a:bodyPr>
          <a:lstStyle/>
          <a:p>
            <a:r>
              <a:rPr lang="fr-FR" sz="1400" b="1" dirty="0">
                <a:solidFill>
                  <a:schemeClr val="accent1"/>
                </a:solidFill>
                <a:latin typeface="Arial" panose="020B0604020202020204" pitchFamily="34" charset="0"/>
                <a:cs typeface="Arial" panose="020B0604020202020204" pitchFamily="34" charset="0"/>
              </a:rPr>
              <a:t>7</a:t>
            </a:r>
          </a:p>
        </p:txBody>
      </p:sp>
      <p:sp>
        <p:nvSpPr>
          <p:cNvPr id="21" name="ZoneTexte 20">
            <a:extLst>
              <a:ext uri="{FF2B5EF4-FFF2-40B4-BE49-F238E27FC236}">
                <a16:creationId xmlns="" xmlns:a16="http://schemas.microsoft.com/office/drawing/2014/main" id="{E0EEB8A5-FD70-7843-964E-68CDD26B57D4}"/>
              </a:ext>
            </a:extLst>
          </p:cNvPr>
          <p:cNvSpPr txBox="1"/>
          <p:nvPr>
            <p:custDataLst>
              <p:tags r:id="rId15"/>
            </p:custDataLst>
          </p:nvPr>
        </p:nvSpPr>
        <p:spPr>
          <a:xfrm>
            <a:off x="6764810" y="1646533"/>
            <a:ext cx="1920718" cy="492443"/>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4 </a:t>
            </a:r>
          </a:p>
          <a:p>
            <a:pPr algn="ctr"/>
            <a:r>
              <a:rPr lang="fr-FR" sz="1200" dirty="0">
                <a:solidFill>
                  <a:schemeClr val="accent1"/>
                </a:solidFill>
                <a:latin typeface="Arial" panose="020B0604020202020204" pitchFamily="34" charset="0"/>
                <a:cs typeface="Arial" panose="020B0604020202020204" pitchFamily="34" charset="0"/>
              </a:rPr>
              <a:t>=&gt; </a:t>
            </a:r>
            <a:r>
              <a:rPr lang="fr-FR" sz="1100" i="1" dirty="0">
                <a:solidFill>
                  <a:schemeClr val="accent1"/>
                </a:solidFill>
                <a:latin typeface="Arial" panose="020B0604020202020204" pitchFamily="34" charset="0"/>
                <a:cs typeface="Arial" panose="020B0604020202020204" pitchFamily="34" charset="0"/>
              </a:rPr>
              <a:t>Difficile de se prononcer</a:t>
            </a:r>
            <a:endParaRPr lang="fr-FR" sz="1200" i="1" dirty="0">
              <a:solidFill>
                <a:schemeClr val="accent1"/>
              </a:solidFill>
              <a:latin typeface="Arial" panose="020B0604020202020204" pitchFamily="34" charset="0"/>
              <a:cs typeface="Arial" panose="020B0604020202020204" pitchFamily="34" charset="0"/>
            </a:endParaRPr>
          </a:p>
        </p:txBody>
      </p:sp>
      <p:sp>
        <p:nvSpPr>
          <p:cNvPr id="22" name="ZoneTexte 21">
            <a:extLst>
              <a:ext uri="{FF2B5EF4-FFF2-40B4-BE49-F238E27FC236}">
                <a16:creationId xmlns="" xmlns:a16="http://schemas.microsoft.com/office/drawing/2014/main" id="{B5D48F36-638D-0F4E-90DF-39DCC8DB0934}"/>
              </a:ext>
            </a:extLst>
          </p:cNvPr>
          <p:cNvSpPr txBox="1"/>
          <p:nvPr>
            <p:custDataLst>
              <p:tags r:id="rId16"/>
            </p:custDataLst>
          </p:nvPr>
        </p:nvSpPr>
        <p:spPr>
          <a:xfrm>
            <a:off x="10525347" y="1681629"/>
            <a:ext cx="284052" cy="307777"/>
          </a:xfrm>
          <a:prstGeom prst="rect">
            <a:avLst/>
          </a:prstGeom>
          <a:noFill/>
        </p:spPr>
        <p:txBody>
          <a:bodyPr wrap="none" rtlCol="0">
            <a:spAutoFit/>
          </a:bodyPr>
          <a:lstStyle/>
          <a:p>
            <a:r>
              <a:rPr lang="fr-FR" sz="1400" b="1" dirty="0">
                <a:solidFill>
                  <a:schemeClr val="accent1"/>
                </a:solidFill>
                <a:latin typeface="Arial" panose="020B0604020202020204" pitchFamily="34" charset="0"/>
                <a:cs typeface="Arial" panose="020B0604020202020204" pitchFamily="34" charset="0"/>
              </a:rPr>
              <a:t>1</a:t>
            </a:r>
          </a:p>
        </p:txBody>
      </p:sp>
      <p:sp>
        <p:nvSpPr>
          <p:cNvPr id="23" name="ZoneTexte 22">
            <a:extLst>
              <a:ext uri="{FF2B5EF4-FFF2-40B4-BE49-F238E27FC236}">
                <a16:creationId xmlns="" xmlns:a16="http://schemas.microsoft.com/office/drawing/2014/main" id="{958A0CA6-3238-F14F-88B8-158CC9D0187C}"/>
              </a:ext>
            </a:extLst>
          </p:cNvPr>
          <p:cNvSpPr txBox="1"/>
          <p:nvPr>
            <p:custDataLst>
              <p:tags r:id="rId17"/>
            </p:custDataLst>
          </p:nvPr>
        </p:nvSpPr>
        <p:spPr>
          <a:xfrm>
            <a:off x="7541598" y="2452449"/>
            <a:ext cx="284052" cy="307777"/>
          </a:xfrm>
          <a:prstGeom prst="rect">
            <a:avLst/>
          </a:prstGeom>
          <a:noFill/>
        </p:spPr>
        <p:txBody>
          <a:bodyPr wrap="none" rtlCol="0">
            <a:spAutoFit/>
          </a:bodyPr>
          <a:lstStyle/>
          <a:p>
            <a:r>
              <a:rPr lang="fr-FR" sz="1400" b="1" dirty="0">
                <a:solidFill>
                  <a:schemeClr val="accent1"/>
                </a:solidFill>
                <a:latin typeface="Arial" panose="020B0604020202020204" pitchFamily="34" charset="0"/>
                <a:cs typeface="Arial" panose="020B0604020202020204" pitchFamily="34" charset="0"/>
              </a:rPr>
              <a:t>4</a:t>
            </a:r>
            <a:endParaRPr lang="fr-FR" sz="1400" b="1" i="1" dirty="0">
              <a:solidFill>
                <a:schemeClr val="accent1"/>
              </a:solidFill>
              <a:latin typeface="Arial" panose="020B0604020202020204" pitchFamily="34" charset="0"/>
              <a:cs typeface="Arial" panose="020B0604020202020204" pitchFamily="34" charset="0"/>
            </a:endParaRPr>
          </a:p>
        </p:txBody>
      </p:sp>
      <p:sp>
        <p:nvSpPr>
          <p:cNvPr id="24" name="ZoneTexte 23">
            <a:extLst>
              <a:ext uri="{FF2B5EF4-FFF2-40B4-BE49-F238E27FC236}">
                <a16:creationId xmlns="" xmlns:a16="http://schemas.microsoft.com/office/drawing/2014/main" id="{12E8B836-6CAF-484C-8B94-B85B1B75E7A8}"/>
              </a:ext>
            </a:extLst>
          </p:cNvPr>
          <p:cNvSpPr txBox="1"/>
          <p:nvPr>
            <p:custDataLst>
              <p:tags r:id="rId18"/>
            </p:custDataLst>
          </p:nvPr>
        </p:nvSpPr>
        <p:spPr>
          <a:xfrm>
            <a:off x="9159228" y="2318291"/>
            <a:ext cx="2805687" cy="677108"/>
          </a:xfrm>
          <a:prstGeom prst="rect">
            <a:avLst/>
          </a:prstGeom>
          <a:noFill/>
        </p:spPr>
        <p:txBody>
          <a:bodyPr wrap="squar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 </a:t>
            </a:r>
          </a:p>
          <a:p>
            <a:pPr algn="ctr"/>
            <a:r>
              <a:rPr lang="fr-FR" sz="1200" dirty="0">
                <a:solidFill>
                  <a:schemeClr val="accent1"/>
                </a:solidFill>
                <a:latin typeface="Arial" panose="020B0604020202020204" pitchFamily="34" charset="0"/>
                <a:cs typeface="Arial" panose="020B0604020202020204" pitchFamily="34" charset="0"/>
              </a:rPr>
              <a:t>=&gt; </a:t>
            </a:r>
            <a:r>
              <a:rPr lang="fr-FR" sz="1100" i="1" dirty="0">
                <a:solidFill>
                  <a:schemeClr val="accent1"/>
                </a:solidFill>
                <a:latin typeface="Arial" panose="020B0604020202020204" pitchFamily="34" charset="0"/>
                <a:cs typeface="Arial" panose="020B0604020202020204" pitchFamily="34" charset="0"/>
              </a:rPr>
              <a:t>Attention aux marchés / </a:t>
            </a:r>
          </a:p>
          <a:p>
            <a:pPr algn="ctr"/>
            <a:r>
              <a:rPr lang="fr-FR" sz="1100" i="1" dirty="0">
                <a:solidFill>
                  <a:schemeClr val="accent1"/>
                </a:solidFill>
                <a:latin typeface="Arial" panose="020B0604020202020204" pitchFamily="34" charset="0"/>
                <a:cs typeface="Arial" panose="020B0604020202020204" pitchFamily="34" charset="0"/>
              </a:rPr>
              <a:t>rdv médecins</a:t>
            </a:r>
            <a:endParaRPr lang="fr-FR" sz="1200" i="1" dirty="0">
              <a:solidFill>
                <a:schemeClr val="accent1"/>
              </a:solidFill>
              <a:latin typeface="Arial" panose="020B0604020202020204" pitchFamily="34" charset="0"/>
              <a:cs typeface="Arial" panose="020B0604020202020204" pitchFamily="34" charset="0"/>
            </a:endParaRPr>
          </a:p>
        </p:txBody>
      </p:sp>
      <p:sp>
        <p:nvSpPr>
          <p:cNvPr id="25" name="Rectangle 24">
            <a:extLst>
              <a:ext uri="{FF2B5EF4-FFF2-40B4-BE49-F238E27FC236}">
                <a16:creationId xmlns="" xmlns:a16="http://schemas.microsoft.com/office/drawing/2014/main" id="{60C0F370-A821-384B-BD7F-428E6668D039}"/>
              </a:ext>
            </a:extLst>
          </p:cNvPr>
          <p:cNvSpPr/>
          <p:nvPr>
            <p:custDataLst>
              <p:tags r:id="rId19"/>
            </p:custDataLst>
          </p:nvPr>
        </p:nvSpPr>
        <p:spPr>
          <a:xfrm>
            <a:off x="232541" y="3041794"/>
            <a:ext cx="11755438" cy="8996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a:t>
            </a:r>
            <a:r>
              <a:rPr lang="fr-FR" sz="1200" b="1" dirty="0">
                <a:solidFill>
                  <a:srgbClr val="CB1569"/>
                </a:solidFill>
                <a:latin typeface="Arial" panose="020B0604020202020204" pitchFamily="34" charset="0"/>
                <a:cs typeface="Arial" panose="020B0604020202020204" pitchFamily="34" charset="0"/>
              </a:rPr>
              <a:t>NAVETTES CENTRE VILLE</a:t>
            </a:r>
          </a:p>
          <a:p>
            <a:pPr marL="95250" indent="-95250">
              <a:spcBef>
                <a:spcPts val="600"/>
              </a:spcBef>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dirty="0">
                <a:solidFill>
                  <a:srgbClr val="CB1569"/>
                </a:solidFill>
                <a:latin typeface="Arial" panose="020B0604020202020204" pitchFamily="34" charset="0"/>
                <a:cs typeface="Arial" panose="020B0604020202020204" pitchFamily="34" charset="0"/>
              </a:rPr>
              <a:t>(2 navettes Est et Ouest)</a:t>
            </a:r>
          </a:p>
          <a:p>
            <a:pPr marL="95250" indent="-95250"/>
            <a:endParaRPr lang="fr-FR" sz="1050" dirty="0">
              <a:solidFill>
                <a:srgbClr val="CB1569"/>
              </a:solidFill>
              <a:latin typeface="Arial" panose="020B0604020202020204" pitchFamily="34" charset="0"/>
              <a:cs typeface="Arial" panose="020B0604020202020204" pitchFamily="34" charset="0"/>
            </a:endParaRPr>
          </a:p>
          <a:p>
            <a:pPr marL="95250" indent="-9525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dirty="0">
                <a:solidFill>
                  <a:srgbClr val="CB1569"/>
                </a:solidFill>
                <a:latin typeface="Arial" panose="020B0604020202020204" pitchFamily="34" charset="0"/>
                <a:cs typeface="Arial" panose="020B0604020202020204" pitchFamily="34" charset="0"/>
              </a:rPr>
              <a:t>(navette unique)</a:t>
            </a:r>
          </a:p>
        </p:txBody>
      </p:sp>
      <p:cxnSp>
        <p:nvCxnSpPr>
          <p:cNvPr id="26" name="Connecteur droit 25">
            <a:extLst>
              <a:ext uri="{FF2B5EF4-FFF2-40B4-BE49-F238E27FC236}">
                <a16:creationId xmlns="" xmlns:a16="http://schemas.microsoft.com/office/drawing/2014/main" id="{A960C9B4-F3B5-3949-A132-8E406BA75E73}"/>
              </a:ext>
            </a:extLst>
          </p:cNvPr>
          <p:cNvCxnSpPr>
            <a:cxnSpLocks/>
          </p:cNvCxnSpPr>
          <p:nvPr>
            <p:custDataLst>
              <p:tags r:id="rId20"/>
            </p:custDataLst>
          </p:nvPr>
        </p:nvCxnSpPr>
        <p:spPr>
          <a:xfrm>
            <a:off x="231318" y="3632480"/>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 xmlns:a16="http://schemas.microsoft.com/office/drawing/2014/main" id="{23B2469F-850C-F240-BF6F-399B0BFD70E2}"/>
              </a:ext>
            </a:extLst>
          </p:cNvPr>
          <p:cNvSpPr txBox="1"/>
          <p:nvPr>
            <p:custDataLst>
              <p:tags r:id="rId21"/>
            </p:custDataLst>
          </p:nvPr>
        </p:nvSpPr>
        <p:spPr>
          <a:xfrm>
            <a:off x="3506809" y="3060634"/>
            <a:ext cx="2778665" cy="615553"/>
          </a:xfrm>
          <a:prstGeom prst="rect">
            <a:avLst/>
          </a:prstGeom>
          <a:noFill/>
        </p:spPr>
        <p:txBody>
          <a:bodyPr wrap="squar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 </a:t>
            </a:r>
          </a:p>
          <a:p>
            <a:pPr algn="ctr"/>
            <a:r>
              <a:rPr lang="fr-FR" sz="1000" dirty="0">
                <a:solidFill>
                  <a:schemeClr val="accent1"/>
                </a:solidFill>
                <a:latin typeface="Arial" panose="020B0604020202020204" pitchFamily="34" charset="0"/>
                <a:cs typeface="Arial" panose="020B0604020202020204" pitchFamily="34" charset="0"/>
              </a:rPr>
              <a:t>=&gt; </a:t>
            </a:r>
            <a:r>
              <a:rPr lang="fr-FR" sz="1000" i="1" dirty="0">
                <a:solidFill>
                  <a:schemeClr val="accent1"/>
                </a:solidFill>
                <a:latin typeface="Arial" panose="020B0604020202020204" pitchFamily="34" charset="0"/>
                <a:cs typeface="Arial" panose="020B0604020202020204" pitchFamily="34" charset="0"/>
              </a:rPr>
              <a:t>touche une zone mieux desservie / navette quai de la Fontaine</a:t>
            </a:r>
          </a:p>
        </p:txBody>
      </p:sp>
      <p:sp>
        <p:nvSpPr>
          <p:cNvPr id="28" name="ZoneTexte 27">
            <a:extLst>
              <a:ext uri="{FF2B5EF4-FFF2-40B4-BE49-F238E27FC236}">
                <a16:creationId xmlns="" xmlns:a16="http://schemas.microsoft.com/office/drawing/2014/main" id="{18CC7F01-F9F3-874F-91D3-F3507B671159}"/>
              </a:ext>
            </a:extLst>
          </p:cNvPr>
          <p:cNvSpPr txBox="1"/>
          <p:nvPr>
            <p:custDataLst>
              <p:tags r:id="rId22"/>
            </p:custDataLst>
          </p:nvPr>
        </p:nvSpPr>
        <p:spPr>
          <a:xfrm>
            <a:off x="3496173" y="3987872"/>
            <a:ext cx="2805687" cy="615553"/>
          </a:xfrm>
          <a:prstGeom prst="rect">
            <a:avLst/>
          </a:prstGeom>
          <a:noFill/>
        </p:spPr>
        <p:txBody>
          <a:bodyPr wrap="square" rtlCol="0">
            <a:spAutoFit/>
          </a:bodyPr>
          <a:lstStyle/>
          <a:p>
            <a:pPr algn="ctr"/>
            <a:r>
              <a:rPr lang="fr-FR" sz="1400" b="1" dirty="0">
                <a:solidFill>
                  <a:schemeClr val="accent1"/>
                </a:solidFill>
                <a:latin typeface="Arial" panose="020B0604020202020204" pitchFamily="34" charset="0"/>
                <a:cs typeface="Arial" panose="020B0604020202020204" pitchFamily="34" charset="0"/>
              </a:rPr>
              <a:t>7 </a:t>
            </a:r>
          </a:p>
          <a:p>
            <a:pPr algn="ctr"/>
            <a:r>
              <a:rPr lang="fr-FR" sz="1000" dirty="0">
                <a:solidFill>
                  <a:schemeClr val="accent1"/>
                </a:solidFill>
                <a:latin typeface="Arial" panose="020B0604020202020204" pitchFamily="34" charset="0"/>
                <a:cs typeface="Arial" panose="020B0604020202020204" pitchFamily="34" charset="0"/>
              </a:rPr>
              <a:t>=&gt; </a:t>
            </a:r>
            <a:r>
              <a:rPr lang="fr-FR" sz="1000" i="1" dirty="0">
                <a:solidFill>
                  <a:schemeClr val="accent1"/>
                </a:solidFill>
                <a:latin typeface="Arial" panose="020B0604020202020204" pitchFamily="34" charset="0"/>
                <a:cs typeface="Arial" panose="020B0604020202020204" pitchFamily="34" charset="0"/>
              </a:rPr>
              <a:t>touche une zone mieux desservie / navette quai de la Fontaine</a:t>
            </a:r>
          </a:p>
        </p:txBody>
      </p:sp>
      <p:sp>
        <p:nvSpPr>
          <p:cNvPr id="29" name="ZoneTexte 28">
            <a:extLst>
              <a:ext uri="{FF2B5EF4-FFF2-40B4-BE49-F238E27FC236}">
                <a16:creationId xmlns="" xmlns:a16="http://schemas.microsoft.com/office/drawing/2014/main" id="{9A14E611-EB7C-EB49-A4A1-3124893BA094}"/>
              </a:ext>
            </a:extLst>
          </p:cNvPr>
          <p:cNvSpPr txBox="1"/>
          <p:nvPr>
            <p:custDataLst>
              <p:tags r:id="rId23"/>
            </p:custDataLst>
          </p:nvPr>
        </p:nvSpPr>
        <p:spPr>
          <a:xfrm>
            <a:off x="3473089" y="4634795"/>
            <a:ext cx="2812386" cy="461665"/>
          </a:xfrm>
          <a:prstGeom prst="rect">
            <a:avLst/>
          </a:prstGeom>
          <a:noFill/>
        </p:spPr>
        <p:txBody>
          <a:bodyPr wrap="squar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 </a:t>
            </a:r>
          </a:p>
          <a:p>
            <a:pPr algn="ctr"/>
            <a:r>
              <a:rPr lang="fr-FR" sz="1000" dirty="0">
                <a:solidFill>
                  <a:schemeClr val="accent1"/>
                </a:solidFill>
                <a:latin typeface="Arial" panose="020B0604020202020204" pitchFamily="34" charset="0"/>
                <a:cs typeface="Arial" panose="020B0604020202020204" pitchFamily="34" charset="0"/>
              </a:rPr>
              <a:t>=&gt; </a:t>
            </a:r>
            <a:r>
              <a:rPr lang="fr-FR" sz="1000" i="1" dirty="0">
                <a:solidFill>
                  <a:schemeClr val="accent1"/>
                </a:solidFill>
                <a:latin typeface="Arial" panose="020B0604020202020204" pitchFamily="34" charset="0"/>
                <a:cs typeface="Arial" panose="020B0604020202020204" pitchFamily="34" charset="0"/>
              </a:rPr>
              <a:t>pour accessibilité + pour le soir</a:t>
            </a:r>
          </a:p>
        </p:txBody>
      </p:sp>
      <p:sp>
        <p:nvSpPr>
          <p:cNvPr id="30" name="ZoneTexte 29">
            <a:extLst>
              <a:ext uri="{FF2B5EF4-FFF2-40B4-BE49-F238E27FC236}">
                <a16:creationId xmlns="" xmlns:a16="http://schemas.microsoft.com/office/drawing/2014/main" id="{70C24B7C-90D2-974D-AEDE-B1AFB1959A86}"/>
              </a:ext>
            </a:extLst>
          </p:cNvPr>
          <p:cNvSpPr txBox="1"/>
          <p:nvPr>
            <p:custDataLst>
              <p:tags r:id="rId24"/>
            </p:custDataLst>
          </p:nvPr>
        </p:nvSpPr>
        <p:spPr>
          <a:xfrm>
            <a:off x="4694679" y="5371520"/>
            <a:ext cx="284052" cy="307777"/>
          </a:xfrm>
          <a:prstGeom prst="rect">
            <a:avLst/>
          </a:prstGeom>
          <a:noFill/>
        </p:spPr>
        <p:txBody>
          <a:bodyPr wrap="none" rtlCol="0">
            <a:spAutoFit/>
          </a:bodyPr>
          <a:lstStyle/>
          <a:p>
            <a:r>
              <a:rPr lang="fr-FR" sz="1400" b="1" i="1" dirty="0">
                <a:solidFill>
                  <a:schemeClr val="accent1"/>
                </a:solidFill>
                <a:latin typeface="Arial" panose="020B0604020202020204" pitchFamily="34" charset="0"/>
                <a:cs typeface="Arial" panose="020B0604020202020204" pitchFamily="34" charset="0"/>
              </a:rPr>
              <a:t>5</a:t>
            </a:r>
            <a:endParaRPr lang="fr-FR" sz="1400" i="1" dirty="0">
              <a:solidFill>
                <a:schemeClr val="accent1"/>
              </a:solidFill>
              <a:latin typeface="Arial" panose="020B0604020202020204" pitchFamily="34" charset="0"/>
              <a:cs typeface="Arial" panose="020B0604020202020204" pitchFamily="34" charset="0"/>
            </a:endParaRPr>
          </a:p>
        </p:txBody>
      </p:sp>
      <p:sp>
        <p:nvSpPr>
          <p:cNvPr id="31" name="ZoneTexte 30">
            <a:extLst>
              <a:ext uri="{FF2B5EF4-FFF2-40B4-BE49-F238E27FC236}">
                <a16:creationId xmlns="" xmlns:a16="http://schemas.microsoft.com/office/drawing/2014/main" id="{FE496A21-467A-3145-82D2-3C6FF8CF957C}"/>
              </a:ext>
            </a:extLst>
          </p:cNvPr>
          <p:cNvSpPr txBox="1"/>
          <p:nvPr>
            <p:custDataLst>
              <p:tags r:id="rId25"/>
            </p:custDataLst>
          </p:nvPr>
        </p:nvSpPr>
        <p:spPr>
          <a:xfrm>
            <a:off x="4694679" y="6010713"/>
            <a:ext cx="284052" cy="307777"/>
          </a:xfrm>
          <a:prstGeom prst="rect">
            <a:avLst/>
          </a:prstGeom>
          <a:noFill/>
        </p:spPr>
        <p:txBody>
          <a:bodyPr wrap="none" rtlCol="0">
            <a:spAutoFit/>
          </a:bodyPr>
          <a:lstStyle/>
          <a:p>
            <a:r>
              <a:rPr lang="fr-FR" sz="1400" b="1" i="1" dirty="0">
                <a:solidFill>
                  <a:schemeClr val="accent1"/>
                </a:solidFill>
                <a:latin typeface="Arial" panose="020B0604020202020204" pitchFamily="34" charset="0"/>
                <a:cs typeface="Arial" panose="020B0604020202020204" pitchFamily="34" charset="0"/>
              </a:rPr>
              <a:t>1</a:t>
            </a:r>
            <a:endParaRPr lang="fr-FR" sz="1400" i="1" dirty="0">
              <a:solidFill>
                <a:schemeClr val="accent1"/>
              </a:solidFill>
              <a:latin typeface="Arial" panose="020B0604020202020204" pitchFamily="34" charset="0"/>
              <a:cs typeface="Arial" panose="020B0604020202020204" pitchFamily="34" charset="0"/>
            </a:endParaRPr>
          </a:p>
        </p:txBody>
      </p:sp>
      <p:cxnSp>
        <p:nvCxnSpPr>
          <p:cNvPr id="33" name="Connecteur droit 32">
            <a:extLst>
              <a:ext uri="{FF2B5EF4-FFF2-40B4-BE49-F238E27FC236}">
                <a16:creationId xmlns="" xmlns:a16="http://schemas.microsoft.com/office/drawing/2014/main" id="{DEADC35E-A895-5740-A7ED-415D3D6076FC}"/>
              </a:ext>
            </a:extLst>
          </p:cNvPr>
          <p:cNvCxnSpPr>
            <a:cxnSpLocks/>
          </p:cNvCxnSpPr>
          <p:nvPr>
            <p:custDataLst>
              <p:tags r:id="rId26"/>
            </p:custDataLst>
          </p:nvPr>
        </p:nvCxnSpPr>
        <p:spPr>
          <a:xfrm>
            <a:off x="225840" y="4610411"/>
            <a:ext cx="11762139"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pic>
        <p:nvPicPr>
          <p:cNvPr id="34" name="Graphique 83" descr="Contour de visage avec grimace avec un remplissage uni">
            <a:extLst>
              <a:ext uri="{FF2B5EF4-FFF2-40B4-BE49-F238E27FC236}">
                <a16:creationId xmlns="" xmlns:a16="http://schemas.microsoft.com/office/drawing/2014/main" id="{957AA44D-5075-664F-A75C-93571FA05724}"/>
              </a:ext>
            </a:extLst>
          </p:cNvPr>
          <p:cNvPicPr/>
          <p:nvPr>
            <p:custDataLst>
              <p:tags r:id="rId27"/>
            </p:custDataLst>
          </p:nvPr>
        </p:nvPicPr>
        <p:blipFill>
          <a:blip r:embed="rId36">
            <a:extLst>
              <a:ext uri="{96DAC541-7B7A-43D3-8B79-37D633B846F1}">
                <asvg:svgBlip xmlns="" xmlns:asvg="http://schemas.microsoft.com/office/drawing/2016/SVG/main" r:embed="rId37"/>
              </a:ext>
            </a:extLst>
          </a:blip>
          <a:stretch>
            <a:fillRect/>
          </a:stretch>
        </p:blipFill>
        <p:spPr>
          <a:xfrm>
            <a:off x="2846647" y="1609454"/>
            <a:ext cx="540000" cy="540000"/>
          </a:xfrm>
          <a:prstGeom prst="rect">
            <a:avLst/>
          </a:prstGeom>
        </p:spPr>
      </p:pic>
      <p:pic>
        <p:nvPicPr>
          <p:cNvPr id="35" name="Graphique 79" descr="Contour de visage sans expression avec un remplissage uni">
            <a:extLst>
              <a:ext uri="{FF2B5EF4-FFF2-40B4-BE49-F238E27FC236}">
                <a16:creationId xmlns="" xmlns:a16="http://schemas.microsoft.com/office/drawing/2014/main" id="{37C032AA-3E6C-B04F-B887-9F6F0976E12D}"/>
              </a:ext>
            </a:extLst>
          </p:cNvPr>
          <p:cNvPicPr/>
          <p:nvPr>
            <p:custDataLst>
              <p:tags r:id="rId28"/>
            </p:custDataLst>
          </p:nvPr>
        </p:nvPicPr>
        <p:blipFill>
          <a:blip r:embed="rId34">
            <a:extLst>
              <a:ext uri="{96DAC541-7B7A-43D3-8B79-37D633B846F1}">
                <asvg:svgBlip xmlns="" xmlns:asvg="http://schemas.microsoft.com/office/drawing/2016/SVG/main" r:embed="rId35"/>
              </a:ext>
            </a:extLst>
          </a:blip>
          <a:stretch>
            <a:fillRect/>
          </a:stretch>
        </p:blipFill>
        <p:spPr>
          <a:xfrm>
            <a:off x="2838482" y="2360677"/>
            <a:ext cx="540000" cy="540000"/>
          </a:xfrm>
          <a:prstGeom prst="rect">
            <a:avLst/>
          </a:prstGeom>
        </p:spPr>
      </p:pic>
      <p:pic>
        <p:nvPicPr>
          <p:cNvPr id="36" name="Graphique 83" descr="Contour de visage avec grimace avec un remplissage uni">
            <a:extLst>
              <a:ext uri="{FF2B5EF4-FFF2-40B4-BE49-F238E27FC236}">
                <a16:creationId xmlns="" xmlns:a16="http://schemas.microsoft.com/office/drawing/2014/main" id="{8D48A307-ACF9-604A-8417-0E555308E424}"/>
              </a:ext>
            </a:extLst>
          </p:cNvPr>
          <p:cNvPicPr/>
          <p:nvPr>
            <p:custDataLst>
              <p:tags r:id="rId29"/>
            </p:custDataLst>
          </p:nvPr>
        </p:nvPicPr>
        <p:blipFill>
          <a:blip r:embed="rId36">
            <a:extLst>
              <a:ext uri="{96DAC541-7B7A-43D3-8B79-37D633B846F1}">
                <asvg:svgBlip xmlns="" xmlns:asvg="http://schemas.microsoft.com/office/drawing/2016/SVG/main" r:embed="rId37"/>
              </a:ext>
            </a:extLst>
          </a:blip>
          <a:stretch>
            <a:fillRect/>
          </a:stretch>
        </p:blipFill>
        <p:spPr>
          <a:xfrm>
            <a:off x="2807257" y="5347787"/>
            <a:ext cx="540000" cy="540000"/>
          </a:xfrm>
          <a:prstGeom prst="rect">
            <a:avLst/>
          </a:prstGeom>
        </p:spPr>
      </p:pic>
      <p:pic>
        <p:nvPicPr>
          <p:cNvPr id="37" name="Graphique 83" descr="Contour de visage avec grimace avec un remplissage uni">
            <a:extLst>
              <a:ext uri="{FF2B5EF4-FFF2-40B4-BE49-F238E27FC236}">
                <a16:creationId xmlns="" xmlns:a16="http://schemas.microsoft.com/office/drawing/2014/main" id="{B6A772BB-4472-F34F-BE11-261604F09504}"/>
              </a:ext>
            </a:extLst>
          </p:cNvPr>
          <p:cNvPicPr/>
          <p:nvPr>
            <p:custDataLst>
              <p:tags r:id="rId30"/>
            </p:custDataLst>
          </p:nvPr>
        </p:nvPicPr>
        <p:blipFill>
          <a:blip r:embed="rId36">
            <a:extLst>
              <a:ext uri="{96DAC541-7B7A-43D3-8B79-37D633B846F1}">
                <asvg:svgBlip xmlns="" xmlns:asvg="http://schemas.microsoft.com/office/drawing/2016/SVG/main" r:embed="rId37"/>
              </a:ext>
            </a:extLst>
          </a:blip>
          <a:stretch>
            <a:fillRect/>
          </a:stretch>
        </p:blipFill>
        <p:spPr>
          <a:xfrm>
            <a:off x="2860137" y="3105107"/>
            <a:ext cx="540000" cy="540000"/>
          </a:xfrm>
          <a:prstGeom prst="rect">
            <a:avLst/>
          </a:prstGeom>
        </p:spPr>
      </p:pic>
      <p:pic>
        <p:nvPicPr>
          <p:cNvPr id="38" name="Graphique 83" descr="Contour de visage avec grimace avec un remplissage uni">
            <a:extLst>
              <a:ext uri="{FF2B5EF4-FFF2-40B4-BE49-F238E27FC236}">
                <a16:creationId xmlns="" xmlns:a16="http://schemas.microsoft.com/office/drawing/2014/main" id="{57CCEA84-F46A-9440-8EF9-1DC0180DA246}"/>
              </a:ext>
            </a:extLst>
          </p:cNvPr>
          <p:cNvPicPr/>
          <p:nvPr>
            <p:custDataLst>
              <p:tags r:id="rId31"/>
            </p:custDataLst>
          </p:nvPr>
        </p:nvPicPr>
        <p:blipFill>
          <a:blip r:embed="rId36">
            <a:extLst>
              <a:ext uri="{96DAC541-7B7A-43D3-8B79-37D633B846F1}">
                <asvg:svgBlip xmlns="" xmlns:asvg="http://schemas.microsoft.com/office/drawing/2016/SVG/main" r:embed="rId37"/>
              </a:ext>
            </a:extLst>
          </a:blip>
          <a:stretch>
            <a:fillRect/>
          </a:stretch>
        </p:blipFill>
        <p:spPr>
          <a:xfrm>
            <a:off x="2846647" y="4047967"/>
            <a:ext cx="540000" cy="540000"/>
          </a:xfrm>
          <a:prstGeom prst="rect">
            <a:avLst/>
          </a:prstGeom>
        </p:spPr>
      </p:pic>
      <p:sp>
        <p:nvSpPr>
          <p:cNvPr id="39" name="ZoneTexte 38">
            <a:extLst>
              <a:ext uri="{FF2B5EF4-FFF2-40B4-BE49-F238E27FC236}">
                <a16:creationId xmlns="" xmlns:a16="http://schemas.microsoft.com/office/drawing/2014/main" id="{97D2DB67-087D-654B-81CA-3E785E2B7324}"/>
              </a:ext>
            </a:extLst>
          </p:cNvPr>
          <p:cNvSpPr txBox="1"/>
          <p:nvPr>
            <p:custDataLst>
              <p:tags r:id="rId32"/>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206777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fontScale="92500"/>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2 – SECTEUR GARDONNENQUE</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26 JANVIER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863997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049552" y="378527"/>
            <a:ext cx="5999491" cy="647947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marL="180975" indent="-180975">
              <a:lnSpc>
                <a:spcPct val="100000"/>
              </a:lnSpc>
              <a:buClr>
                <a:srgbClr val="E2051B"/>
              </a:buClr>
              <a:buFont typeface="Arial" panose="020B0604020202020204" pitchFamily="34" charset="0"/>
              <a:buChar char="•"/>
            </a:pPr>
            <a:r>
              <a:rPr lang="fr-FR" sz="1200" b="1" dirty="0">
                <a:solidFill>
                  <a:srgbClr val="CB1569"/>
                </a:solidFill>
              </a:rPr>
              <a:t>Les navettes inter-villages</a:t>
            </a:r>
            <a:r>
              <a:rPr lang="fr-FR" sz="1200" dirty="0">
                <a:solidFill>
                  <a:srgbClr val="CB1569"/>
                </a:solidFill>
              </a:rPr>
              <a:t>	</a:t>
            </a:r>
          </a:p>
          <a:p>
            <a:pPr marL="866775" lvl="1" indent="-180975">
              <a:lnSpc>
                <a:spcPct val="100000"/>
              </a:lnSpc>
              <a:buClr>
                <a:srgbClr val="E2051B"/>
              </a:buClr>
            </a:pPr>
            <a:r>
              <a:rPr lang="fr-FR" sz="1100" dirty="0"/>
              <a:t>Des plages horaires fixes aux heures de pointes, pour les personnes âgées et pour des destinations précises comme le médecin, la pharmacie…et horaires à la demande aux heures creuses.</a:t>
            </a:r>
          </a:p>
          <a:p>
            <a:pPr marL="866775" lvl="1" indent="-180975">
              <a:lnSpc>
                <a:spcPct val="100000"/>
              </a:lnSpc>
              <a:buClr>
                <a:srgbClr val="E2051B"/>
              </a:buClr>
            </a:pPr>
            <a:r>
              <a:rPr lang="fr-FR" sz="1100" dirty="0"/>
              <a:t>Relier les 2 zones des navettes inter-villages par une navette.</a:t>
            </a:r>
          </a:p>
          <a:p>
            <a:pPr marL="866775" lvl="1" indent="-180975">
              <a:lnSpc>
                <a:spcPct val="100000"/>
              </a:lnSpc>
              <a:buClr>
                <a:srgbClr val="E2051B"/>
              </a:buClr>
            </a:pPr>
            <a:r>
              <a:rPr lang="fr-FR" sz="1100" dirty="0">
                <a:ea typeface="Trebuchet MS" charset="0"/>
                <a:cs typeface="Arial" panose="020B0604020202020204" pitchFamily="34" charset="0"/>
              </a:rPr>
              <a:t>Des navettes AR La Calmette/St Mamert.</a:t>
            </a:r>
          </a:p>
          <a:p>
            <a:pPr lvl="1" indent="0">
              <a:lnSpc>
                <a:spcPct val="100000"/>
              </a:lnSpc>
              <a:buClr>
                <a:srgbClr val="E2051B"/>
              </a:buClr>
              <a:buNone/>
            </a:pPr>
            <a:endParaRPr lang="fr-FR" sz="1100" dirty="0">
              <a:cs typeface="Arial" panose="020B0604020202020204" pitchFamily="34" charset="0"/>
            </a:endParaRPr>
          </a:p>
          <a:p>
            <a:pPr marL="171450" indent="-171450">
              <a:lnSpc>
                <a:spcPct val="100000"/>
              </a:lnSpc>
              <a:buClr>
                <a:srgbClr val="E2051B"/>
              </a:buClr>
              <a:buFont typeface="Arial" panose="020B0604020202020204" pitchFamily="34" charset="0"/>
              <a:buChar char="•"/>
            </a:pPr>
            <a:r>
              <a:rPr lang="fr-FR" sz="1200" b="1" dirty="0">
                <a:solidFill>
                  <a:srgbClr val="CB1569"/>
                </a:solidFill>
              </a:rPr>
              <a:t>Les lignes</a:t>
            </a:r>
          </a:p>
          <a:p>
            <a:pPr marL="893763" indent="-893763">
              <a:lnSpc>
                <a:spcPct val="100000"/>
              </a:lnSpc>
              <a:buClr>
                <a:srgbClr val="E2051B"/>
              </a:buClr>
            </a:pPr>
            <a:r>
              <a:rPr lang="fr-FR" sz="1200" b="1" dirty="0"/>
              <a:t>	Ligne 61 </a:t>
            </a:r>
            <a:r>
              <a:rPr lang="fr-FR" sz="1200" dirty="0"/>
              <a:t>: proposition de 2 nouveaux arrêts à l’hôpital </a:t>
            </a:r>
            <a:r>
              <a:rPr lang="fr-FR" sz="1200" dirty="0" err="1"/>
              <a:t>Carrémeau</a:t>
            </a:r>
            <a:r>
              <a:rPr lang="fr-FR" sz="1200" dirty="0"/>
              <a:t> et à l’IUT et d’un 3</a:t>
            </a:r>
            <a:r>
              <a:rPr lang="fr-FR" sz="1200" baseline="30000" dirty="0"/>
              <a:t>ème</a:t>
            </a:r>
            <a:r>
              <a:rPr lang="fr-FR" sz="1200" dirty="0"/>
              <a:t> arrêt suite à la </a:t>
            </a:r>
            <a:r>
              <a:rPr lang="fr-FR" sz="1200" b="1" dirty="0"/>
              <a:t>création d’une aire de covoiturage à La Calmette au carrefour de la RN 106 et de la Route de St </a:t>
            </a:r>
            <a:r>
              <a:rPr lang="fr-FR" sz="1200" b="1" dirty="0" err="1"/>
              <a:t>Chaptes</a:t>
            </a:r>
            <a:endParaRPr lang="fr-FR" sz="1200" b="1" dirty="0"/>
          </a:p>
          <a:p>
            <a:pPr>
              <a:lnSpc>
                <a:spcPct val="100000"/>
              </a:lnSpc>
              <a:buClr>
                <a:srgbClr val="E2051B"/>
              </a:buClr>
            </a:pPr>
            <a:r>
              <a:rPr lang="fr-FR" sz="1200" dirty="0"/>
              <a:t>	</a:t>
            </a:r>
            <a:r>
              <a:rPr lang="fr-FR" sz="1200" b="1" dirty="0"/>
              <a:t>Ligne 104  : la doubler </a:t>
            </a:r>
            <a:r>
              <a:rPr lang="fr-FR" sz="1200" dirty="0"/>
              <a:t>aux heures de pointe</a:t>
            </a:r>
          </a:p>
          <a:p>
            <a:pPr lvl="1" indent="0">
              <a:lnSpc>
                <a:spcPct val="100000"/>
              </a:lnSpc>
              <a:buClr>
                <a:srgbClr val="E2051B"/>
              </a:buClr>
              <a:buNone/>
            </a:pPr>
            <a:r>
              <a:rPr lang="fr-FR" sz="1200" dirty="0"/>
              <a:t>	</a:t>
            </a:r>
            <a:r>
              <a:rPr lang="fr-FR" sz="1200" b="1" dirty="0"/>
              <a:t>Ligne 802-1 </a:t>
            </a:r>
            <a:r>
              <a:rPr lang="fr-FR" sz="1200" dirty="0"/>
              <a:t>: Ajouter un horaire pour les scolaires</a:t>
            </a:r>
          </a:p>
          <a:p>
            <a:pPr lvl="1" indent="0">
              <a:lnSpc>
                <a:spcPct val="100000"/>
              </a:lnSpc>
              <a:buClr>
                <a:srgbClr val="E2051B"/>
              </a:buClr>
              <a:buNone/>
            </a:pPr>
            <a:r>
              <a:rPr lang="fr-FR" sz="1200" dirty="0"/>
              <a:t>	</a:t>
            </a:r>
            <a:r>
              <a:rPr lang="fr-FR" sz="1200" b="1" dirty="0"/>
              <a:t>Mettre une ligne pour les actifs et les scolaires </a:t>
            </a:r>
            <a:r>
              <a:rPr lang="fr-FR" sz="1200" dirty="0"/>
              <a:t>aux heures de pointe 	faisant la liaison entre les villages y compris pendant les vacances 	scolaires</a:t>
            </a:r>
          </a:p>
          <a:p>
            <a:pPr lvl="1" indent="0">
              <a:lnSpc>
                <a:spcPct val="100000"/>
              </a:lnSpc>
              <a:buClr>
                <a:srgbClr val="E2051B"/>
              </a:buClr>
              <a:buNone/>
            </a:pPr>
            <a:r>
              <a:rPr lang="fr-FR" sz="1200" dirty="0"/>
              <a:t>	Création d’une </a:t>
            </a:r>
            <a:r>
              <a:rPr lang="fr-FR" sz="1200" b="1" dirty="0"/>
              <a:t>ligne le samedi matin pour les </a:t>
            </a:r>
            <a:r>
              <a:rPr lang="fr-FR" sz="1200" b="1" dirty="0" smtClean="0"/>
              <a:t>Allers Retors </a:t>
            </a:r>
            <a:r>
              <a:rPr lang="fr-FR" sz="1200" b="1" dirty="0"/>
              <a:t>Nîmes-Montignargues</a:t>
            </a:r>
          </a:p>
          <a:p>
            <a:pPr lvl="1" indent="0">
              <a:lnSpc>
                <a:spcPct val="100000"/>
              </a:lnSpc>
              <a:buClr>
                <a:srgbClr val="E2051B"/>
              </a:buClr>
              <a:buNone/>
            </a:pPr>
            <a:endParaRPr lang="fr-FR" sz="1200" b="1" dirty="0"/>
          </a:p>
          <a:p>
            <a:pPr marL="171450" indent="-171450">
              <a:lnSpc>
                <a:spcPct val="100000"/>
              </a:lnSpc>
              <a:buClr>
                <a:srgbClr val="E2051B"/>
              </a:buClr>
              <a:buFont typeface="Arial" panose="020B0604020202020204" pitchFamily="34" charset="0"/>
              <a:buChar char="•"/>
            </a:pPr>
            <a:r>
              <a:rPr lang="fr-FR" sz="1200" b="1" dirty="0">
                <a:solidFill>
                  <a:srgbClr val="CB1569"/>
                </a:solidFill>
              </a:rPr>
              <a:t>Renforcement des liaisons avec les gares  </a:t>
            </a:r>
            <a:r>
              <a:rPr lang="fr-FR" sz="1200" dirty="0"/>
              <a:t>: Mieux relier les villages aux gares respectives par un système de navettes (exemple Fons et St </a:t>
            </a:r>
            <a:r>
              <a:rPr lang="fr-FR" sz="1200" dirty="0" err="1"/>
              <a:t>Geniès</a:t>
            </a:r>
            <a:r>
              <a:rPr lang="fr-FR" sz="1200" dirty="0"/>
              <a:t>) et </a:t>
            </a:r>
            <a:r>
              <a:rPr lang="fr-FR" sz="1200" b="1" dirty="0"/>
              <a:t>prolongation de la L62 vers la gare de St </a:t>
            </a:r>
            <a:r>
              <a:rPr lang="fr-FR" sz="1200" b="1" dirty="0" err="1" smtClean="0"/>
              <a:t>Géniès</a:t>
            </a:r>
            <a:endParaRPr lang="fr-FR" sz="1200" dirty="0"/>
          </a:p>
          <a:p>
            <a:pPr marL="171450" indent="-171450">
              <a:lnSpc>
                <a:spcPct val="100000"/>
              </a:lnSpc>
              <a:buClr>
                <a:srgbClr val="E2051B"/>
              </a:buClr>
              <a:buFont typeface="Arial" panose="020B0604020202020204" pitchFamily="34" charset="0"/>
              <a:buChar char="•"/>
            </a:pPr>
            <a:r>
              <a:rPr lang="fr-FR" sz="1200" b="1" dirty="0">
                <a:solidFill>
                  <a:srgbClr val="CB1569"/>
                </a:solidFill>
              </a:rPr>
              <a:t>Voie dédiée sur la Route d’Alès </a:t>
            </a:r>
            <a:r>
              <a:rPr lang="fr-FR" sz="1200" dirty="0"/>
              <a:t>pour les bus en horaires de pointe et rendu aux véhicules en heures creuses comme à Grenoble.</a:t>
            </a:r>
          </a:p>
          <a:p>
            <a:pPr marL="171450" indent="-171450">
              <a:lnSpc>
                <a:spcPct val="100000"/>
              </a:lnSpc>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Création d’un pôle multimodal </a:t>
            </a:r>
            <a:r>
              <a:rPr lang="fr-FR" sz="1200" dirty="0">
                <a:ea typeface="Trebuchet MS" charset="0"/>
                <a:cs typeface="Arial" panose="020B0604020202020204" pitchFamily="34" charset="0"/>
              </a:rPr>
              <a:t>en direction d’Alès</a:t>
            </a:r>
            <a:endParaRPr lang="fr-FR" sz="1200" dirty="0"/>
          </a:p>
          <a:p>
            <a:pPr marL="171450" indent="-171450">
              <a:lnSpc>
                <a:spcPct val="100000"/>
              </a:lnSpc>
              <a:buClr>
                <a:srgbClr val="E2051B"/>
              </a:buClr>
              <a:buFont typeface="Arial" panose="020B0604020202020204" pitchFamily="34" charset="0"/>
              <a:buChar char="•"/>
            </a:pPr>
            <a:r>
              <a:rPr lang="fr-FR" sz="1200" b="1" dirty="0">
                <a:solidFill>
                  <a:srgbClr val="CB1569"/>
                </a:solidFill>
              </a:rPr>
              <a:t>Sécurisation des pistes cyclables </a:t>
            </a:r>
          </a:p>
          <a:p>
            <a:pPr marL="171450" indent="-171450">
              <a:lnSpc>
                <a:spcPct val="100000"/>
              </a:lnSpc>
              <a:buClr>
                <a:srgbClr val="E2051B"/>
              </a:buClr>
              <a:buFont typeface="Arial" panose="020B0604020202020204" pitchFamily="34" charset="0"/>
              <a:buChar char="•"/>
            </a:pPr>
            <a:endParaRPr lang="fr-FR" sz="1200" dirty="0"/>
          </a:p>
          <a:p>
            <a:pPr marL="180975" indent="-180975">
              <a:lnSpc>
                <a:spcPct val="100000"/>
              </a:lnSpc>
              <a:buClr>
                <a:srgbClr val="E2051B"/>
              </a:buClr>
              <a:buFont typeface="Arial" panose="020B0604020202020204" pitchFamily="34" charset="0"/>
              <a:buChar char="•"/>
            </a:pPr>
            <a:endParaRPr lang="fr-FR" sz="1200" b="1" dirty="0"/>
          </a:p>
          <a:p>
            <a:pPr>
              <a:lnSpc>
                <a:spcPct val="100000"/>
              </a:lnSpc>
              <a:buClr>
                <a:srgbClr val="E2051B"/>
              </a:buClr>
            </a:pPr>
            <a:endParaRPr lang="fr-FR" sz="1200" dirty="0">
              <a:ea typeface="Trebuchet MS" charset="0"/>
              <a:cs typeface="Arial" panose="020B0604020202020204" pitchFamily="34" charset="0"/>
            </a:endParaRPr>
          </a:p>
          <a:p>
            <a:pPr marL="92075"/>
            <a:endParaRPr lang="fr-FR" sz="16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3"/>
          <a:stretch>
            <a:fillRect/>
          </a:stretch>
        </p:blipFill>
        <p:spPr>
          <a:xfrm>
            <a:off x="5480596" y="422014"/>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475862" y="1880948"/>
            <a:ext cx="4141703" cy="36533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b="1" dirty="0">
              <a:latin typeface="Avenir Medium" panose="02000503020000020003" pitchFamily="2" charset="0"/>
            </a:endParaRPr>
          </a:p>
          <a:p>
            <a:pPr>
              <a:lnSpc>
                <a:spcPct val="100000"/>
              </a:lnSpc>
              <a:buClr>
                <a:srgbClr val="E2051B"/>
              </a:buClr>
            </a:pP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4"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696111" y="1880948"/>
            <a:ext cx="737640" cy="484735"/>
          </a:xfrm>
          <a:prstGeom prst="rect">
            <a:avLst/>
          </a:prstGeom>
        </p:spPr>
      </p:pic>
      <p:sp>
        <p:nvSpPr>
          <p:cNvPr id="4" name="ZoneTexte 3">
            <a:extLst>
              <a:ext uri="{FF2B5EF4-FFF2-40B4-BE49-F238E27FC236}">
                <a16:creationId xmlns="" xmlns:a16="http://schemas.microsoft.com/office/drawing/2014/main" id="{10E8A19E-9E66-314F-9379-8923A2E2010E}"/>
              </a:ext>
            </a:extLst>
          </p:cNvPr>
          <p:cNvSpPr txBox="1"/>
          <p:nvPr>
            <p:custDataLst>
              <p:tags r:id="rId6"/>
            </p:custDataLst>
          </p:nvPr>
        </p:nvSpPr>
        <p:spPr>
          <a:xfrm>
            <a:off x="4648431" y="4947063"/>
            <a:ext cx="1316899" cy="369332"/>
          </a:xfrm>
          <a:prstGeom prst="rect">
            <a:avLst/>
          </a:prstGeom>
          <a:noFill/>
        </p:spPr>
        <p:txBody>
          <a:bodyPr wrap="none" rtlCol="0">
            <a:spAutoFit/>
          </a:bodyPr>
          <a:lstStyle/>
          <a:p>
            <a:r>
              <a:rPr lang="fr-FR" i="1" dirty="0">
                <a:solidFill>
                  <a:srgbClr val="484282"/>
                </a:solidFill>
              </a:rPr>
              <a:t>Et en plus….</a:t>
            </a:r>
          </a:p>
        </p:txBody>
      </p:sp>
      <p:sp>
        <p:nvSpPr>
          <p:cNvPr id="11" name="ZoneTexte 10">
            <a:extLst>
              <a:ext uri="{FF2B5EF4-FFF2-40B4-BE49-F238E27FC236}">
                <a16:creationId xmlns="" xmlns:a16="http://schemas.microsoft.com/office/drawing/2014/main" id="{E92C8FD3-2CBE-C14B-BAD2-D832D3129A29}"/>
              </a:ext>
            </a:extLst>
          </p:cNvPr>
          <p:cNvSpPr txBox="1"/>
          <p:nvPr>
            <p:custDataLst>
              <p:tags r:id="rId7"/>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18" name="Graphique 17" descr="Contour de visage avec grimace avec un remplissage uni">
            <a:extLst>
              <a:ext uri="{FF2B5EF4-FFF2-40B4-BE49-F238E27FC236}">
                <a16:creationId xmlns="" xmlns:a16="http://schemas.microsoft.com/office/drawing/2014/main" id="{C1A8159F-5914-9149-8009-0E1CD8550A97}"/>
              </a:ext>
            </a:extLst>
          </p:cNvPr>
          <p:cNvPicPr>
            <a:picLocks noChangeAspect="1"/>
          </p:cNvPicPr>
          <p:nvPr>
            <p:custDataLst>
              <p:tags r:id="rId8"/>
            </p:custDataLst>
          </p:nvPr>
        </p:nvPicPr>
        <p:blipFill>
          <a:blip r:embed="rId15">
            <a:extLst>
              <a:ext uri="{96DAC541-7B7A-43D3-8B79-37D633B846F1}">
                <asvg:svgBlip xmlns="" xmlns:asvg="http://schemas.microsoft.com/office/drawing/2016/SVG/main" r:embed="rId16"/>
              </a:ext>
            </a:extLst>
          </a:blip>
          <a:stretch>
            <a:fillRect/>
          </a:stretch>
        </p:blipFill>
        <p:spPr>
          <a:xfrm>
            <a:off x="3363508" y="2447125"/>
            <a:ext cx="355045" cy="355045"/>
          </a:xfrm>
          <a:prstGeom prst="rect">
            <a:avLst/>
          </a:prstGeom>
        </p:spPr>
      </p:pic>
      <p:pic>
        <p:nvPicPr>
          <p:cNvPr id="20" name="Graphique 19" descr="Contour de visage avec grimace avec un remplissage uni">
            <a:extLst>
              <a:ext uri="{FF2B5EF4-FFF2-40B4-BE49-F238E27FC236}">
                <a16:creationId xmlns="" xmlns:a16="http://schemas.microsoft.com/office/drawing/2014/main" id="{43502340-B59C-C64B-90EC-71485D1D1D90}"/>
              </a:ext>
            </a:extLst>
          </p:cNvPr>
          <p:cNvPicPr>
            <a:picLocks noChangeAspect="1"/>
          </p:cNvPicPr>
          <p:nvPr>
            <p:custDataLst>
              <p:tags r:id="rId9"/>
            </p:custDataLst>
          </p:nvPr>
        </p:nvPicPr>
        <p:blipFill>
          <a:blip r:embed="rId15">
            <a:extLst>
              <a:ext uri="{96DAC541-7B7A-43D3-8B79-37D633B846F1}">
                <asvg:svgBlip xmlns="" xmlns:asvg="http://schemas.microsoft.com/office/drawing/2016/SVG/main" r:embed="rId16"/>
              </a:ext>
            </a:extLst>
          </a:blip>
          <a:stretch>
            <a:fillRect/>
          </a:stretch>
        </p:blipFill>
        <p:spPr>
          <a:xfrm>
            <a:off x="3369189" y="2776330"/>
            <a:ext cx="355045" cy="355045"/>
          </a:xfrm>
          <a:prstGeom prst="rect">
            <a:avLst/>
          </a:prstGeom>
        </p:spPr>
      </p:pic>
      <p:pic>
        <p:nvPicPr>
          <p:cNvPr id="21" name="Graphique 20" descr="Contour de visage avec grimace avec un remplissage uni">
            <a:extLst>
              <a:ext uri="{FF2B5EF4-FFF2-40B4-BE49-F238E27FC236}">
                <a16:creationId xmlns="" xmlns:a16="http://schemas.microsoft.com/office/drawing/2014/main" id="{FC764B9E-2091-3746-8F22-6919A00CB0C8}"/>
              </a:ext>
            </a:extLst>
          </p:cNvPr>
          <p:cNvPicPr>
            <a:picLocks noChangeAspect="1"/>
          </p:cNvPicPr>
          <p:nvPr>
            <p:custDataLst>
              <p:tags r:id="rId10"/>
            </p:custDataLst>
          </p:nvPr>
        </p:nvPicPr>
        <p:blipFill>
          <a:blip r:embed="rId15">
            <a:extLst>
              <a:ext uri="{96DAC541-7B7A-43D3-8B79-37D633B846F1}">
                <asvg:svgBlip xmlns="" xmlns:asvg="http://schemas.microsoft.com/office/drawing/2016/SVG/main" r:embed="rId16"/>
              </a:ext>
            </a:extLst>
          </a:blip>
          <a:stretch>
            <a:fillRect/>
          </a:stretch>
        </p:blipFill>
        <p:spPr>
          <a:xfrm>
            <a:off x="3374870" y="3111747"/>
            <a:ext cx="355045" cy="355045"/>
          </a:xfrm>
          <a:prstGeom prst="rect">
            <a:avLst/>
          </a:prstGeom>
        </p:spPr>
      </p:pic>
      <p:pic>
        <p:nvPicPr>
          <p:cNvPr id="22" name="Graphique 21" descr="Contour de visage avec grimace avec un remplissage uni">
            <a:extLst>
              <a:ext uri="{FF2B5EF4-FFF2-40B4-BE49-F238E27FC236}">
                <a16:creationId xmlns="" xmlns:a16="http://schemas.microsoft.com/office/drawing/2014/main" id="{CD54081B-2DF5-764A-9174-B5A5E4152591}"/>
              </a:ext>
            </a:extLst>
          </p:cNvPr>
          <p:cNvPicPr>
            <a:picLocks noChangeAspect="1"/>
          </p:cNvPicPr>
          <p:nvPr>
            <p:custDataLst>
              <p:tags r:id="rId11"/>
            </p:custDataLst>
          </p:nvPr>
        </p:nvPicPr>
        <p:blipFill>
          <a:blip r:embed="rId15">
            <a:extLst>
              <a:ext uri="{96DAC541-7B7A-43D3-8B79-37D633B846F1}">
                <asvg:svgBlip xmlns="" xmlns:asvg="http://schemas.microsoft.com/office/drawing/2016/SVG/main" r:embed="rId16"/>
              </a:ext>
            </a:extLst>
          </a:blip>
          <a:stretch>
            <a:fillRect/>
          </a:stretch>
        </p:blipFill>
        <p:spPr>
          <a:xfrm>
            <a:off x="3369190" y="3440741"/>
            <a:ext cx="355045" cy="355045"/>
          </a:xfrm>
          <a:prstGeom prst="rect">
            <a:avLst/>
          </a:prstGeom>
        </p:spPr>
      </p:pic>
    </p:spTree>
    <p:extLst>
      <p:ext uri="{BB962C8B-B14F-4D97-AF65-F5344CB8AC3E}">
        <p14:creationId xmlns:p14="http://schemas.microsoft.com/office/powerpoint/2010/main" val="266807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 xmlns:a16="http://schemas.microsoft.com/office/drawing/2014/main" id="{AEB3AAC5-F5E1-004C-9356-038A6076E1D5}"/>
              </a:ext>
            </a:extLst>
          </p:cNvPr>
          <p:cNvSpPr/>
          <p:nvPr>
            <p:custDataLst>
              <p:tags r:id="rId1"/>
            </p:custDataLst>
          </p:nvPr>
        </p:nvSpPr>
        <p:spPr>
          <a:xfrm>
            <a:off x="9144000" y="899778"/>
            <a:ext cx="2843985" cy="506219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 xmlns:a16="http://schemas.microsoft.com/office/drawing/2014/main" id="{CC128B39-2C71-D84E-B785-48A7EAE3901C}"/>
              </a:ext>
            </a:extLst>
          </p:cNvPr>
          <p:cNvSpPr/>
          <p:nvPr>
            <p:custDataLst>
              <p:tags r:id="rId2"/>
            </p:custDataLst>
          </p:nvPr>
        </p:nvSpPr>
        <p:spPr>
          <a:xfrm>
            <a:off x="3506809" y="896392"/>
            <a:ext cx="2844000" cy="5069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endParaRPr lang="fr-FR" b="1" dirty="0">
              <a:solidFill>
                <a:schemeClr val="accent1"/>
              </a:solidFill>
              <a:latin typeface="Avenir Book" panose="02000503020000020003" pitchFamily="2" charset="0"/>
              <a:cs typeface="Arial" panose="020B0604020202020204" pitchFamily="34" charset="0"/>
            </a:endParaRPr>
          </a:p>
          <a:p>
            <a:pPr algn="ctr"/>
            <a:r>
              <a:rPr lang="fr-FR" b="1" dirty="0">
                <a:solidFill>
                  <a:srgbClr val="484282"/>
                </a:solidFill>
                <a:latin typeface="Avenir Book" panose="02000503020000020003" pitchFamily="2" charset="0"/>
                <a:cs typeface="Arial" panose="020B0604020202020204" pitchFamily="34" charset="0"/>
              </a:rPr>
              <a:t>12</a:t>
            </a:r>
          </a:p>
        </p:txBody>
      </p:sp>
      <p:sp>
        <p:nvSpPr>
          <p:cNvPr id="11" name="Rectangle 10">
            <a:extLst>
              <a:ext uri="{FF2B5EF4-FFF2-40B4-BE49-F238E27FC236}">
                <a16:creationId xmlns="" xmlns:a16="http://schemas.microsoft.com/office/drawing/2014/main" id="{FA697570-7E3D-B341-BF21-F347C7CC2EA9}"/>
              </a:ext>
            </a:extLst>
          </p:cNvPr>
          <p:cNvSpPr/>
          <p:nvPr>
            <p:custDataLst>
              <p:tags r:id="rId3"/>
            </p:custDataLst>
          </p:nvPr>
        </p:nvSpPr>
        <p:spPr>
          <a:xfrm>
            <a:off x="6308544" y="896024"/>
            <a:ext cx="2844000" cy="50697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i="1" dirty="0">
              <a:solidFill>
                <a:srgbClr val="484282"/>
              </a:solidFill>
              <a:latin typeface="Arial" panose="020B0604020202020204" pitchFamily="34" charset="0"/>
              <a:cs typeface="Arial" panose="020B0604020202020204" pitchFamily="34" charset="0"/>
            </a:endParaRPr>
          </a:p>
        </p:txBody>
      </p:sp>
      <p:sp>
        <p:nvSpPr>
          <p:cNvPr id="12" name="Titre 1">
            <a:extLst>
              <a:ext uri="{FF2B5EF4-FFF2-40B4-BE49-F238E27FC236}">
                <a16:creationId xmlns="" xmlns:a16="http://schemas.microsoft.com/office/drawing/2014/main" id="{0B0C7559-0859-FE49-9F79-10C3EF1388A1}"/>
              </a:ext>
            </a:extLst>
          </p:cNvPr>
          <p:cNvSpPr txBox="1">
            <a:spLocks/>
          </p:cNvSpPr>
          <p:nvPr>
            <p:custDataLst>
              <p:tags r:id="rId4"/>
            </p:custDataLst>
          </p:nvPr>
        </p:nvSpPr>
        <p:spPr>
          <a:xfrm>
            <a:off x="232546" y="122072"/>
            <a:ext cx="11733586"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a:t>
            </a:r>
            <a:r>
              <a:rPr lang="fr-FR" sz="2000" dirty="0" err="1">
                <a:solidFill>
                  <a:srgbClr val="CB1569"/>
                </a:solidFill>
                <a:latin typeface="Arial" panose="020B0604020202020204" pitchFamily="34" charset="0"/>
                <a:ea typeface="Trebuchet MS" charset="0"/>
                <a:cs typeface="Arial" panose="020B0604020202020204" pitchFamily="34" charset="0"/>
              </a:rPr>
              <a:t>Gardonnenque</a:t>
            </a:r>
            <a:r>
              <a:rPr lang="fr-FR" sz="2000" dirty="0">
                <a:solidFill>
                  <a:srgbClr val="CB1569"/>
                </a:solidFill>
                <a:latin typeface="Arial" panose="020B0604020202020204" pitchFamily="34" charset="0"/>
                <a:ea typeface="Trebuchet MS" charset="0"/>
                <a:cs typeface="Arial" panose="020B0604020202020204" pitchFamily="34" charset="0"/>
              </a:rPr>
              <a:t> – </a:t>
            </a:r>
            <a:r>
              <a:rPr lang="fr-FR" sz="1800" i="1" dirty="0">
                <a:solidFill>
                  <a:srgbClr val="CB1569"/>
                </a:solidFill>
                <a:latin typeface="Arial" panose="020B0604020202020204" pitchFamily="34" charset="0"/>
                <a:ea typeface="Trebuchet MS" charset="0"/>
                <a:cs typeface="Arial" panose="020B0604020202020204" pitchFamily="34" charset="0"/>
              </a:rPr>
              <a:t>26/01/22 </a:t>
            </a:r>
            <a:endParaRPr lang="fr-FR" sz="2000" i="1" dirty="0">
              <a:solidFill>
                <a:srgbClr val="CB1569"/>
              </a:solidFill>
              <a:latin typeface="Arial" panose="020B0604020202020204" pitchFamily="34" charset="0"/>
              <a:ea typeface="Trebuchet MS" charset="0"/>
              <a:cs typeface="Arial" panose="020B0604020202020204" pitchFamily="34" charset="0"/>
            </a:endParaRPr>
          </a:p>
        </p:txBody>
      </p:sp>
      <p:sp>
        <p:nvSpPr>
          <p:cNvPr id="14" name="Rectangle 13">
            <a:extLst>
              <a:ext uri="{FF2B5EF4-FFF2-40B4-BE49-F238E27FC236}">
                <a16:creationId xmlns="" xmlns:a16="http://schemas.microsoft.com/office/drawing/2014/main" id="{4A8F656F-5ACE-3F4B-94CD-8C1308A4AC58}"/>
              </a:ext>
            </a:extLst>
          </p:cNvPr>
          <p:cNvSpPr/>
          <p:nvPr>
            <p:custDataLst>
              <p:tags r:id="rId5"/>
            </p:custDataLst>
          </p:nvPr>
        </p:nvSpPr>
        <p:spPr>
          <a:xfrm>
            <a:off x="225857" y="896024"/>
            <a:ext cx="11740286" cy="50773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74" name="Graphique 79" descr="Contour de visage sans expression avec un remplissage uni">
            <a:extLst>
              <a:ext uri="{FF2B5EF4-FFF2-40B4-BE49-F238E27FC236}">
                <a16:creationId xmlns="" xmlns:a16="http://schemas.microsoft.com/office/drawing/2014/main" id="{87220DA4-0280-EA41-BC4C-F1AF96579968}"/>
              </a:ext>
            </a:extLst>
          </p:cNvPr>
          <p:cNvPicPr/>
          <p:nvPr>
            <p:custDataLst>
              <p:tags r:id="rId6"/>
            </p:custDataLst>
          </p:nvPr>
        </p:nvPicPr>
        <p:blipFill>
          <a:blip r:embed="rId16">
            <a:extLst>
              <a:ext uri="{96DAC541-7B7A-43D3-8B79-37D633B846F1}">
                <asvg:svgBlip xmlns="" xmlns:asvg="http://schemas.microsoft.com/office/drawing/2016/SVG/main" r:embed="rId17"/>
              </a:ext>
            </a:extLst>
          </a:blip>
          <a:stretch>
            <a:fillRect/>
          </a:stretch>
        </p:blipFill>
        <p:spPr>
          <a:xfrm>
            <a:off x="7503962" y="1020622"/>
            <a:ext cx="540000" cy="540000"/>
          </a:xfrm>
          <a:prstGeom prst="rect">
            <a:avLst/>
          </a:prstGeom>
        </p:spPr>
      </p:pic>
      <p:pic>
        <p:nvPicPr>
          <p:cNvPr id="75" name="Graphique 83" descr="Contour de visage avec grimace avec un remplissage uni">
            <a:extLst>
              <a:ext uri="{FF2B5EF4-FFF2-40B4-BE49-F238E27FC236}">
                <a16:creationId xmlns="" xmlns:a16="http://schemas.microsoft.com/office/drawing/2014/main" id="{ED276A1D-717D-154D-919C-C4D36B4E26CB}"/>
              </a:ext>
            </a:extLst>
          </p:cNvPr>
          <p:cNvPicPr/>
          <p:nvPr>
            <p:custDataLst>
              <p:tags r:id="rId7"/>
            </p:custDataLst>
          </p:nvPr>
        </p:nvPicPr>
        <p:blipFill>
          <a:blip r:embed="rId18">
            <a:extLst>
              <a:ext uri="{96DAC541-7B7A-43D3-8B79-37D633B846F1}">
                <asvg:svgBlip xmlns="" xmlns:asvg="http://schemas.microsoft.com/office/drawing/2016/SVG/main" r:embed="rId19"/>
              </a:ext>
            </a:extLst>
          </a:blip>
          <a:stretch>
            <a:fillRect/>
          </a:stretch>
        </p:blipFill>
        <p:spPr>
          <a:xfrm>
            <a:off x="4548011" y="1028381"/>
            <a:ext cx="540000" cy="540000"/>
          </a:xfrm>
          <a:prstGeom prst="rect">
            <a:avLst/>
          </a:prstGeom>
        </p:spPr>
      </p:pic>
      <p:pic>
        <p:nvPicPr>
          <p:cNvPr id="76" name="Graphique 92" descr="Contour de visage confus avec un remplissage uni">
            <a:extLst>
              <a:ext uri="{FF2B5EF4-FFF2-40B4-BE49-F238E27FC236}">
                <a16:creationId xmlns="" xmlns:a16="http://schemas.microsoft.com/office/drawing/2014/main" id="{D03F16C3-EBDC-A54A-A05E-8825FDD2E649}"/>
              </a:ext>
            </a:extLst>
          </p:cNvPr>
          <p:cNvPicPr/>
          <p:nvPr>
            <p:custDataLst>
              <p:tags r:id="rId8"/>
            </p:custDataLst>
          </p:nvPr>
        </p:nvPicPr>
        <p:blipFill>
          <a:blip r:embed="rId20">
            <a:extLst>
              <a:ext uri="{96DAC541-7B7A-43D3-8B79-37D633B846F1}">
                <asvg:svgBlip xmlns="" xmlns:asvg="http://schemas.microsoft.com/office/drawing/2016/SVG/main" r:embed="rId21"/>
              </a:ext>
            </a:extLst>
          </a:blip>
          <a:stretch>
            <a:fillRect/>
          </a:stretch>
        </p:blipFill>
        <p:spPr>
          <a:xfrm>
            <a:off x="10298549" y="1027138"/>
            <a:ext cx="540000" cy="540000"/>
          </a:xfrm>
          <a:prstGeom prst="rect">
            <a:avLst/>
          </a:prstGeom>
        </p:spPr>
      </p:pic>
      <p:sp>
        <p:nvSpPr>
          <p:cNvPr id="77" name="Rectangle 76">
            <a:extLst>
              <a:ext uri="{FF2B5EF4-FFF2-40B4-BE49-F238E27FC236}">
                <a16:creationId xmlns="" xmlns:a16="http://schemas.microsoft.com/office/drawing/2014/main" id="{1D0E35D5-A646-4C43-978C-29A081B54C1B}"/>
              </a:ext>
            </a:extLst>
          </p:cNvPr>
          <p:cNvSpPr/>
          <p:nvPr>
            <p:custDataLst>
              <p:tags r:id="rId9"/>
            </p:custDataLst>
          </p:nvPr>
        </p:nvSpPr>
        <p:spPr>
          <a:xfrm>
            <a:off x="232546" y="2944383"/>
            <a:ext cx="11733586" cy="14540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L’ADAPTATION DE LA L61</a:t>
            </a:r>
            <a:endParaRPr lang="fr-FR" sz="1600" dirty="0">
              <a:solidFill>
                <a:srgbClr val="CB1569"/>
              </a:solidFill>
              <a:latin typeface="Arial" panose="020B0604020202020204" pitchFamily="34" charset="0"/>
              <a:cs typeface="Arial" panose="020B0604020202020204" pitchFamily="34" charset="0"/>
            </a:endParaRPr>
          </a:p>
        </p:txBody>
      </p:sp>
      <p:sp>
        <p:nvSpPr>
          <p:cNvPr id="78" name="Rectangle 77">
            <a:extLst>
              <a:ext uri="{FF2B5EF4-FFF2-40B4-BE49-F238E27FC236}">
                <a16:creationId xmlns="" xmlns:a16="http://schemas.microsoft.com/office/drawing/2014/main" id="{E66556BD-F0BF-F642-B852-499DEA257F94}"/>
              </a:ext>
            </a:extLst>
          </p:cNvPr>
          <p:cNvSpPr/>
          <p:nvPr>
            <p:custDataLst>
              <p:tags r:id="rId10"/>
            </p:custDataLst>
          </p:nvPr>
        </p:nvSpPr>
        <p:spPr>
          <a:xfrm>
            <a:off x="225846" y="4398429"/>
            <a:ext cx="11740286" cy="15749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L’ADAPTATION DE LA L62</a:t>
            </a:r>
            <a:endParaRPr lang="fr-FR" sz="1600" dirty="0">
              <a:solidFill>
                <a:srgbClr val="CB1569"/>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 xmlns:a16="http://schemas.microsoft.com/office/drawing/2014/main" id="{1D5C0747-A2DE-644F-BD53-65A976F6F396}"/>
              </a:ext>
            </a:extLst>
          </p:cNvPr>
          <p:cNvSpPr/>
          <p:nvPr>
            <p:custDataLst>
              <p:tags r:id="rId11"/>
            </p:custDataLst>
          </p:nvPr>
        </p:nvSpPr>
        <p:spPr>
          <a:xfrm>
            <a:off x="232546" y="1613605"/>
            <a:ext cx="11733597" cy="13307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CRÉATION DE 2 NAVETTES </a:t>
            </a:r>
          </a:p>
          <a:p>
            <a:r>
              <a:rPr lang="fr-FR" sz="1600" b="1" dirty="0">
                <a:solidFill>
                  <a:srgbClr val="CB1569"/>
                </a:solidFill>
                <a:latin typeface="Arial" panose="020B0604020202020204" pitchFamily="34" charset="0"/>
                <a:cs typeface="Arial" panose="020B0604020202020204" pitchFamily="34" charset="0"/>
              </a:rPr>
              <a:t>INTER-VILLAGES</a:t>
            </a:r>
          </a:p>
        </p:txBody>
      </p:sp>
      <p:sp>
        <p:nvSpPr>
          <p:cNvPr id="2" name="ZoneTexte 1">
            <a:extLst>
              <a:ext uri="{FF2B5EF4-FFF2-40B4-BE49-F238E27FC236}">
                <a16:creationId xmlns="" xmlns:a16="http://schemas.microsoft.com/office/drawing/2014/main" id="{2BF86DD8-222C-D54B-A95C-605C58036B79}"/>
              </a:ext>
            </a:extLst>
          </p:cNvPr>
          <p:cNvSpPr txBox="1"/>
          <p:nvPr>
            <p:custDataLst>
              <p:tags r:id="rId12"/>
            </p:custDataLst>
          </p:nvPr>
        </p:nvSpPr>
        <p:spPr>
          <a:xfrm>
            <a:off x="4696224" y="3429000"/>
            <a:ext cx="466315" cy="646331"/>
          </a:xfrm>
          <a:prstGeom prst="rect">
            <a:avLst/>
          </a:prstGeom>
          <a:noFill/>
        </p:spPr>
        <p:txBody>
          <a:bodyPr wrap="square" rtlCol="0">
            <a:spAutoFit/>
          </a:bodyPr>
          <a:lstStyle/>
          <a:p>
            <a:r>
              <a:rPr lang="fr-FR" b="1" dirty="0">
                <a:solidFill>
                  <a:srgbClr val="484282"/>
                </a:solidFill>
                <a:latin typeface="Avenir Book" panose="02000503020000020003" pitchFamily="2" charset="0"/>
                <a:cs typeface="Arial" panose="020B0604020202020204" pitchFamily="34" charset="0"/>
              </a:rPr>
              <a:t>12</a:t>
            </a:r>
          </a:p>
          <a:p>
            <a:endParaRPr lang="fr-FR" dirty="0"/>
          </a:p>
        </p:txBody>
      </p:sp>
      <p:sp>
        <p:nvSpPr>
          <p:cNvPr id="3" name="ZoneTexte 2">
            <a:extLst>
              <a:ext uri="{FF2B5EF4-FFF2-40B4-BE49-F238E27FC236}">
                <a16:creationId xmlns="" xmlns:a16="http://schemas.microsoft.com/office/drawing/2014/main" id="{40DC1D2A-D8B0-F24A-9D06-30CCA5009BFE}"/>
              </a:ext>
            </a:extLst>
          </p:cNvPr>
          <p:cNvSpPr txBox="1"/>
          <p:nvPr>
            <p:custDataLst>
              <p:tags r:id="rId13"/>
            </p:custDataLst>
          </p:nvPr>
        </p:nvSpPr>
        <p:spPr>
          <a:xfrm>
            <a:off x="4658798" y="2057250"/>
            <a:ext cx="496593" cy="369332"/>
          </a:xfrm>
          <a:prstGeom prst="rect">
            <a:avLst/>
          </a:prstGeom>
          <a:noFill/>
        </p:spPr>
        <p:txBody>
          <a:bodyPr wrap="square" rtlCol="0">
            <a:spAutoFit/>
          </a:bodyPr>
          <a:lstStyle/>
          <a:p>
            <a:r>
              <a:rPr lang="fr-FR" b="1" dirty="0">
                <a:solidFill>
                  <a:srgbClr val="484282"/>
                </a:solidFill>
              </a:rPr>
              <a:t>12</a:t>
            </a:r>
            <a:endParaRPr lang="fr-FR" sz="1400" b="1" i="1" dirty="0">
              <a:solidFill>
                <a:srgbClr val="484282"/>
              </a:solidFill>
            </a:endParaRPr>
          </a:p>
        </p:txBody>
      </p:sp>
      <p:sp>
        <p:nvSpPr>
          <p:cNvPr id="16" name="ZoneTexte 15">
            <a:extLst>
              <a:ext uri="{FF2B5EF4-FFF2-40B4-BE49-F238E27FC236}">
                <a16:creationId xmlns="" xmlns:a16="http://schemas.microsoft.com/office/drawing/2014/main" id="{E52B1A71-60D3-3F46-A2C2-4575C5463884}"/>
              </a:ext>
            </a:extLst>
          </p:cNvPr>
          <p:cNvSpPr txBox="1"/>
          <p:nvPr>
            <p:custDataLst>
              <p:tags r:id="rId14"/>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323065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fontScale="92500" lnSpcReduction="20000"/>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3 </a:t>
            </a:r>
          </a:p>
          <a:p>
            <a:pPr algn="ctr">
              <a:lnSpc>
                <a:spcPct val="100000"/>
              </a:lnSpc>
            </a:pPr>
            <a:r>
              <a:rPr lang="fr-FR" sz="3600" b="1" dirty="0">
                <a:solidFill>
                  <a:srgbClr val="E2051B"/>
                </a:solidFill>
                <a:latin typeface="Avenir Heavy" panose="02000503020000020003" pitchFamily="2" charset="0"/>
              </a:rPr>
              <a:t>GARRIGUES- MARGUERITTES</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27 JANVIER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356389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726399" y="772689"/>
            <a:ext cx="4522205" cy="511954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marL="180975" indent="-180975">
              <a:lnSpc>
                <a:spcPct val="100000"/>
              </a:lnSpc>
              <a:buClr>
                <a:srgbClr val="E2051B"/>
              </a:buClr>
              <a:buFont typeface="Arial" panose="020B0604020202020204" pitchFamily="34" charset="0"/>
              <a:buChar char="•"/>
            </a:pPr>
            <a:r>
              <a:rPr lang="fr-FR" sz="1200" dirty="0"/>
              <a:t>Création de la T4	</a:t>
            </a:r>
          </a:p>
          <a:p>
            <a:pPr marL="866775" lvl="1" indent="-180975">
              <a:lnSpc>
                <a:spcPct val="100000"/>
              </a:lnSpc>
              <a:buClr>
                <a:srgbClr val="E2051B"/>
              </a:buClr>
            </a:pPr>
            <a:r>
              <a:rPr lang="fr-FR" sz="1200" dirty="0"/>
              <a:t>Envisager un mix de scénario entre la proposition1 et la proposition 2 avec 2 arrêts (Paloma et Super U)</a:t>
            </a:r>
          </a:p>
          <a:p>
            <a:pPr marL="866775" lvl="1" indent="-180975">
              <a:lnSpc>
                <a:spcPct val="100000"/>
              </a:lnSpc>
              <a:buClr>
                <a:srgbClr val="E2051B"/>
              </a:buClr>
            </a:pPr>
            <a:r>
              <a:rPr lang="fr-FR" sz="1200" dirty="0">
                <a:cs typeface="Arial" panose="020B0604020202020204" pitchFamily="34" charset="0"/>
              </a:rPr>
              <a:t>Faire une véritable T4 express comme la T2, sans arrêt entre Paloma et </a:t>
            </a:r>
            <a:r>
              <a:rPr lang="fr-FR" sz="1200" dirty="0" err="1">
                <a:cs typeface="Arial" panose="020B0604020202020204" pitchFamily="34" charset="0"/>
              </a:rPr>
              <a:t>Feuchères</a:t>
            </a:r>
            <a:endParaRPr lang="fr-FR" sz="1200" dirty="0">
              <a:cs typeface="Arial" panose="020B0604020202020204" pitchFamily="34" charset="0"/>
            </a:endParaRPr>
          </a:p>
          <a:p>
            <a:pPr marL="866775" lvl="1" indent="-180975">
              <a:lnSpc>
                <a:spcPct val="100000"/>
              </a:lnSpc>
              <a:buClr>
                <a:srgbClr val="E2051B"/>
              </a:buClr>
            </a:pPr>
            <a:r>
              <a:rPr lang="fr-FR" sz="1200" dirty="0">
                <a:cs typeface="Arial" panose="020B0604020202020204" pitchFamily="34" charset="0"/>
              </a:rPr>
              <a:t>Revoir le tracé de la T4 et de la L11</a:t>
            </a:r>
          </a:p>
          <a:p>
            <a:pPr marL="171450" indent="-171450">
              <a:lnSpc>
                <a:spcPct val="100000"/>
              </a:lnSpc>
              <a:buClr>
                <a:srgbClr val="E2051B"/>
              </a:buClr>
              <a:buFont typeface="Arial" panose="020B0604020202020204" pitchFamily="34" charset="0"/>
              <a:buChar char="•"/>
            </a:pPr>
            <a:r>
              <a:rPr lang="fr-FR" sz="1200" dirty="0"/>
              <a:t>Création des navettes inter villages</a:t>
            </a:r>
          </a:p>
          <a:p>
            <a:pPr marL="857250" lvl="1" indent="-171450">
              <a:lnSpc>
                <a:spcPct val="100000"/>
              </a:lnSpc>
              <a:buClr>
                <a:srgbClr val="E2051B"/>
              </a:buClr>
            </a:pPr>
            <a:r>
              <a:rPr lang="fr-FR" sz="1200" dirty="0"/>
              <a:t>Penser aux équipements PMR!</a:t>
            </a:r>
          </a:p>
          <a:p>
            <a:pPr marL="857250" lvl="1" indent="-171450">
              <a:lnSpc>
                <a:spcPct val="100000"/>
              </a:lnSpc>
              <a:buClr>
                <a:srgbClr val="E2051B"/>
              </a:buClr>
            </a:pPr>
            <a:r>
              <a:rPr lang="fr-FR" sz="1200" dirty="0"/>
              <a:t>1 navette vers </a:t>
            </a:r>
            <a:r>
              <a:rPr lang="fr-FR" sz="1200" dirty="0" err="1"/>
              <a:t>Rodilhan</a:t>
            </a:r>
            <a:r>
              <a:rPr lang="fr-FR" sz="1200" dirty="0"/>
              <a:t> pour les scolaires</a:t>
            </a:r>
          </a:p>
          <a:p>
            <a:pPr marL="857250" lvl="1" indent="-171450">
              <a:lnSpc>
                <a:spcPct val="100000"/>
              </a:lnSpc>
              <a:buClr>
                <a:srgbClr val="E2051B"/>
              </a:buClr>
            </a:pPr>
            <a:r>
              <a:rPr lang="fr-FR" sz="1200" dirty="0"/>
              <a:t>Plus de communication pour mieux comprendre le réseau</a:t>
            </a:r>
          </a:p>
          <a:p>
            <a:pPr marL="857250" lvl="1" indent="-171450">
              <a:lnSpc>
                <a:spcPct val="100000"/>
              </a:lnSpc>
              <a:buClr>
                <a:srgbClr val="E2051B"/>
              </a:buClr>
            </a:pPr>
            <a:r>
              <a:rPr lang="fr-FR" sz="1200" dirty="0"/>
              <a:t>Et la gratuité des navettes?</a:t>
            </a:r>
          </a:p>
          <a:p>
            <a:pPr marL="857250" lvl="1" indent="-171450">
              <a:lnSpc>
                <a:spcPct val="100000"/>
              </a:lnSpc>
              <a:buClr>
                <a:srgbClr val="E2051B"/>
              </a:buClr>
            </a:pPr>
            <a:r>
              <a:rPr lang="fr-FR" sz="1200" dirty="0"/>
              <a:t>Demande d’étude d’une navette pour desservir les entreprises du secteur sud de </a:t>
            </a:r>
            <a:r>
              <a:rPr lang="fr-FR" sz="1200" dirty="0" err="1"/>
              <a:t>Ledenon</a:t>
            </a:r>
            <a:r>
              <a:rPr lang="fr-FR" sz="1200" dirty="0"/>
              <a:t> </a:t>
            </a:r>
          </a:p>
          <a:p>
            <a:pPr lvl="1" indent="0">
              <a:lnSpc>
                <a:spcPct val="100000"/>
              </a:lnSpc>
              <a:buClr>
                <a:srgbClr val="E2051B"/>
              </a:buClr>
              <a:buNone/>
            </a:pPr>
            <a:endParaRPr lang="fr-FR" sz="1200" dirty="0"/>
          </a:p>
          <a:p>
            <a:pPr marL="171450" indent="-171450">
              <a:lnSpc>
                <a:spcPct val="100000"/>
              </a:lnSpc>
              <a:buClr>
                <a:srgbClr val="E2051B"/>
              </a:buClr>
              <a:buFont typeface="Arial" panose="020B0604020202020204" pitchFamily="34" charset="0"/>
              <a:buChar char="•"/>
            </a:pPr>
            <a:r>
              <a:rPr lang="fr-FR" sz="1200" dirty="0"/>
              <a:t>Ligne 11 : une plus grande amplitude horaire</a:t>
            </a:r>
          </a:p>
          <a:p>
            <a:pPr marL="171450" indent="-171450">
              <a:lnSpc>
                <a:spcPct val="100000"/>
              </a:lnSpc>
              <a:buClr>
                <a:srgbClr val="E2051B"/>
              </a:buClr>
              <a:buFont typeface="Arial" panose="020B0604020202020204" pitchFamily="34" charset="0"/>
              <a:buChar char="•"/>
            </a:pPr>
            <a:r>
              <a:rPr lang="fr-FR" sz="1200" dirty="0"/>
              <a:t>Ligne 22 : une étude est à envisager pour les habitudes des scolaires et la fréquentation de la ligne le mercredi </a:t>
            </a:r>
          </a:p>
          <a:p>
            <a:pPr>
              <a:lnSpc>
                <a:spcPct val="100000"/>
              </a:lnSpc>
              <a:buClr>
                <a:srgbClr val="E2051B"/>
              </a:buClr>
            </a:pPr>
            <a:endParaRPr lang="fr-FR" sz="1200" b="1" dirty="0"/>
          </a:p>
          <a:p>
            <a:pPr marL="180975" indent="-180975">
              <a:lnSpc>
                <a:spcPct val="100000"/>
              </a:lnSpc>
              <a:buClr>
                <a:srgbClr val="E2051B"/>
              </a:buClr>
              <a:buFont typeface="Arial" panose="020B0604020202020204" pitchFamily="34" charset="0"/>
              <a:buChar char="•"/>
            </a:pPr>
            <a:endParaRPr lang="fr-FR" sz="1200" b="1" dirty="0"/>
          </a:p>
          <a:p>
            <a:pPr>
              <a:lnSpc>
                <a:spcPct val="100000"/>
              </a:lnSpc>
              <a:buClr>
                <a:srgbClr val="E2051B"/>
              </a:buClr>
            </a:pPr>
            <a:endParaRPr lang="fr-FR" sz="1200" dirty="0">
              <a:ea typeface="Trebuchet MS" charset="0"/>
              <a:cs typeface="Arial" panose="020B0604020202020204" pitchFamily="34" charset="0"/>
            </a:endParaRPr>
          </a:p>
          <a:p>
            <a:pPr marL="92075"/>
            <a:endParaRPr lang="fr-FR" sz="16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2"/>
          <a:stretch>
            <a:fillRect/>
          </a:stretch>
        </p:blipFill>
        <p:spPr>
          <a:xfrm>
            <a:off x="6096000" y="706187"/>
            <a:ext cx="482626" cy="538152"/>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399257" y="2113197"/>
            <a:ext cx="4886452" cy="296587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400" b="1" dirty="0">
                <a:latin typeface="Avenir Black" panose="02000503020000020003" pitchFamily="2" charset="0"/>
              </a:rPr>
              <a:t>LES ARBITRAGES</a:t>
            </a:r>
          </a:p>
          <a:p>
            <a:pPr>
              <a:lnSpc>
                <a:spcPct val="100000"/>
              </a:lnSpc>
              <a:buClr>
                <a:srgbClr val="E2051B"/>
              </a:buClr>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b="1" dirty="0">
              <a:latin typeface="Avenir Medium" panose="02000503020000020003" pitchFamily="2" charset="0"/>
            </a:endParaRPr>
          </a:p>
          <a:p>
            <a:pPr>
              <a:lnSpc>
                <a:spcPct val="100000"/>
              </a:lnSpc>
              <a:buClr>
                <a:srgbClr val="E2051B"/>
              </a:buClr>
            </a:pPr>
            <a:endParaRPr lang="fr-FR" sz="1200" dirty="0">
              <a:latin typeface="Avenir Medium" panose="02000503020000020003" pitchFamily="2" charset="0"/>
            </a:endParaRPr>
          </a:p>
          <a:p>
            <a:pPr>
              <a:lnSpc>
                <a:spcPct val="100000"/>
              </a:lnSpc>
              <a:buClr>
                <a:srgbClr val="E2051B"/>
              </a:buClr>
            </a:pPr>
            <a:endParaRPr lang="fr-FR" sz="1200" dirty="0">
              <a:latin typeface="Avenir Medium" panose="02000503020000020003" pitchFamily="2" charset="0"/>
            </a:endParaRPr>
          </a:p>
          <a:p>
            <a:pPr>
              <a:lnSpc>
                <a:spcPct val="100000"/>
              </a:lnSpc>
              <a:buClr>
                <a:srgbClr val="E2051B"/>
              </a:buClr>
            </a:pPr>
            <a:endParaRPr lang="fr-FR" sz="1400" b="1" dirty="0">
              <a:latin typeface="Avenir Medium" panose="02000503020000020003" pitchFamily="2" charset="0"/>
            </a:endParaRPr>
          </a:p>
          <a:p>
            <a:pPr>
              <a:lnSpc>
                <a:spcPct val="100000"/>
              </a:lnSpc>
              <a:buClr>
                <a:srgbClr val="E2051B"/>
              </a:buClr>
            </a:pPr>
            <a:r>
              <a:rPr lang="fr-FR" sz="1400" b="1" dirty="0">
                <a:latin typeface="Avenir Medium" panose="02000503020000020003" pitchFamily="2" charset="0"/>
              </a:rPr>
              <a:t>		</a:t>
            </a:r>
          </a:p>
          <a:p>
            <a:pPr>
              <a:lnSpc>
                <a:spcPct val="100000"/>
              </a:lnSpc>
              <a:buClr>
                <a:srgbClr val="E2051B"/>
              </a:buClr>
            </a:pP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3"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541421" y="2113197"/>
            <a:ext cx="737640" cy="484735"/>
          </a:xfrm>
          <a:prstGeom prst="rect">
            <a:avLst/>
          </a:prstGeom>
        </p:spPr>
      </p:pic>
      <p:sp>
        <p:nvSpPr>
          <p:cNvPr id="10" name="ZoneTexte 9">
            <a:extLst>
              <a:ext uri="{FF2B5EF4-FFF2-40B4-BE49-F238E27FC236}">
                <a16:creationId xmlns="" xmlns:a16="http://schemas.microsoft.com/office/drawing/2014/main" id="{04E6939F-265A-724B-8C93-9856677C2E5A}"/>
              </a:ext>
            </a:extLst>
          </p:cNvPr>
          <p:cNvSpPr txBox="1"/>
          <p:nvPr>
            <p:custDataLst>
              <p:tags r:id="rId6"/>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11" name="Graphique 10" descr="Contour de visage avec grimace avec un remplissage uni">
            <a:extLst>
              <a:ext uri="{FF2B5EF4-FFF2-40B4-BE49-F238E27FC236}">
                <a16:creationId xmlns="" xmlns:a16="http://schemas.microsoft.com/office/drawing/2014/main" id="{0284F7F6-E072-CB4D-8CEE-0C4E4A647B53}"/>
              </a:ext>
            </a:extLst>
          </p:cNvPr>
          <p:cNvPicPr>
            <a:picLocks noChangeAspect="1"/>
          </p:cNvPicPr>
          <p:nvPr>
            <p:custDataLst>
              <p:tags r:id="rId7"/>
            </p:custDataLst>
          </p:nvPr>
        </p:nvPicPr>
        <p:blipFill>
          <a:blip r:embed="rId14">
            <a:extLst>
              <a:ext uri="{96DAC541-7B7A-43D3-8B79-37D633B846F1}">
                <asvg:svgBlip xmlns="" xmlns:asvg="http://schemas.microsoft.com/office/drawing/2016/SVG/main" r:embed="rId15"/>
              </a:ext>
            </a:extLst>
          </a:blip>
          <a:stretch>
            <a:fillRect/>
          </a:stretch>
        </p:blipFill>
        <p:spPr>
          <a:xfrm>
            <a:off x="3350410" y="2683999"/>
            <a:ext cx="355045" cy="355045"/>
          </a:xfrm>
          <a:prstGeom prst="rect">
            <a:avLst/>
          </a:prstGeom>
        </p:spPr>
      </p:pic>
      <p:pic>
        <p:nvPicPr>
          <p:cNvPr id="17" name="Graphique 16" descr="Contour de visage avec grimace avec un remplissage uni">
            <a:extLst>
              <a:ext uri="{FF2B5EF4-FFF2-40B4-BE49-F238E27FC236}">
                <a16:creationId xmlns="" xmlns:a16="http://schemas.microsoft.com/office/drawing/2014/main" id="{4B1F53EC-834C-A549-9349-9FF3957E7BEC}"/>
              </a:ext>
            </a:extLst>
          </p:cNvPr>
          <p:cNvPicPr>
            <a:picLocks noChangeAspect="1"/>
          </p:cNvPicPr>
          <p:nvPr>
            <p:custDataLst>
              <p:tags r:id="rId8"/>
            </p:custDataLst>
          </p:nvPr>
        </p:nvPicPr>
        <p:blipFill>
          <a:blip r:embed="rId14">
            <a:extLst>
              <a:ext uri="{96DAC541-7B7A-43D3-8B79-37D633B846F1}">
                <asvg:svgBlip xmlns="" xmlns:asvg="http://schemas.microsoft.com/office/drawing/2016/SVG/main" r:embed="rId15"/>
              </a:ext>
            </a:extLst>
          </a:blip>
          <a:stretch>
            <a:fillRect/>
          </a:stretch>
        </p:blipFill>
        <p:spPr>
          <a:xfrm>
            <a:off x="3350410" y="3352433"/>
            <a:ext cx="355045" cy="355045"/>
          </a:xfrm>
          <a:prstGeom prst="rect">
            <a:avLst/>
          </a:prstGeom>
        </p:spPr>
      </p:pic>
      <p:pic>
        <p:nvPicPr>
          <p:cNvPr id="20" name="Graphique 19" descr="Contour de visage sans expression avec un remplissage uni">
            <a:extLst>
              <a:ext uri="{FF2B5EF4-FFF2-40B4-BE49-F238E27FC236}">
                <a16:creationId xmlns="" xmlns:a16="http://schemas.microsoft.com/office/drawing/2014/main" id="{E6DB42C8-5C73-3B4B-89FE-97008F13FE62}"/>
              </a:ext>
            </a:extLst>
          </p:cNvPr>
          <p:cNvPicPr>
            <a:picLocks noChangeAspect="1"/>
          </p:cNvPicPr>
          <p:nvPr>
            <p:custDataLst>
              <p:tags r:id="rId9"/>
            </p:custDataLst>
          </p:nvPr>
        </p:nvPicPr>
        <p:blipFill>
          <a:blip r:embed="rId16">
            <a:extLst>
              <a:ext uri="{96DAC541-7B7A-43D3-8B79-37D633B846F1}">
                <asvg:svgBlip xmlns="" xmlns:asvg="http://schemas.microsoft.com/office/drawing/2016/SVG/main" r:embed="rId17"/>
              </a:ext>
            </a:extLst>
          </a:blip>
          <a:stretch>
            <a:fillRect/>
          </a:stretch>
        </p:blipFill>
        <p:spPr>
          <a:xfrm>
            <a:off x="3350410" y="3019763"/>
            <a:ext cx="355045" cy="355045"/>
          </a:xfrm>
          <a:prstGeom prst="rect">
            <a:avLst/>
          </a:prstGeom>
        </p:spPr>
      </p:pic>
      <p:pic>
        <p:nvPicPr>
          <p:cNvPr id="22" name="Graphique 21" descr="Contour de visage sans expression avec un remplissage uni">
            <a:extLst>
              <a:ext uri="{FF2B5EF4-FFF2-40B4-BE49-F238E27FC236}">
                <a16:creationId xmlns="" xmlns:a16="http://schemas.microsoft.com/office/drawing/2014/main" id="{7367D89D-B588-F947-96FE-7AEBCE94374D}"/>
              </a:ext>
            </a:extLst>
          </p:cNvPr>
          <p:cNvPicPr>
            <a:picLocks noChangeAspect="1"/>
          </p:cNvPicPr>
          <p:nvPr>
            <p:custDataLst>
              <p:tags r:id="rId10"/>
            </p:custDataLst>
          </p:nvPr>
        </p:nvPicPr>
        <p:blipFill>
          <a:blip r:embed="rId16">
            <a:extLst>
              <a:ext uri="{96DAC541-7B7A-43D3-8B79-37D633B846F1}">
                <asvg:svgBlip xmlns="" xmlns:asvg="http://schemas.microsoft.com/office/drawing/2016/SVG/main" r:embed="rId17"/>
              </a:ext>
            </a:extLst>
          </a:blip>
          <a:stretch>
            <a:fillRect/>
          </a:stretch>
        </p:blipFill>
        <p:spPr>
          <a:xfrm>
            <a:off x="3350410" y="3677320"/>
            <a:ext cx="355045" cy="355045"/>
          </a:xfrm>
          <a:prstGeom prst="rect">
            <a:avLst/>
          </a:prstGeom>
        </p:spPr>
      </p:pic>
    </p:spTree>
    <p:extLst>
      <p:ext uri="{BB962C8B-B14F-4D97-AF65-F5344CB8AC3E}">
        <p14:creationId xmlns:p14="http://schemas.microsoft.com/office/powerpoint/2010/main" val="3018484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88960" y="295701"/>
            <a:ext cx="11915859" cy="892552"/>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LA CONSULTATION</a:t>
            </a:r>
          </a:p>
          <a:p>
            <a:pPr algn="ctr"/>
            <a:r>
              <a:rPr lang="fr-FR" sz="2400" b="1" i="1" dirty="0">
                <a:solidFill>
                  <a:srgbClr val="CB1569"/>
                </a:solidFill>
                <a:latin typeface="Avenir Black Oblique" panose="02000503020000020003" pitchFamily="2" charset="0"/>
              </a:rPr>
              <a:t>Des échanges constructifs et des contributions riches !</a:t>
            </a:r>
            <a:endParaRPr lang="fr-FR" sz="2800" b="1" i="1" strike="sngStrike" dirty="0">
              <a:solidFill>
                <a:srgbClr val="00B0F0"/>
              </a:solidFill>
              <a:latin typeface="Avenir Black Oblique" panose="02000503020000020003" pitchFamily="2" charset="0"/>
            </a:endParaRPr>
          </a:p>
        </p:txBody>
      </p:sp>
      <p:sp>
        <p:nvSpPr>
          <p:cNvPr id="2" name="Rectangle : coins arrondis 1">
            <a:extLst>
              <a:ext uri="{FF2B5EF4-FFF2-40B4-BE49-F238E27FC236}">
                <a16:creationId xmlns="" xmlns:a16="http://schemas.microsoft.com/office/drawing/2014/main" id="{30E18FB6-AA53-C14B-ABF2-9B2952AAA762}"/>
              </a:ext>
            </a:extLst>
          </p:cNvPr>
          <p:cNvSpPr/>
          <p:nvPr>
            <p:custDataLst>
              <p:tags r:id="rId2"/>
            </p:custDataLst>
          </p:nvPr>
        </p:nvSpPr>
        <p:spPr>
          <a:xfrm>
            <a:off x="7594441" y="2480017"/>
            <a:ext cx="4334964" cy="2341365"/>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EN BREF…</a:t>
            </a:r>
          </a:p>
          <a:p>
            <a:pPr marL="285750" indent="-285750" algn="ctr">
              <a:spcBef>
                <a:spcPts val="600"/>
              </a:spcBef>
              <a:buFont typeface="Wingdings" pitchFamily="2" charset="2"/>
              <a:buChar char="ü"/>
            </a:pPr>
            <a:r>
              <a:rPr lang="fr-FR" sz="1400" b="1" dirty="0">
                <a:latin typeface="Avenir Black" panose="02000503020000020003" pitchFamily="2" charset="0"/>
              </a:rPr>
              <a:t>13 </a:t>
            </a:r>
            <a:r>
              <a:rPr lang="fr-FR" sz="1400" b="1" dirty="0">
                <a:latin typeface="Avenir Book" panose="02000503020000020003" pitchFamily="2" charset="0"/>
              </a:rPr>
              <a:t>ateliers + </a:t>
            </a:r>
            <a:r>
              <a:rPr lang="fr-FR" sz="1400" b="1" dirty="0">
                <a:latin typeface="Avenir Black" panose="02000503020000020003" pitchFamily="2" charset="0"/>
              </a:rPr>
              <a:t>1</a:t>
            </a:r>
            <a:r>
              <a:rPr lang="fr-FR" sz="1400" b="1" dirty="0">
                <a:latin typeface="Avenir Book" panose="02000503020000020003" pitchFamily="2" charset="0"/>
              </a:rPr>
              <a:t> plénière des maires</a:t>
            </a:r>
          </a:p>
          <a:p>
            <a:pPr marL="285750" indent="-285750" algn="ctr">
              <a:spcBef>
                <a:spcPts val="600"/>
              </a:spcBef>
              <a:buFont typeface="Wingdings" pitchFamily="2" charset="2"/>
              <a:buChar char="ü"/>
            </a:pPr>
            <a:r>
              <a:rPr lang="fr-FR" sz="1400" b="1" dirty="0">
                <a:latin typeface="Avenir Book" panose="02000503020000020003" pitchFamily="2" charset="0"/>
              </a:rPr>
              <a:t>2 ateliers en soirée</a:t>
            </a:r>
          </a:p>
          <a:p>
            <a:pPr marL="285750" indent="-285750" algn="ctr">
              <a:spcBef>
                <a:spcPts val="600"/>
              </a:spcBef>
              <a:buFont typeface="Wingdings" pitchFamily="2" charset="2"/>
              <a:buChar char="ü"/>
            </a:pPr>
            <a:r>
              <a:rPr lang="fr-FR" sz="1400" b="1" dirty="0">
                <a:latin typeface="Avenir Black" panose="02000503020000020003" pitchFamily="2" charset="0"/>
              </a:rPr>
              <a:t>362</a:t>
            </a:r>
            <a:r>
              <a:rPr lang="fr-FR" sz="1400" b="1" dirty="0">
                <a:latin typeface="Avenir Book" panose="02000503020000020003" pitchFamily="2" charset="0"/>
              </a:rPr>
              <a:t> inscrits / </a:t>
            </a:r>
            <a:r>
              <a:rPr lang="fr-FR" sz="1400" b="1" dirty="0">
                <a:latin typeface="Avenir Black" panose="02000503020000020003" pitchFamily="2" charset="0"/>
              </a:rPr>
              <a:t>246</a:t>
            </a:r>
            <a:r>
              <a:rPr lang="fr-FR" sz="1400" b="1" dirty="0">
                <a:latin typeface="Avenir Book" panose="02000503020000020003" pitchFamily="2" charset="0"/>
              </a:rPr>
              <a:t> participants</a:t>
            </a:r>
          </a:p>
          <a:p>
            <a:pPr marL="285750" indent="-285750" algn="ctr">
              <a:spcBef>
                <a:spcPts val="600"/>
              </a:spcBef>
              <a:buFont typeface="Wingdings" pitchFamily="2" charset="2"/>
              <a:buChar char="ü"/>
            </a:pPr>
            <a:r>
              <a:rPr lang="fr-FR" sz="1400" b="1" dirty="0">
                <a:latin typeface="Avenir Black" panose="02000503020000020003" pitchFamily="2" charset="0"/>
              </a:rPr>
              <a:t>39</a:t>
            </a:r>
            <a:r>
              <a:rPr lang="fr-FR" sz="1400" b="1" dirty="0">
                <a:latin typeface="Avenir Book" panose="02000503020000020003" pitchFamily="2" charset="0"/>
              </a:rPr>
              <a:t> heures d’échanges</a:t>
            </a:r>
          </a:p>
          <a:p>
            <a:pPr marL="285750" indent="-285750" algn="ctr">
              <a:spcBef>
                <a:spcPts val="600"/>
              </a:spcBef>
              <a:buFont typeface="Wingdings" pitchFamily="2" charset="2"/>
              <a:buChar char="ü"/>
            </a:pPr>
            <a:r>
              <a:rPr lang="fr-FR" sz="1400" b="1" dirty="0">
                <a:latin typeface="Avenir Black" panose="02000503020000020003" pitchFamily="2" charset="0"/>
              </a:rPr>
              <a:t>155</a:t>
            </a:r>
            <a:r>
              <a:rPr lang="fr-FR" sz="1400" b="1" dirty="0">
                <a:latin typeface="Avenir Book" panose="02000503020000020003" pitchFamily="2" charset="0"/>
              </a:rPr>
              <a:t> contributions écrites</a:t>
            </a:r>
          </a:p>
          <a:p>
            <a:pPr marL="285750" indent="-285750" algn="ctr">
              <a:spcBef>
                <a:spcPts val="600"/>
              </a:spcBef>
              <a:buFont typeface="Wingdings" pitchFamily="2" charset="2"/>
              <a:buChar char="ü"/>
            </a:pPr>
            <a:r>
              <a:rPr lang="fr-FR" sz="1400" b="1" dirty="0">
                <a:latin typeface="Avenir Black" panose="02000503020000020003" pitchFamily="2" charset="0"/>
              </a:rPr>
              <a:t>199</a:t>
            </a:r>
            <a:r>
              <a:rPr lang="fr-FR" sz="1400" b="1" dirty="0">
                <a:latin typeface="Avenir Book" panose="02000503020000020003" pitchFamily="2" charset="0"/>
              </a:rPr>
              <a:t> grilles de participation active complétées</a:t>
            </a:r>
            <a:endParaRPr lang="fr-FR" b="1" dirty="0">
              <a:latin typeface="Avenir Book" panose="02000503020000020003" pitchFamily="2" charset="0"/>
            </a:endParaRPr>
          </a:p>
        </p:txBody>
      </p:sp>
      <p:pic>
        <p:nvPicPr>
          <p:cNvPr id="14" name="Image 13">
            <a:extLst>
              <a:ext uri="{FF2B5EF4-FFF2-40B4-BE49-F238E27FC236}">
                <a16:creationId xmlns="" xmlns:a16="http://schemas.microsoft.com/office/drawing/2014/main" id="{1046A5E3-B64D-DC46-BC51-E11754E9C3F5}"/>
              </a:ext>
            </a:extLst>
          </p:cNvPr>
          <p:cNvPicPr>
            <a:picLocks noChangeAspect="1"/>
          </p:cNvPicPr>
          <p:nvPr>
            <p:custDataLst>
              <p:tags r:id="rId3"/>
            </p:custDataLst>
          </p:nvPr>
        </p:nvPicPr>
        <p:blipFill>
          <a:blip r:embed="rId7"/>
          <a:stretch>
            <a:fillRect/>
          </a:stretch>
        </p:blipFill>
        <p:spPr>
          <a:xfrm>
            <a:off x="498282" y="1613106"/>
            <a:ext cx="484734" cy="484734"/>
          </a:xfrm>
          <a:prstGeom prst="rect">
            <a:avLst/>
          </a:prstGeom>
        </p:spPr>
      </p:pic>
      <p:sp>
        <p:nvSpPr>
          <p:cNvPr id="5" name="Espace réservé du numéro de diapositive 4">
            <a:extLst>
              <a:ext uri="{FF2B5EF4-FFF2-40B4-BE49-F238E27FC236}">
                <a16:creationId xmlns="" xmlns:a16="http://schemas.microsoft.com/office/drawing/2014/main" id="{E431A913-1CE3-D24E-8BA9-A589E55242AE}"/>
              </a:ext>
            </a:extLst>
          </p:cNvPr>
          <p:cNvSpPr>
            <a:spLocks noGrp="1"/>
          </p:cNvSpPr>
          <p:nvPr>
            <p:ph type="sldNum" sz="quarter" idx="12"/>
            <p:custDataLst>
              <p:tags r:id="rId4"/>
            </p:custDataLst>
          </p:nvPr>
        </p:nvSpPr>
        <p:spPr>
          <a:xfrm>
            <a:off x="9361620" y="6416547"/>
            <a:ext cx="2743200" cy="365125"/>
          </a:xfrm>
        </p:spPr>
        <p:txBody>
          <a:bodyPr/>
          <a:lstStyle/>
          <a:p>
            <a:fld id="{35775009-1450-5E42-8421-572F664F1D9B}" type="slidenum">
              <a:rPr lang="fr-FR" smtClean="0"/>
              <a:t>2</a:t>
            </a:fld>
            <a:endParaRPr lang="fr-FR" dirty="0"/>
          </a:p>
        </p:txBody>
      </p:sp>
      <p:grpSp>
        <p:nvGrpSpPr>
          <p:cNvPr id="7" name="Groupe 6">
            <a:extLst>
              <a:ext uri="{FF2B5EF4-FFF2-40B4-BE49-F238E27FC236}">
                <a16:creationId xmlns="" xmlns:a16="http://schemas.microsoft.com/office/drawing/2014/main" id="{AD5669F2-1D50-412F-ACB4-90DFB4EC0B13}"/>
              </a:ext>
            </a:extLst>
          </p:cNvPr>
          <p:cNvGrpSpPr/>
          <p:nvPr>
            <p:custDataLst>
              <p:tags r:id="rId5"/>
            </p:custDataLst>
          </p:nvPr>
        </p:nvGrpSpPr>
        <p:grpSpPr>
          <a:xfrm>
            <a:off x="1159756" y="1188254"/>
            <a:ext cx="6257945" cy="5374046"/>
            <a:chOff x="1159756" y="1089014"/>
            <a:chExt cx="6257945" cy="5552855"/>
          </a:xfrm>
        </p:grpSpPr>
        <p:sp>
          <p:nvSpPr>
            <p:cNvPr id="9" name="Espace réservé du contenu 2">
              <a:extLst>
                <a:ext uri="{FF2B5EF4-FFF2-40B4-BE49-F238E27FC236}">
                  <a16:creationId xmlns="" xmlns:a16="http://schemas.microsoft.com/office/drawing/2014/main" id="{346A1623-1F0E-0540-ABBD-36EB3113AB05}"/>
                </a:ext>
              </a:extLst>
            </p:cNvPr>
            <p:cNvSpPr txBox="1">
              <a:spLocks/>
            </p:cNvSpPr>
            <p:nvPr/>
          </p:nvSpPr>
          <p:spPr>
            <a:xfrm>
              <a:off x="1159756" y="1089014"/>
              <a:ext cx="6257945" cy="555285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800" b="1" dirty="0">
                  <a:latin typeface="Avenir Black" panose="02000503020000020003" pitchFamily="2" charset="0"/>
                </a:rPr>
                <a:t>COMMENT EST ORGANISÉE CETTE RESTITUTION ?</a:t>
              </a:r>
            </a:p>
            <a:p>
              <a:pPr marL="180975" indent="-180975">
                <a:lnSpc>
                  <a:spcPct val="100000"/>
                </a:lnSpc>
                <a:buClr>
                  <a:srgbClr val="E2051B"/>
                </a:buClr>
                <a:buFont typeface="Arial" panose="020B0604020202020204" pitchFamily="34" charset="0"/>
                <a:buChar char="•"/>
              </a:pPr>
              <a:r>
                <a:rPr lang="fr-FR" sz="1400" b="1" i="1" dirty="0">
                  <a:solidFill>
                    <a:srgbClr val="CB1569"/>
                  </a:solidFill>
                  <a:latin typeface="Avenir Heavy Oblique" panose="02000503020000020003" pitchFamily="2" charset="0"/>
                </a:rPr>
                <a:t>LA CONSULTATION </a:t>
              </a:r>
              <a:r>
                <a:rPr lang="fr-FR" sz="1400" i="1" dirty="0">
                  <a:solidFill>
                    <a:srgbClr val="CB1569"/>
                  </a:solidFill>
                  <a:latin typeface="Avenir Book Oblique" panose="02000503020000020003" pitchFamily="2" charset="0"/>
                </a:rPr>
                <a:t>: une démarche très appréciée</a:t>
              </a:r>
            </a:p>
            <a:p>
              <a:pPr marL="180975" indent="-180975">
                <a:lnSpc>
                  <a:spcPct val="100000"/>
                </a:lnSpc>
                <a:buClr>
                  <a:srgbClr val="E2051B"/>
                </a:buClr>
                <a:buFont typeface="Arial" panose="020B0604020202020204" pitchFamily="34" charset="0"/>
                <a:buChar char="•"/>
              </a:pPr>
              <a:r>
                <a:rPr lang="fr-FR" sz="1400" b="1" i="1" dirty="0">
                  <a:solidFill>
                    <a:srgbClr val="CB1569"/>
                  </a:solidFill>
                  <a:latin typeface="Avenir Heavy Oblique" panose="02000503020000020003" pitchFamily="2" charset="0"/>
                </a:rPr>
                <a:t>LES OBJECTIFS </a:t>
              </a:r>
              <a:r>
                <a:rPr lang="fr-FR" sz="1400" i="1" dirty="0">
                  <a:solidFill>
                    <a:srgbClr val="CB1569"/>
                  </a:solidFill>
                  <a:latin typeface="Avenir Book Oblique" panose="02000503020000020003" pitchFamily="2" charset="0"/>
                </a:rPr>
                <a:t>: des priorités partagées</a:t>
              </a:r>
            </a:p>
            <a:p>
              <a:pPr marL="180975" indent="-180975">
                <a:lnSpc>
                  <a:spcPct val="100000"/>
                </a:lnSpc>
                <a:buClr>
                  <a:srgbClr val="E2051B"/>
                </a:buClr>
                <a:buFont typeface="Arial" panose="020B0604020202020204" pitchFamily="34" charset="0"/>
                <a:buChar char="•"/>
              </a:pPr>
              <a:r>
                <a:rPr lang="fr-FR" sz="1400" b="1" i="1" dirty="0">
                  <a:solidFill>
                    <a:srgbClr val="CB1569"/>
                  </a:solidFill>
                  <a:latin typeface="Avenir Heavy Oblique" panose="02000503020000020003" pitchFamily="2" charset="0"/>
                </a:rPr>
                <a:t>DES THÉMATIQUES TRANSVERSALES</a:t>
              </a:r>
              <a:endParaRPr lang="fr-FR" sz="1400" i="1" dirty="0">
                <a:solidFill>
                  <a:srgbClr val="CB1569"/>
                </a:solidFill>
                <a:latin typeface="Avenir Book Oblique" panose="02000503020000020003" pitchFamily="2" charset="0"/>
              </a:endParaRP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Fréquence</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Régularité / Fiabilité</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Fluidité</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Intermodalité</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Services</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Accessibilité</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Tarification</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Information</a:t>
              </a:r>
            </a:p>
            <a:p>
              <a:pPr marL="179388" indent="-169863">
                <a:lnSpc>
                  <a:spcPct val="100000"/>
                </a:lnSpc>
                <a:buClr>
                  <a:srgbClr val="E2051B"/>
                </a:buClr>
                <a:buFont typeface="Arial" panose="020B0604020202020204" pitchFamily="34" charset="0"/>
                <a:buChar char="•"/>
              </a:pPr>
              <a:r>
                <a:rPr lang="fr-FR" sz="1400" b="1" i="1" dirty="0">
                  <a:solidFill>
                    <a:srgbClr val="CB1569"/>
                  </a:solidFill>
                  <a:latin typeface="Avenir Heavy Oblique" panose="02000503020000020003" pitchFamily="2" charset="0"/>
                </a:rPr>
                <a:t>SYNTHESES DES ATELIERS DES CONSULTATIONS</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Nîmes Costières</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Gardonnenque</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Garrigues Marguerittes</a:t>
              </a:r>
              <a:endParaRPr lang="fr-FR" sz="1200" b="1" i="1" dirty="0">
                <a:solidFill>
                  <a:srgbClr val="CB1569"/>
                </a:solidFill>
                <a:latin typeface="Avenir Heavy Oblique" panose="02000503020000020003" pitchFamily="2" charset="0"/>
              </a:endParaRP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Nîmes Garrigues Ouest</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Costières Saint-Gilles</a:t>
              </a: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Nîmes Centre</a:t>
              </a:r>
              <a:endParaRPr lang="fr-FR" sz="1200" b="1" i="1" dirty="0">
                <a:solidFill>
                  <a:srgbClr val="CB1569"/>
                </a:solidFill>
                <a:latin typeface="Avenir Heavy Oblique" panose="02000503020000020003" pitchFamily="2" charset="0"/>
              </a:endParaRPr>
            </a:p>
            <a:p>
              <a:pPr marL="454025" indent="-222250">
                <a:lnSpc>
                  <a:spcPct val="100000"/>
                </a:lnSpc>
                <a:spcBef>
                  <a:spcPts val="0"/>
                </a:spcBef>
                <a:buClr>
                  <a:srgbClr val="E2051B"/>
                </a:buClr>
                <a:buFont typeface="Wingdings" pitchFamily="2" charset="2"/>
                <a:buChar char="ü"/>
              </a:pPr>
              <a:r>
                <a:rPr lang="fr-FR" sz="1200" i="1" dirty="0">
                  <a:latin typeface="Avenir Book Oblique" panose="02000503020000020003" pitchFamily="2" charset="0"/>
                </a:rPr>
                <a:t>Nîmes Courbessac</a:t>
              </a:r>
            </a:p>
            <a:p>
              <a:pPr marL="454025" indent="-222250">
                <a:lnSpc>
                  <a:spcPct val="100000"/>
                </a:lnSpc>
                <a:spcBef>
                  <a:spcPts val="0"/>
                </a:spcBef>
                <a:buClr>
                  <a:srgbClr val="E2051B"/>
                </a:buClr>
                <a:buFont typeface="Wingdings" pitchFamily="2" charset="2"/>
                <a:buChar char="ü"/>
              </a:pPr>
              <a:endParaRPr lang="fr-FR" sz="1200" b="1" i="1" dirty="0">
                <a:solidFill>
                  <a:srgbClr val="CB1569"/>
                </a:solidFill>
                <a:latin typeface="Avenir Heavy Oblique" panose="02000503020000020003" pitchFamily="2" charset="0"/>
              </a:endParaRPr>
            </a:p>
            <a:p>
              <a:pPr marL="179388" indent="-169863">
                <a:lnSpc>
                  <a:spcPct val="100000"/>
                </a:lnSpc>
                <a:buClr>
                  <a:srgbClr val="E2051B"/>
                </a:buClr>
                <a:buFont typeface="Arial" panose="020B0604020202020204" pitchFamily="34" charset="0"/>
                <a:buChar char="•"/>
              </a:pPr>
              <a:r>
                <a:rPr lang="fr-FR" sz="1400" b="1" i="1" dirty="0">
                  <a:solidFill>
                    <a:srgbClr val="CB1569"/>
                  </a:solidFill>
                  <a:latin typeface="Avenir Heavy Oblique" panose="02000503020000020003" pitchFamily="2" charset="0"/>
                </a:rPr>
                <a:t>LES ARBITRAGES </a:t>
              </a:r>
              <a:r>
                <a:rPr lang="fr-FR" sz="1400" i="1" dirty="0">
                  <a:solidFill>
                    <a:srgbClr val="CB1569"/>
                  </a:solidFill>
                  <a:latin typeface="Avenir Book Oblique" panose="02000503020000020003" pitchFamily="2" charset="0"/>
                </a:rPr>
                <a:t>: des propositions étudiées et globalement adoptées</a:t>
              </a:r>
            </a:p>
            <a:p>
              <a:pPr marL="179388" indent="-169863">
                <a:lnSpc>
                  <a:spcPct val="100000"/>
                </a:lnSpc>
                <a:buClr>
                  <a:srgbClr val="E2051B"/>
                </a:buClr>
                <a:buFont typeface="Arial" panose="020B0604020202020204" pitchFamily="34" charset="0"/>
                <a:buChar char="•"/>
              </a:pPr>
              <a:r>
                <a:rPr lang="fr-FR" sz="1400" b="1" i="1" dirty="0">
                  <a:solidFill>
                    <a:srgbClr val="CB1569"/>
                  </a:solidFill>
                  <a:latin typeface="Avenir Black Oblique" panose="02000503020000020003" pitchFamily="2" charset="0"/>
                </a:rPr>
                <a:t>LE MOT DE LA FIN… AUX USAGERS !</a:t>
              </a:r>
              <a:endParaRPr lang="fr-FR" sz="1400" i="1" dirty="0">
                <a:solidFill>
                  <a:srgbClr val="CB1569"/>
                </a:solidFill>
                <a:latin typeface="Avenir Book Oblique" panose="02000503020000020003" pitchFamily="2" charset="0"/>
              </a:endParaRPr>
            </a:p>
          </p:txBody>
        </p:sp>
        <p:sp>
          <p:nvSpPr>
            <p:cNvPr id="10" name="ZoneTexte 9">
              <a:extLst>
                <a:ext uri="{FF2B5EF4-FFF2-40B4-BE49-F238E27FC236}">
                  <a16:creationId xmlns="" xmlns:a16="http://schemas.microsoft.com/office/drawing/2014/main" id="{173F82F5-53EA-4AE8-B826-0E3F1C9BA140}"/>
                </a:ext>
              </a:extLst>
            </p:cNvPr>
            <p:cNvSpPr txBox="1"/>
            <p:nvPr/>
          </p:nvSpPr>
          <p:spPr>
            <a:xfrm>
              <a:off x="3123507" y="4315699"/>
              <a:ext cx="2612274" cy="1200329"/>
            </a:xfrm>
            <a:prstGeom prst="rect">
              <a:avLst/>
            </a:prstGeom>
            <a:noFill/>
          </p:spPr>
          <p:txBody>
            <a:bodyPr wrap="square">
              <a:spAutoFit/>
            </a:bodyPr>
            <a:lstStyle/>
            <a:p>
              <a:pPr marL="454025" marR="0" lvl="0" indent="-222250" algn="l" defTabSz="914400" rtl="0" eaLnBrk="1" fontAlgn="auto" latinLnBrk="0" hangingPunct="1">
                <a:lnSpc>
                  <a:spcPct val="100000"/>
                </a:lnSpc>
                <a:spcBef>
                  <a:spcPts val="0"/>
                </a:spcBef>
                <a:spcAft>
                  <a:spcPts val="0"/>
                </a:spcAft>
                <a:buClr>
                  <a:srgbClr val="E2051B"/>
                </a:buClr>
                <a:buSzTx/>
                <a:buFont typeface="Wingdings" pitchFamily="2" charset="2"/>
                <a:buChar char="ü"/>
                <a:tabLst/>
                <a:defRPr/>
              </a:pP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Nîmes Garrigues Nord</a:t>
              </a:r>
            </a:p>
            <a:p>
              <a:pPr marL="454025" marR="0" lvl="0" indent="-222250" algn="l" defTabSz="914400" rtl="0" eaLnBrk="1" fontAlgn="auto" latinLnBrk="0" hangingPunct="1">
                <a:lnSpc>
                  <a:spcPct val="100000"/>
                </a:lnSpc>
                <a:spcBef>
                  <a:spcPts val="0"/>
                </a:spcBef>
                <a:spcAft>
                  <a:spcPts val="0"/>
                </a:spcAft>
                <a:buClr>
                  <a:srgbClr val="E2051B"/>
                </a:buClr>
                <a:buSzTx/>
                <a:buFont typeface="Wingdings" pitchFamily="2" charset="2"/>
                <a:buChar char="ü"/>
                <a:tabLst/>
                <a:defRPr/>
              </a:pP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Nîmes Ouest Saint-Césaire</a:t>
              </a:r>
              <a:endParaRPr kumimoji="0" lang="fr-FR" sz="1200" b="1" i="1" u="none" strike="noStrike" kern="1200" cap="none" spc="0" normalizeH="0" baseline="0" noProof="0" dirty="0">
                <a:ln>
                  <a:noFill/>
                </a:ln>
                <a:solidFill>
                  <a:srgbClr val="484282"/>
                </a:solidFill>
                <a:effectLst/>
                <a:uLnTx/>
                <a:uFillTx/>
                <a:latin typeface="Avenir Heavy Oblique" panose="02000503020000020003" pitchFamily="2" charset="0"/>
                <a:ea typeface="+mn-ea"/>
                <a:cs typeface="+mn-cs"/>
              </a:endParaRPr>
            </a:p>
            <a:p>
              <a:pPr marL="454025" marR="0" lvl="0" indent="-222250" algn="l" defTabSz="914400" rtl="0" eaLnBrk="1" fontAlgn="auto" latinLnBrk="0" hangingPunct="1">
                <a:lnSpc>
                  <a:spcPct val="100000"/>
                </a:lnSpc>
                <a:spcBef>
                  <a:spcPts val="0"/>
                </a:spcBef>
                <a:spcAft>
                  <a:spcPts val="0"/>
                </a:spcAft>
                <a:buClr>
                  <a:srgbClr val="E2051B"/>
                </a:buClr>
                <a:buSzTx/>
                <a:buFont typeface="Wingdings" pitchFamily="2" charset="2"/>
                <a:buChar char="ü"/>
                <a:tabLst/>
                <a:defRPr/>
              </a:pP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Vaunage</a:t>
              </a:r>
            </a:p>
            <a:p>
              <a:pPr marL="454025" marR="0" lvl="0" indent="-222250" algn="l" defTabSz="914400" rtl="0" eaLnBrk="1" fontAlgn="auto" latinLnBrk="0" hangingPunct="1">
                <a:lnSpc>
                  <a:spcPct val="100000"/>
                </a:lnSpc>
                <a:spcBef>
                  <a:spcPts val="0"/>
                </a:spcBef>
                <a:spcAft>
                  <a:spcPts val="0"/>
                </a:spcAft>
                <a:buClr>
                  <a:srgbClr val="E2051B"/>
                </a:buClr>
                <a:buSzTx/>
                <a:buFont typeface="Wingdings" pitchFamily="2" charset="2"/>
                <a:buChar char="ü"/>
                <a:tabLst/>
                <a:defRPr/>
              </a:pP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Nîmes </a:t>
              </a:r>
              <a:r>
                <a:rPr kumimoji="0" lang="fr-FR" sz="1200" b="0" i="1" u="none" strike="noStrike" kern="1200" cap="none" spc="0" normalizeH="0" baseline="0" noProof="0" dirty="0" err="1">
                  <a:ln>
                    <a:noFill/>
                  </a:ln>
                  <a:solidFill>
                    <a:srgbClr val="484282"/>
                  </a:solidFill>
                  <a:effectLst/>
                  <a:uLnTx/>
                  <a:uFillTx/>
                  <a:latin typeface="Avenir Book Oblique" panose="02000503020000020003" pitchFamily="2" charset="0"/>
                  <a:ea typeface="+mn-ea"/>
                  <a:cs typeface="+mn-cs"/>
                </a:rPr>
                <a:t>Grézan</a:t>
              </a: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 Chemin Bas</a:t>
              </a:r>
            </a:p>
            <a:p>
              <a:pPr marL="454025" marR="0" lvl="0" indent="-222250" algn="l" defTabSz="914400" rtl="0" eaLnBrk="1" fontAlgn="auto" latinLnBrk="0" hangingPunct="1">
                <a:lnSpc>
                  <a:spcPct val="100000"/>
                </a:lnSpc>
                <a:spcBef>
                  <a:spcPts val="0"/>
                </a:spcBef>
                <a:spcAft>
                  <a:spcPts val="0"/>
                </a:spcAft>
                <a:buClr>
                  <a:srgbClr val="E2051B"/>
                </a:buClr>
                <a:buSzTx/>
                <a:buFont typeface="Wingdings" pitchFamily="2" charset="2"/>
                <a:buChar char="ü"/>
                <a:tabLst/>
                <a:defRPr/>
              </a:pP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Périurbain</a:t>
              </a:r>
            </a:p>
            <a:p>
              <a:pPr marL="454025" marR="0" lvl="0" indent="-222250" algn="l" defTabSz="914400" rtl="0" eaLnBrk="1" fontAlgn="auto" latinLnBrk="0" hangingPunct="1">
                <a:lnSpc>
                  <a:spcPct val="100000"/>
                </a:lnSpc>
                <a:spcBef>
                  <a:spcPts val="0"/>
                </a:spcBef>
                <a:spcAft>
                  <a:spcPts val="0"/>
                </a:spcAft>
                <a:buClr>
                  <a:srgbClr val="E2051B"/>
                </a:buClr>
                <a:buSzTx/>
                <a:buFont typeface="Wingdings" pitchFamily="2" charset="2"/>
                <a:buChar char="ü"/>
                <a:tabLst/>
                <a:defRPr/>
              </a:pPr>
              <a:r>
                <a:rPr kumimoji="0" lang="fr-FR" sz="1200" b="0" i="1" u="none" strike="noStrike" kern="1200" cap="none" spc="0" normalizeH="0" baseline="0" noProof="0" dirty="0">
                  <a:ln>
                    <a:noFill/>
                  </a:ln>
                  <a:solidFill>
                    <a:srgbClr val="484282"/>
                  </a:solidFill>
                  <a:effectLst/>
                  <a:uLnTx/>
                  <a:uFillTx/>
                  <a:latin typeface="Avenir Book Oblique" panose="02000503020000020003" pitchFamily="2" charset="0"/>
                  <a:ea typeface="+mn-ea"/>
                  <a:cs typeface="+mn-cs"/>
                </a:rPr>
                <a:t>Urbain</a:t>
              </a:r>
              <a:endParaRPr kumimoji="0" lang="fr-FR" sz="1200" b="1" i="1" u="none" strike="noStrike" kern="1200" cap="none" spc="0" normalizeH="0" baseline="0" noProof="0" dirty="0">
                <a:ln>
                  <a:noFill/>
                </a:ln>
                <a:solidFill>
                  <a:srgbClr val="484282"/>
                </a:solidFill>
                <a:effectLst/>
                <a:uLnTx/>
                <a:uFillTx/>
                <a:latin typeface="Avenir Heavy Oblique" panose="02000503020000020003" pitchFamily="2" charset="0"/>
                <a:ea typeface="+mn-ea"/>
                <a:cs typeface="+mn-cs"/>
              </a:endParaRPr>
            </a:p>
          </p:txBody>
        </p:sp>
      </p:grpSp>
    </p:spTree>
    <p:extLst>
      <p:ext uri="{BB962C8B-B14F-4D97-AF65-F5344CB8AC3E}">
        <p14:creationId xmlns:p14="http://schemas.microsoft.com/office/powerpoint/2010/main" val="347211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 xmlns:a16="http://schemas.microsoft.com/office/drawing/2014/main" id="{AEB3AAC5-F5E1-004C-9356-038A6076E1D5}"/>
              </a:ext>
            </a:extLst>
          </p:cNvPr>
          <p:cNvSpPr/>
          <p:nvPr>
            <p:custDataLst>
              <p:tags r:id="rId1"/>
            </p:custDataLst>
          </p:nvPr>
        </p:nvSpPr>
        <p:spPr>
          <a:xfrm>
            <a:off x="9144000" y="899778"/>
            <a:ext cx="2843985" cy="520857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 xmlns:a16="http://schemas.microsoft.com/office/drawing/2014/main" id="{CC128B39-2C71-D84E-B785-48A7EAE3901C}"/>
              </a:ext>
            </a:extLst>
          </p:cNvPr>
          <p:cNvSpPr/>
          <p:nvPr>
            <p:custDataLst>
              <p:tags r:id="rId2"/>
            </p:custDataLst>
          </p:nvPr>
        </p:nvSpPr>
        <p:spPr>
          <a:xfrm>
            <a:off x="3475490" y="896024"/>
            <a:ext cx="2843985" cy="52123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i="1" dirty="0">
              <a:solidFill>
                <a:srgbClr val="484282"/>
              </a:solidFill>
              <a:cs typeface="Arial" panose="020B0604020202020204" pitchFamily="34" charset="0"/>
            </a:endParaRPr>
          </a:p>
        </p:txBody>
      </p:sp>
      <p:sp>
        <p:nvSpPr>
          <p:cNvPr id="11" name="Rectangle 10">
            <a:extLst>
              <a:ext uri="{FF2B5EF4-FFF2-40B4-BE49-F238E27FC236}">
                <a16:creationId xmlns="" xmlns:a16="http://schemas.microsoft.com/office/drawing/2014/main" id="{FA697570-7E3D-B341-BF21-F347C7CC2EA9}"/>
              </a:ext>
            </a:extLst>
          </p:cNvPr>
          <p:cNvSpPr/>
          <p:nvPr>
            <p:custDataLst>
              <p:tags r:id="rId3"/>
            </p:custDataLst>
          </p:nvPr>
        </p:nvSpPr>
        <p:spPr>
          <a:xfrm>
            <a:off x="6308544" y="896024"/>
            <a:ext cx="2844000" cy="52123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2" name="Titre 1">
            <a:extLst>
              <a:ext uri="{FF2B5EF4-FFF2-40B4-BE49-F238E27FC236}">
                <a16:creationId xmlns="" xmlns:a16="http://schemas.microsoft.com/office/drawing/2014/main" id="{0B0C7559-0859-FE49-9F79-10C3EF1388A1}"/>
              </a:ext>
            </a:extLst>
          </p:cNvPr>
          <p:cNvSpPr txBox="1">
            <a:spLocks/>
          </p:cNvSpPr>
          <p:nvPr>
            <p:custDataLst>
              <p:tags r:id="rId4"/>
            </p:custDataLst>
          </p:nvPr>
        </p:nvSpPr>
        <p:spPr>
          <a:xfrm>
            <a:off x="242850" y="122072"/>
            <a:ext cx="11706917"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Garrigues Marguerittes – </a:t>
            </a:r>
            <a:r>
              <a:rPr lang="fr-FR" sz="1800" i="1" dirty="0">
                <a:solidFill>
                  <a:srgbClr val="CB1569"/>
                </a:solidFill>
                <a:latin typeface="Arial" panose="020B0604020202020204" pitchFamily="34" charset="0"/>
                <a:ea typeface="Trebuchet MS" charset="0"/>
                <a:cs typeface="Arial" panose="020B0604020202020204" pitchFamily="34" charset="0"/>
              </a:rPr>
              <a:t>27/01/22 </a:t>
            </a:r>
            <a:endParaRPr lang="fr-FR" sz="2000" i="1" dirty="0">
              <a:solidFill>
                <a:srgbClr val="CB1569"/>
              </a:solidFill>
              <a:latin typeface="Arial" panose="020B0604020202020204" pitchFamily="34" charset="0"/>
              <a:ea typeface="Trebuchet MS" charset="0"/>
              <a:cs typeface="Arial" panose="020B0604020202020204" pitchFamily="34" charset="0"/>
            </a:endParaRPr>
          </a:p>
        </p:txBody>
      </p:sp>
      <p:sp>
        <p:nvSpPr>
          <p:cNvPr id="14" name="Rectangle 13">
            <a:extLst>
              <a:ext uri="{FF2B5EF4-FFF2-40B4-BE49-F238E27FC236}">
                <a16:creationId xmlns="" xmlns:a16="http://schemas.microsoft.com/office/drawing/2014/main" id="{4A8F656F-5ACE-3F4B-94CD-8C1308A4AC58}"/>
              </a:ext>
            </a:extLst>
          </p:cNvPr>
          <p:cNvSpPr/>
          <p:nvPr>
            <p:custDataLst>
              <p:tags r:id="rId5"/>
            </p:custDataLst>
          </p:nvPr>
        </p:nvSpPr>
        <p:spPr>
          <a:xfrm>
            <a:off x="242233" y="877409"/>
            <a:ext cx="11734820" cy="52313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74" name="Graphique 79" descr="Contour de visage sans expression avec un remplissage uni">
            <a:extLst>
              <a:ext uri="{FF2B5EF4-FFF2-40B4-BE49-F238E27FC236}">
                <a16:creationId xmlns="" xmlns:a16="http://schemas.microsoft.com/office/drawing/2014/main" id="{87220DA4-0280-EA41-BC4C-F1AF96579968}"/>
              </a:ext>
            </a:extLst>
          </p:cNvPr>
          <p:cNvPicPr/>
          <p:nvPr>
            <p:custDataLst>
              <p:tags r:id="rId6"/>
            </p:custDataLst>
          </p:nvPr>
        </p:nvPicPr>
        <p:blipFill>
          <a:blip r:embed="rId24">
            <a:extLst>
              <a:ext uri="{96DAC541-7B7A-43D3-8B79-37D633B846F1}">
                <asvg:svgBlip xmlns="" xmlns:asvg="http://schemas.microsoft.com/office/drawing/2016/SVG/main" r:embed="rId25"/>
              </a:ext>
            </a:extLst>
          </a:blip>
          <a:stretch>
            <a:fillRect/>
          </a:stretch>
        </p:blipFill>
        <p:spPr>
          <a:xfrm>
            <a:off x="7503962" y="1020622"/>
            <a:ext cx="540000" cy="540000"/>
          </a:xfrm>
          <a:prstGeom prst="rect">
            <a:avLst/>
          </a:prstGeom>
        </p:spPr>
      </p:pic>
      <p:pic>
        <p:nvPicPr>
          <p:cNvPr id="75" name="Graphique 83" descr="Contour de visage avec grimace avec un remplissage uni">
            <a:extLst>
              <a:ext uri="{FF2B5EF4-FFF2-40B4-BE49-F238E27FC236}">
                <a16:creationId xmlns="" xmlns:a16="http://schemas.microsoft.com/office/drawing/2014/main" id="{ED276A1D-717D-154D-919C-C4D36B4E26CB}"/>
              </a:ext>
            </a:extLst>
          </p:cNvPr>
          <p:cNvPicPr/>
          <p:nvPr>
            <p:custDataLst>
              <p:tags r:id="rId7"/>
            </p:custDataLst>
          </p:nvPr>
        </p:nvPicPr>
        <p:blipFill>
          <a:blip r:embed="rId26">
            <a:extLst>
              <a:ext uri="{96DAC541-7B7A-43D3-8B79-37D633B846F1}">
                <asvg:svgBlip xmlns="" xmlns:asvg="http://schemas.microsoft.com/office/drawing/2016/SVG/main" r:embed="rId27"/>
              </a:ext>
            </a:extLst>
          </a:blip>
          <a:stretch>
            <a:fillRect/>
          </a:stretch>
        </p:blipFill>
        <p:spPr>
          <a:xfrm>
            <a:off x="4548011" y="1028381"/>
            <a:ext cx="540000" cy="540000"/>
          </a:xfrm>
          <a:prstGeom prst="rect">
            <a:avLst/>
          </a:prstGeom>
        </p:spPr>
      </p:pic>
      <p:pic>
        <p:nvPicPr>
          <p:cNvPr id="76" name="Graphique 92" descr="Contour de visage confus avec un remplissage uni">
            <a:extLst>
              <a:ext uri="{FF2B5EF4-FFF2-40B4-BE49-F238E27FC236}">
                <a16:creationId xmlns="" xmlns:a16="http://schemas.microsoft.com/office/drawing/2014/main" id="{D03F16C3-EBDC-A54A-A05E-8825FDD2E649}"/>
              </a:ext>
            </a:extLst>
          </p:cNvPr>
          <p:cNvPicPr/>
          <p:nvPr>
            <p:custDataLst>
              <p:tags r:id="rId8"/>
            </p:custDataLst>
          </p:nvPr>
        </p:nvPicPr>
        <p:blipFill>
          <a:blip r:embed="rId28">
            <a:extLst>
              <a:ext uri="{96DAC541-7B7A-43D3-8B79-37D633B846F1}">
                <asvg:svgBlip xmlns="" xmlns:asvg="http://schemas.microsoft.com/office/drawing/2016/SVG/main" r:embed="rId29"/>
              </a:ext>
            </a:extLst>
          </a:blip>
          <a:stretch>
            <a:fillRect/>
          </a:stretch>
        </p:blipFill>
        <p:spPr>
          <a:xfrm>
            <a:off x="10298549" y="1027138"/>
            <a:ext cx="540000" cy="540000"/>
          </a:xfrm>
          <a:prstGeom prst="rect">
            <a:avLst/>
          </a:prstGeom>
        </p:spPr>
      </p:pic>
      <p:sp>
        <p:nvSpPr>
          <p:cNvPr id="77" name="Rectangle 76">
            <a:extLst>
              <a:ext uri="{FF2B5EF4-FFF2-40B4-BE49-F238E27FC236}">
                <a16:creationId xmlns="" xmlns:a16="http://schemas.microsoft.com/office/drawing/2014/main" id="{1D0E35D5-A646-4C43-978C-29A081B54C1B}"/>
              </a:ext>
            </a:extLst>
          </p:cNvPr>
          <p:cNvSpPr/>
          <p:nvPr>
            <p:custDataLst>
              <p:tags r:id="rId9"/>
            </p:custDataLst>
          </p:nvPr>
        </p:nvSpPr>
        <p:spPr>
          <a:xfrm>
            <a:off x="242850" y="3272521"/>
            <a:ext cx="11733586" cy="8623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CRÉATION D’UNE NAVETTE </a:t>
            </a:r>
          </a:p>
          <a:p>
            <a:r>
              <a:rPr lang="fr-FR" sz="1600" b="1" dirty="0">
                <a:solidFill>
                  <a:srgbClr val="CB1569"/>
                </a:solidFill>
                <a:latin typeface="Arial" panose="020B0604020202020204" pitchFamily="34" charset="0"/>
                <a:cs typeface="Arial" panose="020B0604020202020204" pitchFamily="34" charset="0"/>
              </a:rPr>
              <a:t>INTER-VILLAGE</a:t>
            </a:r>
            <a:endParaRPr lang="fr-FR" sz="1600" dirty="0">
              <a:solidFill>
                <a:srgbClr val="CB1569"/>
              </a:solidFill>
              <a:latin typeface="Arial" panose="020B0604020202020204" pitchFamily="34" charset="0"/>
              <a:cs typeface="Arial" panose="020B0604020202020204" pitchFamily="34" charset="0"/>
            </a:endParaRPr>
          </a:p>
        </p:txBody>
      </p:sp>
      <p:sp>
        <p:nvSpPr>
          <p:cNvPr id="78" name="Rectangle 77">
            <a:extLst>
              <a:ext uri="{FF2B5EF4-FFF2-40B4-BE49-F238E27FC236}">
                <a16:creationId xmlns="" xmlns:a16="http://schemas.microsoft.com/office/drawing/2014/main" id="{E66556BD-F0BF-F642-B852-499DEA257F94}"/>
              </a:ext>
            </a:extLst>
          </p:cNvPr>
          <p:cNvSpPr/>
          <p:nvPr>
            <p:custDataLst>
              <p:tags r:id="rId10"/>
            </p:custDataLst>
          </p:nvPr>
        </p:nvSpPr>
        <p:spPr>
          <a:xfrm>
            <a:off x="242233" y="4140552"/>
            <a:ext cx="11740286" cy="11200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ADAPTATION DE LA L22</a:t>
            </a:r>
          </a:p>
          <a:p>
            <a:pPr marL="139700" indent="-139700">
              <a:buFont typeface="Arial" panose="020B0604020202020204" pitchFamily="34" charset="0"/>
              <a:buChar char="•"/>
            </a:pPr>
            <a:r>
              <a:rPr lang="fr-FR" sz="1400" b="1" dirty="0">
                <a:solidFill>
                  <a:srgbClr val="CB1569"/>
                </a:solidFill>
                <a:latin typeface="Arial" panose="020B0604020202020204" pitchFamily="34" charset="0"/>
                <a:cs typeface="Arial" panose="020B0604020202020204" pitchFamily="34" charset="0"/>
              </a:rPr>
              <a:t>Proposition 1</a:t>
            </a:r>
          </a:p>
          <a:p>
            <a:pPr marL="139700" indent="-139700"/>
            <a:r>
              <a:rPr lang="fr-FR" sz="1200" i="1" dirty="0">
                <a:solidFill>
                  <a:srgbClr val="CB1569"/>
                </a:solidFill>
                <a:latin typeface="Arial" panose="020B0604020202020204" pitchFamily="34" charset="0"/>
                <a:cs typeface="Arial" panose="020B0604020202020204" pitchFamily="34" charset="0"/>
              </a:rPr>
              <a:t>	(itinéraire identique à l’actuel)</a:t>
            </a:r>
          </a:p>
          <a:p>
            <a:pPr marL="139700" indent="-139700">
              <a:buFont typeface="Arial" panose="020B0604020202020204" pitchFamily="34" charset="0"/>
              <a:buChar char="•"/>
            </a:pPr>
            <a:r>
              <a:rPr lang="fr-FR" sz="1400" b="1" dirty="0">
                <a:solidFill>
                  <a:srgbClr val="CB1569"/>
                </a:solidFill>
                <a:latin typeface="Arial" panose="020B0604020202020204" pitchFamily="34" charset="0"/>
                <a:cs typeface="Arial" panose="020B0604020202020204" pitchFamily="34" charset="0"/>
              </a:rPr>
              <a:t>Proposition 2</a:t>
            </a:r>
            <a:endParaRPr lang="fr-FR" sz="1200" b="1" dirty="0">
              <a:solidFill>
                <a:srgbClr val="CB1569"/>
              </a:solidFill>
              <a:latin typeface="Arial" panose="020B0604020202020204" pitchFamily="34" charset="0"/>
              <a:cs typeface="Arial" panose="020B0604020202020204" pitchFamily="34" charset="0"/>
            </a:endParaRPr>
          </a:p>
          <a:p>
            <a:pPr marL="139700" indent="-139700"/>
            <a:r>
              <a:rPr lang="fr-FR" sz="1200" i="1" dirty="0">
                <a:solidFill>
                  <a:srgbClr val="CB1569"/>
                </a:solidFill>
                <a:latin typeface="Arial" panose="020B0604020202020204" pitchFamily="34" charset="0"/>
                <a:cs typeface="Arial" panose="020B0604020202020204" pitchFamily="34" charset="0"/>
              </a:rPr>
              <a:t>	(chemin de </a:t>
            </a:r>
            <a:r>
              <a:rPr lang="fr-FR" sz="1200" i="1" dirty="0" err="1">
                <a:solidFill>
                  <a:srgbClr val="CB1569"/>
                </a:solidFill>
                <a:latin typeface="Arial" panose="020B0604020202020204" pitchFamily="34" charset="0"/>
                <a:cs typeface="Arial" panose="020B0604020202020204" pitchFamily="34" charset="0"/>
              </a:rPr>
              <a:t>Sernhac</a:t>
            </a:r>
            <a:r>
              <a:rPr lang="fr-FR" sz="1200" i="1" dirty="0">
                <a:solidFill>
                  <a:srgbClr val="CB1569"/>
                </a:solidFill>
                <a:latin typeface="Arial" panose="020B0604020202020204" pitchFamily="34" charset="0"/>
                <a:cs typeface="Arial" panose="020B0604020202020204" pitchFamily="34" charset="0"/>
              </a:rPr>
              <a:t> et desserte des collines)</a:t>
            </a:r>
          </a:p>
        </p:txBody>
      </p:sp>
      <p:sp>
        <p:nvSpPr>
          <p:cNvPr id="15" name="Rectangle 14">
            <a:extLst>
              <a:ext uri="{FF2B5EF4-FFF2-40B4-BE49-F238E27FC236}">
                <a16:creationId xmlns="" xmlns:a16="http://schemas.microsoft.com/office/drawing/2014/main" id="{1D5C0747-A2DE-644F-BD53-65A976F6F396}"/>
              </a:ext>
            </a:extLst>
          </p:cNvPr>
          <p:cNvSpPr/>
          <p:nvPr>
            <p:custDataLst>
              <p:tags r:id="rId11"/>
            </p:custDataLst>
          </p:nvPr>
        </p:nvSpPr>
        <p:spPr>
          <a:xfrm>
            <a:off x="242233" y="1628003"/>
            <a:ext cx="11733597" cy="16445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CRÉATION DE LA T4</a:t>
            </a:r>
          </a:p>
          <a:p>
            <a:pPr marL="144463" indent="-144463">
              <a:spcBef>
                <a:spcPts val="300"/>
              </a:spcBef>
              <a:buFont typeface="Arial" panose="020B0604020202020204" pitchFamily="34" charset="0"/>
              <a:buChar char="•"/>
            </a:pPr>
            <a:r>
              <a:rPr lang="fr-FR" sz="1400" b="1" dirty="0">
                <a:solidFill>
                  <a:srgbClr val="CB1569"/>
                </a:solidFill>
                <a:latin typeface="Arial" panose="020B0604020202020204" pitchFamily="34" charset="0"/>
                <a:cs typeface="Arial" panose="020B0604020202020204" pitchFamily="34" charset="0"/>
              </a:rPr>
              <a:t>Proposition 1 </a:t>
            </a:r>
          </a:p>
          <a:p>
            <a:pPr marL="144463" indent="-144463"/>
            <a:r>
              <a:rPr lang="fr-FR" sz="1400" dirty="0">
                <a:solidFill>
                  <a:srgbClr val="CB1569"/>
                </a:solidFill>
                <a:latin typeface="Arial" panose="020B0604020202020204" pitchFamily="34" charset="0"/>
                <a:cs typeface="Arial" panose="020B0604020202020204" pitchFamily="34" charset="0"/>
              </a:rPr>
              <a:t>	</a:t>
            </a:r>
            <a:r>
              <a:rPr lang="fr-FR" sz="1200" i="1" dirty="0">
                <a:solidFill>
                  <a:srgbClr val="CB1569"/>
                </a:solidFill>
                <a:latin typeface="Arial" panose="020B0604020202020204" pitchFamily="34" charset="0"/>
                <a:cs typeface="Arial" panose="020B0604020202020204" pitchFamily="34" charset="0"/>
              </a:rPr>
              <a:t>(axe structurant secteur Marguerittes)</a:t>
            </a:r>
          </a:p>
          <a:p>
            <a:pPr marL="144463" indent="-144463">
              <a:spcBef>
                <a:spcPts val="300"/>
              </a:spcBef>
              <a:buFont typeface="Arial" panose="020B0604020202020204" pitchFamily="34" charset="0"/>
              <a:buChar char="•"/>
            </a:pPr>
            <a:r>
              <a:rPr lang="fr-FR" sz="1400" b="1" dirty="0">
                <a:solidFill>
                  <a:srgbClr val="CB1569"/>
                </a:solidFill>
                <a:latin typeface="Arial" panose="020B0604020202020204" pitchFamily="34" charset="0"/>
                <a:cs typeface="Arial" panose="020B0604020202020204" pitchFamily="34" charset="0"/>
              </a:rPr>
              <a:t>Proposition 2</a:t>
            </a:r>
            <a:r>
              <a:rPr lang="fr-FR" sz="1400" dirty="0">
                <a:solidFill>
                  <a:srgbClr val="CB1569"/>
                </a:solidFill>
                <a:latin typeface="Arial" panose="020B0604020202020204" pitchFamily="34" charset="0"/>
                <a:cs typeface="Arial" panose="020B0604020202020204" pitchFamily="34" charset="0"/>
              </a:rPr>
              <a:t> </a:t>
            </a:r>
          </a:p>
          <a:p>
            <a:pPr marL="144463"/>
            <a:r>
              <a:rPr lang="fr-FR" sz="1200" i="1" dirty="0">
                <a:solidFill>
                  <a:srgbClr val="CB1569"/>
                </a:solidFill>
                <a:latin typeface="Arial" panose="020B0604020202020204" pitchFamily="34" charset="0"/>
                <a:cs typeface="Arial" panose="020B0604020202020204" pitchFamily="34" charset="0"/>
              </a:rPr>
              <a:t>(intérieur Marguerittes avec trajet L11)</a:t>
            </a:r>
          </a:p>
          <a:p>
            <a:pPr marL="144463" indent="-144463">
              <a:spcBef>
                <a:spcPts val="300"/>
              </a:spcBef>
              <a:buFont typeface="Arial" panose="020B0604020202020204" pitchFamily="34" charset="0"/>
              <a:buChar char="•"/>
            </a:pPr>
            <a:r>
              <a:rPr lang="fr-FR" sz="1400" b="1" dirty="0">
                <a:solidFill>
                  <a:srgbClr val="CB1569"/>
                </a:solidFill>
                <a:latin typeface="Arial" panose="020B0604020202020204" pitchFamily="34" charset="0"/>
                <a:cs typeface="Arial" panose="020B0604020202020204" pitchFamily="34" charset="0"/>
              </a:rPr>
              <a:t>Proposition 3</a:t>
            </a:r>
            <a:r>
              <a:rPr lang="fr-FR" sz="1400" dirty="0">
                <a:solidFill>
                  <a:srgbClr val="CB1569"/>
                </a:solidFill>
                <a:latin typeface="Arial" panose="020B0604020202020204" pitchFamily="34" charset="0"/>
                <a:cs typeface="Arial" panose="020B0604020202020204" pitchFamily="34" charset="0"/>
              </a:rPr>
              <a:t> </a:t>
            </a:r>
          </a:p>
          <a:p>
            <a:pPr marL="144463" indent="-144463"/>
            <a:r>
              <a:rPr lang="fr-FR" sz="1400" i="1" dirty="0">
                <a:solidFill>
                  <a:srgbClr val="CB1569"/>
                </a:solidFill>
                <a:latin typeface="Arial" panose="020B0604020202020204" pitchFamily="34" charset="0"/>
                <a:cs typeface="Arial" panose="020B0604020202020204" pitchFamily="34" charset="0"/>
              </a:rPr>
              <a:t>	(</a:t>
            </a:r>
            <a:r>
              <a:rPr lang="fr-FR" sz="1200" i="1" dirty="0">
                <a:solidFill>
                  <a:srgbClr val="CB1569"/>
                </a:solidFill>
                <a:latin typeface="Arial" panose="020B0604020202020204" pitchFamily="34" charset="0"/>
                <a:cs typeface="Arial" panose="020B0604020202020204" pitchFamily="34" charset="0"/>
              </a:rPr>
              <a:t>élargissement périmètre navette inter-village)</a:t>
            </a:r>
            <a:endParaRPr lang="fr-FR" sz="1400" i="1" dirty="0">
              <a:solidFill>
                <a:srgbClr val="CB1569"/>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 xmlns:a16="http://schemas.microsoft.com/office/drawing/2014/main" id="{D2334E71-11E7-9644-88F9-82267F7726CD}"/>
              </a:ext>
            </a:extLst>
          </p:cNvPr>
          <p:cNvSpPr/>
          <p:nvPr>
            <p:custDataLst>
              <p:tags r:id="rId12"/>
            </p:custDataLst>
          </p:nvPr>
        </p:nvSpPr>
        <p:spPr>
          <a:xfrm>
            <a:off x="242233" y="5260586"/>
            <a:ext cx="11740286" cy="8481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CB1569"/>
                </a:solidFill>
                <a:latin typeface="Arial" panose="020B0604020202020204" pitchFamily="34" charset="0"/>
                <a:cs typeface="Arial" panose="020B0604020202020204" pitchFamily="34" charset="0"/>
              </a:rPr>
              <a:t>ADAPTATION DE LA L21</a:t>
            </a:r>
          </a:p>
          <a:p>
            <a:r>
              <a:rPr lang="fr-FR" sz="1200" i="1" dirty="0">
                <a:solidFill>
                  <a:srgbClr val="CB1569"/>
                </a:solidFill>
                <a:latin typeface="Arial" panose="020B0604020202020204" pitchFamily="34" charset="0"/>
                <a:cs typeface="Arial" panose="020B0604020202020204" pitchFamily="34" charset="0"/>
              </a:rPr>
              <a:t>(terminus Philippe Lamour en heures de pointe </a:t>
            </a:r>
          </a:p>
          <a:p>
            <a:r>
              <a:rPr lang="fr-FR" sz="1200" i="1" dirty="0">
                <a:solidFill>
                  <a:srgbClr val="CB1569"/>
                </a:solidFill>
                <a:latin typeface="Arial" panose="020B0604020202020204" pitchFamily="34" charset="0"/>
                <a:cs typeface="Arial" panose="020B0604020202020204" pitchFamily="34" charset="0"/>
              </a:rPr>
              <a:t>+ navette inter-village en heures creuses)</a:t>
            </a:r>
          </a:p>
        </p:txBody>
      </p:sp>
      <p:cxnSp>
        <p:nvCxnSpPr>
          <p:cNvPr id="16" name="Connecteur droit 15">
            <a:extLst>
              <a:ext uri="{FF2B5EF4-FFF2-40B4-BE49-F238E27FC236}">
                <a16:creationId xmlns="" xmlns:a16="http://schemas.microsoft.com/office/drawing/2014/main" id="{4BBA8538-625A-304E-AD58-D1F032094E63}"/>
              </a:ext>
            </a:extLst>
          </p:cNvPr>
          <p:cNvCxnSpPr>
            <a:cxnSpLocks/>
          </p:cNvCxnSpPr>
          <p:nvPr>
            <p:custDataLst>
              <p:tags r:id="rId13"/>
            </p:custDataLst>
          </p:nvPr>
        </p:nvCxnSpPr>
        <p:spPr>
          <a:xfrm>
            <a:off x="242233" y="2385777"/>
            <a:ext cx="117335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 xmlns:a16="http://schemas.microsoft.com/office/drawing/2014/main" id="{99B38FEC-131E-AE4E-89E7-E13A4A9F8FA8}"/>
              </a:ext>
            </a:extLst>
          </p:cNvPr>
          <p:cNvCxnSpPr>
            <a:cxnSpLocks/>
          </p:cNvCxnSpPr>
          <p:nvPr>
            <p:custDataLst>
              <p:tags r:id="rId14"/>
            </p:custDataLst>
          </p:nvPr>
        </p:nvCxnSpPr>
        <p:spPr>
          <a:xfrm>
            <a:off x="242233" y="2842977"/>
            <a:ext cx="117402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 xmlns:a16="http://schemas.microsoft.com/office/drawing/2014/main" id="{0ACAE9CD-A33E-404F-8245-4CE21D16AEBC}"/>
              </a:ext>
            </a:extLst>
          </p:cNvPr>
          <p:cNvSpPr txBox="1"/>
          <p:nvPr>
            <p:custDataLst>
              <p:tags r:id="rId15"/>
            </p:custDataLst>
          </p:nvPr>
        </p:nvSpPr>
        <p:spPr>
          <a:xfrm>
            <a:off x="4548011" y="1798983"/>
            <a:ext cx="858876" cy="307777"/>
          </a:xfrm>
          <a:prstGeom prst="rect">
            <a:avLst/>
          </a:prstGeom>
          <a:noFill/>
        </p:spPr>
        <p:txBody>
          <a:bodyPr wrap="square" rtlCol="0">
            <a:spAutoFit/>
          </a:bodyPr>
          <a:lstStyle/>
          <a:p>
            <a:r>
              <a:rPr lang="fr-FR" sz="1400" dirty="0">
                <a:solidFill>
                  <a:srgbClr val="484282"/>
                </a:solidFill>
              </a:rPr>
              <a:t>2</a:t>
            </a:r>
          </a:p>
        </p:txBody>
      </p:sp>
      <p:sp>
        <p:nvSpPr>
          <p:cNvPr id="4" name="ZoneTexte 3">
            <a:extLst>
              <a:ext uri="{FF2B5EF4-FFF2-40B4-BE49-F238E27FC236}">
                <a16:creationId xmlns="" xmlns:a16="http://schemas.microsoft.com/office/drawing/2014/main" id="{961D38B5-A74F-C443-9760-FA7AFB56B848}"/>
              </a:ext>
            </a:extLst>
          </p:cNvPr>
          <p:cNvSpPr txBox="1"/>
          <p:nvPr>
            <p:custDataLst>
              <p:tags r:id="rId16"/>
            </p:custDataLst>
          </p:nvPr>
        </p:nvSpPr>
        <p:spPr>
          <a:xfrm>
            <a:off x="3480087" y="2351817"/>
            <a:ext cx="8469680" cy="492443"/>
          </a:xfrm>
          <a:prstGeom prst="rect">
            <a:avLst/>
          </a:prstGeom>
          <a:noFill/>
        </p:spPr>
        <p:txBody>
          <a:bodyPr wrap="square" rtlCol="0">
            <a:spAutoFit/>
          </a:bodyPr>
          <a:lstStyle/>
          <a:p>
            <a:r>
              <a:rPr lang="fr-FR" sz="1400" i="1" dirty="0">
                <a:solidFill>
                  <a:srgbClr val="484282"/>
                </a:solidFill>
              </a:rPr>
              <a:t>Majoritairement favorable =&gt; </a:t>
            </a:r>
            <a:r>
              <a:rPr lang="fr-FR" sz="1200" i="1" dirty="0">
                <a:solidFill>
                  <a:srgbClr val="484282"/>
                </a:solidFill>
              </a:rPr>
              <a:t>avec soit arrêt à Paloma soit Super U Marguerittes avec fréquence toutes les 15mn avec correspondances garanties de quai à quai</a:t>
            </a:r>
            <a:endParaRPr lang="fr-FR" sz="1400" i="1" dirty="0">
              <a:solidFill>
                <a:srgbClr val="484282"/>
              </a:solidFill>
            </a:endParaRPr>
          </a:p>
        </p:txBody>
      </p:sp>
      <p:sp>
        <p:nvSpPr>
          <p:cNvPr id="5" name="ZoneTexte 4">
            <a:extLst>
              <a:ext uri="{FF2B5EF4-FFF2-40B4-BE49-F238E27FC236}">
                <a16:creationId xmlns="" xmlns:a16="http://schemas.microsoft.com/office/drawing/2014/main" id="{206BEDAA-8527-1546-BD13-4B8D837E8844}"/>
              </a:ext>
            </a:extLst>
          </p:cNvPr>
          <p:cNvSpPr txBox="1"/>
          <p:nvPr>
            <p:custDataLst>
              <p:tags r:id="rId17"/>
            </p:custDataLst>
          </p:nvPr>
        </p:nvSpPr>
        <p:spPr>
          <a:xfrm>
            <a:off x="6054841" y="4239010"/>
            <a:ext cx="3438241" cy="492443"/>
          </a:xfrm>
          <a:prstGeom prst="rect">
            <a:avLst/>
          </a:prstGeom>
          <a:noFill/>
        </p:spPr>
        <p:txBody>
          <a:bodyPr wrap="square" rtlCol="0">
            <a:spAutoFit/>
          </a:bodyPr>
          <a:lstStyle/>
          <a:p>
            <a:pPr algn="ctr"/>
            <a:r>
              <a:rPr lang="fr-FR" sz="1400" i="1" dirty="0">
                <a:solidFill>
                  <a:srgbClr val="484282"/>
                </a:solidFill>
              </a:rPr>
              <a:t>Pas de position </a:t>
            </a:r>
            <a:r>
              <a:rPr lang="fr-FR" sz="1200" i="1" dirty="0">
                <a:solidFill>
                  <a:srgbClr val="484282"/>
                </a:solidFill>
              </a:rPr>
              <a:t>=&gt; besoin d’une meilleure prise en compte de l’urbanisation de </a:t>
            </a:r>
            <a:r>
              <a:rPr lang="fr-FR" sz="1200" i="1" dirty="0" err="1">
                <a:solidFill>
                  <a:srgbClr val="484282"/>
                </a:solidFill>
              </a:rPr>
              <a:t>Sernhac</a:t>
            </a:r>
            <a:r>
              <a:rPr lang="fr-FR" sz="1200" i="1" dirty="0">
                <a:solidFill>
                  <a:srgbClr val="484282"/>
                </a:solidFill>
              </a:rPr>
              <a:t> </a:t>
            </a:r>
          </a:p>
        </p:txBody>
      </p:sp>
      <p:sp>
        <p:nvSpPr>
          <p:cNvPr id="6" name="ZoneTexte 5">
            <a:extLst>
              <a:ext uri="{FF2B5EF4-FFF2-40B4-BE49-F238E27FC236}">
                <a16:creationId xmlns="" xmlns:a16="http://schemas.microsoft.com/office/drawing/2014/main" id="{A8771E3D-FCB0-C547-968E-365EA4152A8C}"/>
              </a:ext>
            </a:extLst>
          </p:cNvPr>
          <p:cNvSpPr txBox="1"/>
          <p:nvPr>
            <p:custDataLst>
              <p:tags r:id="rId18"/>
            </p:custDataLst>
          </p:nvPr>
        </p:nvSpPr>
        <p:spPr>
          <a:xfrm>
            <a:off x="4474956" y="4917509"/>
            <a:ext cx="5990947" cy="307777"/>
          </a:xfrm>
          <a:prstGeom prst="rect">
            <a:avLst/>
          </a:prstGeom>
          <a:noFill/>
        </p:spPr>
        <p:txBody>
          <a:bodyPr wrap="square" rtlCol="0">
            <a:spAutoFit/>
          </a:bodyPr>
          <a:lstStyle/>
          <a:p>
            <a:pPr algn="ctr"/>
            <a:r>
              <a:rPr lang="fr-FR" sz="1400" i="1" dirty="0">
                <a:solidFill>
                  <a:srgbClr val="484282"/>
                </a:solidFill>
              </a:rPr>
              <a:t>Très majoritairement favorable =&gt; </a:t>
            </a:r>
            <a:r>
              <a:rPr lang="fr-FR" sz="1200" i="1" dirty="0">
                <a:solidFill>
                  <a:srgbClr val="484282"/>
                </a:solidFill>
              </a:rPr>
              <a:t>mais attention! personne de </a:t>
            </a:r>
            <a:r>
              <a:rPr lang="fr-FR" sz="1200" i="1" dirty="0" err="1">
                <a:solidFill>
                  <a:srgbClr val="484282"/>
                </a:solidFill>
              </a:rPr>
              <a:t>Bezouce</a:t>
            </a:r>
            <a:r>
              <a:rPr lang="fr-FR" sz="1200" i="1" dirty="0">
                <a:solidFill>
                  <a:srgbClr val="484282"/>
                </a:solidFill>
              </a:rPr>
              <a:t>, </a:t>
            </a:r>
            <a:endParaRPr lang="fr-FR" sz="1400" i="1" dirty="0">
              <a:solidFill>
                <a:srgbClr val="484282"/>
              </a:solidFill>
            </a:endParaRPr>
          </a:p>
        </p:txBody>
      </p:sp>
      <p:sp>
        <p:nvSpPr>
          <p:cNvPr id="7" name="ZoneTexte 6">
            <a:extLst>
              <a:ext uri="{FF2B5EF4-FFF2-40B4-BE49-F238E27FC236}">
                <a16:creationId xmlns="" xmlns:a16="http://schemas.microsoft.com/office/drawing/2014/main" id="{C73008EE-21AC-6149-BE9D-C12E9869D15E}"/>
              </a:ext>
            </a:extLst>
          </p:cNvPr>
          <p:cNvSpPr txBox="1"/>
          <p:nvPr>
            <p:custDataLst>
              <p:tags r:id="rId19"/>
            </p:custDataLst>
          </p:nvPr>
        </p:nvSpPr>
        <p:spPr>
          <a:xfrm>
            <a:off x="3771719" y="3393608"/>
            <a:ext cx="6694184" cy="307777"/>
          </a:xfrm>
          <a:prstGeom prst="rect">
            <a:avLst/>
          </a:prstGeom>
          <a:noFill/>
        </p:spPr>
        <p:txBody>
          <a:bodyPr wrap="square" rtlCol="0">
            <a:spAutoFit/>
          </a:bodyPr>
          <a:lstStyle/>
          <a:p>
            <a:pPr algn="ctr"/>
            <a:r>
              <a:rPr lang="fr-FR" sz="1400" i="1" dirty="0">
                <a:solidFill>
                  <a:srgbClr val="484282"/>
                </a:solidFill>
                <a:cs typeface="Arial" panose="020B0604020202020204" pitchFamily="34" charset="0"/>
              </a:rPr>
              <a:t>Majoritairement favorable =&gt; </a:t>
            </a:r>
            <a:r>
              <a:rPr lang="fr-FR" sz="1200" i="1" dirty="0">
                <a:solidFill>
                  <a:srgbClr val="484282"/>
                </a:solidFill>
                <a:cs typeface="Arial" panose="020B0604020202020204" pitchFamily="34" charset="0"/>
              </a:rPr>
              <a:t>mais demande à voir à l’usage</a:t>
            </a:r>
            <a:endParaRPr lang="fr-FR" sz="1400" i="1" dirty="0">
              <a:solidFill>
                <a:srgbClr val="484282"/>
              </a:solidFill>
              <a:cs typeface="Arial" panose="020B0604020202020204" pitchFamily="34" charset="0"/>
            </a:endParaRPr>
          </a:p>
        </p:txBody>
      </p:sp>
      <p:cxnSp>
        <p:nvCxnSpPr>
          <p:cNvPr id="9" name="Connecteur droit 8">
            <a:extLst>
              <a:ext uri="{FF2B5EF4-FFF2-40B4-BE49-F238E27FC236}">
                <a16:creationId xmlns="" xmlns:a16="http://schemas.microsoft.com/office/drawing/2014/main" id="{B9F66679-4C3A-6A40-AB01-EE2B3B12004F}"/>
              </a:ext>
            </a:extLst>
          </p:cNvPr>
          <p:cNvCxnSpPr/>
          <p:nvPr>
            <p:custDataLst>
              <p:tags r:id="rId20"/>
            </p:custDataLst>
          </p:nvPr>
        </p:nvCxnSpPr>
        <p:spPr>
          <a:xfrm>
            <a:off x="242233" y="4839869"/>
            <a:ext cx="11733597" cy="0"/>
          </a:xfrm>
          <a:prstGeom prst="line">
            <a:avLst/>
          </a:prstGeom>
        </p:spPr>
        <p:style>
          <a:lnRef idx="1">
            <a:schemeClr val="dk1"/>
          </a:lnRef>
          <a:fillRef idx="0">
            <a:schemeClr val="dk1"/>
          </a:fillRef>
          <a:effectRef idx="0">
            <a:schemeClr val="dk1"/>
          </a:effectRef>
          <a:fontRef idx="minor">
            <a:schemeClr val="tx1"/>
          </a:fontRef>
        </p:style>
      </p:cxnSp>
      <p:sp>
        <p:nvSpPr>
          <p:cNvPr id="18" name="ZoneTexte 17">
            <a:extLst>
              <a:ext uri="{FF2B5EF4-FFF2-40B4-BE49-F238E27FC236}">
                <a16:creationId xmlns="" xmlns:a16="http://schemas.microsoft.com/office/drawing/2014/main" id="{A184F389-CD58-0C45-B4C4-ADF17A8042E0}"/>
              </a:ext>
            </a:extLst>
          </p:cNvPr>
          <p:cNvSpPr txBox="1"/>
          <p:nvPr>
            <p:custDataLst>
              <p:tags r:id="rId21"/>
            </p:custDataLst>
          </p:nvPr>
        </p:nvSpPr>
        <p:spPr>
          <a:xfrm>
            <a:off x="5088011" y="5605670"/>
            <a:ext cx="4543006" cy="307777"/>
          </a:xfrm>
          <a:prstGeom prst="rect">
            <a:avLst/>
          </a:prstGeom>
          <a:noFill/>
        </p:spPr>
        <p:txBody>
          <a:bodyPr wrap="square" rtlCol="0">
            <a:spAutoFit/>
          </a:bodyPr>
          <a:lstStyle/>
          <a:p>
            <a:pPr algn="ctr"/>
            <a:r>
              <a:rPr lang="fr-FR" sz="1400" i="1" dirty="0">
                <a:solidFill>
                  <a:srgbClr val="484282"/>
                </a:solidFill>
              </a:rPr>
              <a:t>Essentiellement information</a:t>
            </a:r>
          </a:p>
        </p:txBody>
      </p:sp>
      <p:sp>
        <p:nvSpPr>
          <p:cNvPr id="23" name="ZoneTexte 22">
            <a:extLst>
              <a:ext uri="{FF2B5EF4-FFF2-40B4-BE49-F238E27FC236}">
                <a16:creationId xmlns="" xmlns:a16="http://schemas.microsoft.com/office/drawing/2014/main" id="{799B5534-5094-0847-94C8-58D50E74D891}"/>
              </a:ext>
            </a:extLst>
          </p:cNvPr>
          <p:cNvSpPr txBox="1"/>
          <p:nvPr>
            <p:custDataLst>
              <p:tags r:id="rId22"/>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2787750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47825" y="1293866"/>
            <a:ext cx="7490012" cy="2856875"/>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4 </a:t>
            </a:r>
          </a:p>
          <a:p>
            <a:pPr algn="ctr">
              <a:lnSpc>
                <a:spcPct val="100000"/>
              </a:lnSpc>
            </a:pPr>
            <a:r>
              <a:rPr lang="fr-FR" sz="3600" b="1" dirty="0">
                <a:solidFill>
                  <a:srgbClr val="E2051B"/>
                </a:solidFill>
                <a:latin typeface="Avenir Heavy" panose="02000503020000020003" pitchFamily="2" charset="0"/>
              </a:rPr>
              <a:t>NÎMES GARRIGUES OUEST</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1er FÉVRIER 2022</a:t>
            </a:r>
          </a:p>
          <a:p>
            <a:pPr algn="ctr">
              <a:lnSpc>
                <a:spcPct val="100000"/>
              </a:lnSpc>
            </a:pPr>
            <a:endParaRPr lang="fr-FR" sz="1200" b="1" i="1" dirty="0">
              <a:latin typeface="Avenir Heavy" panose="02000503020000020003" pitchFamily="2" charset="0"/>
            </a:endParaRP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1063382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018484" y="61374"/>
            <a:ext cx="6052276" cy="679662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pPr>
            <a:r>
              <a:rPr lang="fr-FR" sz="1200" b="1" dirty="0">
                <a:solidFill>
                  <a:srgbClr val="CB1569"/>
                </a:solidFill>
              </a:rPr>
              <a:t>D’ordre général</a:t>
            </a:r>
            <a:endParaRPr lang="fr-FR" sz="1200" b="1" dirty="0"/>
          </a:p>
          <a:p>
            <a:pPr marL="180975" indent="-180975">
              <a:lnSpc>
                <a:spcPct val="100000"/>
              </a:lnSpc>
              <a:spcBef>
                <a:spcPts val="800"/>
              </a:spcBef>
              <a:buClr>
                <a:srgbClr val="E2051B"/>
              </a:buClr>
              <a:buFont typeface="Arial" panose="020B0604020202020204" pitchFamily="34" charset="0"/>
              <a:buChar char="•"/>
            </a:pPr>
            <a:r>
              <a:rPr lang="fr-FR" sz="1000" dirty="0">
                <a:ea typeface="Trebuchet MS" charset="0"/>
                <a:cs typeface="Arial" panose="020B0604020202020204" pitchFamily="34" charset="0"/>
              </a:rPr>
              <a:t>Des bus plus petits et plus fréquents.</a:t>
            </a:r>
          </a:p>
          <a:p>
            <a:pPr marL="180975" indent="-180975">
              <a:lnSpc>
                <a:spcPct val="100000"/>
              </a:lnSpc>
              <a:spcBef>
                <a:spcPts val="400"/>
              </a:spcBef>
              <a:buClr>
                <a:srgbClr val="E2051B"/>
              </a:buClr>
              <a:buFont typeface="Arial" panose="020B0604020202020204" pitchFamily="34" charset="0"/>
              <a:buChar char="•"/>
            </a:pPr>
            <a:r>
              <a:rPr lang="fr-FR" sz="1000" dirty="0">
                <a:ea typeface="Trebuchet MS" charset="0"/>
                <a:cs typeface="Arial" panose="020B0604020202020204" pitchFamily="34" charset="0"/>
              </a:rPr>
              <a:t>Augmenter la fréquence à un bus toutes les 10’ comme à Strasbourg (+ un bus pas au-delà de 10’ à pieds de chez soi).</a:t>
            </a:r>
          </a:p>
          <a:p>
            <a:pPr marL="180975" indent="-180975">
              <a:lnSpc>
                <a:spcPct val="100000"/>
              </a:lnSpc>
              <a:spcBef>
                <a:spcPts val="400"/>
              </a:spcBef>
              <a:buClr>
                <a:srgbClr val="E2051B"/>
              </a:buClr>
              <a:buFont typeface="Arial" panose="020B0604020202020204" pitchFamily="34" charset="0"/>
              <a:buChar char="•"/>
            </a:pPr>
            <a:r>
              <a:rPr lang="fr-FR" sz="1000" dirty="0">
                <a:ea typeface="Trebuchet MS" charset="0"/>
                <a:cs typeface="Arial" panose="020B0604020202020204" pitchFamily="34" charset="0"/>
              </a:rPr>
              <a:t>Organiser des rabattements vers les lignes structurantes avec des lignes plus régulières et des bus plus petits.</a:t>
            </a:r>
          </a:p>
          <a:p>
            <a:pPr marL="180975" indent="-180975">
              <a:lnSpc>
                <a:spcPct val="100000"/>
              </a:lnSpc>
              <a:spcBef>
                <a:spcPts val="400"/>
              </a:spcBef>
              <a:buClr>
                <a:srgbClr val="E2051B"/>
              </a:buClr>
              <a:buFont typeface="Arial" panose="020B0604020202020204" pitchFamily="34" charset="0"/>
              <a:buChar char="•"/>
            </a:pPr>
            <a:r>
              <a:rPr lang="fr-FR" sz="1000" dirty="0"/>
              <a:t>Créer des parking relais =&gt; Ex : à </a:t>
            </a:r>
            <a:r>
              <a:rPr lang="fr-FR" sz="1000" dirty="0" err="1"/>
              <a:t>Castanet</a:t>
            </a:r>
            <a:r>
              <a:rPr lang="fr-FR" sz="1000" dirty="0"/>
              <a:t>, pour irriguer le quartier et inciter à prendre les TC + à Goélands.</a:t>
            </a:r>
          </a:p>
          <a:p>
            <a:pPr marL="180975" indent="-180975">
              <a:lnSpc>
                <a:spcPct val="100000"/>
              </a:lnSpc>
              <a:spcBef>
                <a:spcPts val="400"/>
              </a:spcBef>
              <a:buClr>
                <a:srgbClr val="E2051B"/>
              </a:buClr>
              <a:buFont typeface="Arial" panose="020B0604020202020204" pitchFamily="34" charset="0"/>
              <a:buChar char="•"/>
            </a:pPr>
            <a:r>
              <a:rPr lang="fr-FR" sz="1000" dirty="0"/>
              <a:t>Que tout passe par la gare =&gt; y aller en TCSP via la 106 (ou les petits chemins) </a:t>
            </a:r>
            <a:r>
              <a:rPr lang="fr-FR" sz="1000" dirty="0">
                <a:ea typeface="Trebuchet MS" charset="0"/>
                <a:cs typeface="Arial" panose="020B0604020202020204" pitchFamily="34" charset="0"/>
              </a:rPr>
              <a:t>depuis les quartiers ouest / nord ouest</a:t>
            </a:r>
            <a:r>
              <a:rPr lang="fr-FR" sz="1000" dirty="0"/>
              <a:t>.</a:t>
            </a:r>
          </a:p>
          <a:p>
            <a:pPr marL="180975" indent="-180975">
              <a:lnSpc>
                <a:spcPct val="100000"/>
              </a:lnSpc>
              <a:spcBef>
                <a:spcPts val="400"/>
              </a:spcBef>
              <a:buClr>
                <a:srgbClr val="E2051B"/>
              </a:buClr>
              <a:buFont typeface="Arial" panose="020B0604020202020204" pitchFamily="34" charset="0"/>
              <a:buChar char="•"/>
            </a:pPr>
            <a:r>
              <a:rPr lang="fr-FR" sz="1000" dirty="0"/>
              <a:t>Que les navettes </a:t>
            </a:r>
            <a:r>
              <a:rPr lang="fr-FR" sz="1000" dirty="0" err="1"/>
              <a:t>Handigo</a:t>
            </a:r>
            <a:r>
              <a:rPr lang="fr-FR" sz="1000" dirty="0"/>
              <a:t> soient accessibles à tous les types de handicap, pas seulement aux fauteuils roulants (déficients visuels, sonores, etc.).</a:t>
            </a:r>
          </a:p>
          <a:p>
            <a:pPr marL="180975" indent="-180975">
              <a:lnSpc>
                <a:spcPct val="100000"/>
              </a:lnSpc>
              <a:spcBef>
                <a:spcPts val="400"/>
              </a:spcBef>
              <a:buClr>
                <a:srgbClr val="E2051B"/>
              </a:buClr>
              <a:buFont typeface="Arial" panose="020B0604020202020204" pitchFamily="34" charset="0"/>
              <a:buChar char="•"/>
            </a:pPr>
            <a:r>
              <a:rPr lang="fr-FR" sz="1000" dirty="0"/>
              <a:t>Organiser une régulation fine et pertinente de la gestion du trafic, avec l’aide des contrôleurs qui deviendraient des régulateurs.</a:t>
            </a:r>
          </a:p>
          <a:p>
            <a:pPr marL="180975" indent="-180975">
              <a:lnSpc>
                <a:spcPct val="100000"/>
              </a:lnSpc>
              <a:spcBef>
                <a:spcPts val="400"/>
              </a:spcBef>
              <a:buClr>
                <a:srgbClr val="E2051B"/>
              </a:buClr>
              <a:buFont typeface="Arial" panose="020B0604020202020204" pitchFamily="34" charset="0"/>
              <a:buChar char="•"/>
            </a:pPr>
            <a:r>
              <a:rPr lang="fr-FR" sz="1000" dirty="0"/>
              <a:t>Aménager des pistes cyclables (</a:t>
            </a:r>
            <a:r>
              <a:rPr lang="fr-FR" sz="1000" dirty="0" err="1"/>
              <a:t>Castanet</a:t>
            </a:r>
            <a:r>
              <a:rPr lang="fr-FR" sz="1000" dirty="0"/>
              <a:t> / Bois des </a:t>
            </a:r>
            <a:r>
              <a:rPr lang="fr-FR" sz="1000" dirty="0" err="1"/>
              <a:t>Espeisses</a:t>
            </a:r>
            <a:r>
              <a:rPr lang="fr-FR" sz="1000" dirty="0"/>
              <a:t> en longeant la 106).</a:t>
            </a:r>
          </a:p>
          <a:p>
            <a:pPr marL="180975" indent="-180975">
              <a:lnSpc>
                <a:spcPct val="100000"/>
              </a:lnSpc>
              <a:spcBef>
                <a:spcPts val="400"/>
              </a:spcBef>
              <a:buClr>
                <a:srgbClr val="E2051B"/>
              </a:buClr>
              <a:buFont typeface="Arial" panose="020B0604020202020204" pitchFamily="34" charset="0"/>
              <a:buChar char="•"/>
            </a:pPr>
            <a:r>
              <a:rPr lang="fr-FR" sz="1000" dirty="0"/>
              <a:t>Réaliser le contournement routier Ouest.</a:t>
            </a:r>
          </a:p>
          <a:p>
            <a:pPr>
              <a:lnSpc>
                <a:spcPct val="100000"/>
              </a:lnSpc>
              <a:spcBef>
                <a:spcPts val="0"/>
              </a:spcBef>
              <a:buClr>
                <a:srgbClr val="E2051B"/>
              </a:buClr>
            </a:pPr>
            <a:endParaRPr lang="fr-FR" sz="1200" dirty="0"/>
          </a:p>
          <a:p>
            <a:pPr>
              <a:lnSpc>
                <a:spcPct val="100000"/>
              </a:lnSpc>
              <a:spcBef>
                <a:spcPts val="0"/>
              </a:spcBef>
              <a:buClr>
                <a:srgbClr val="E2051B"/>
              </a:buClr>
            </a:pPr>
            <a:r>
              <a:rPr lang="fr-FR" sz="1200" b="1" dirty="0">
                <a:solidFill>
                  <a:srgbClr val="CB1569"/>
                </a:solidFill>
              </a:rPr>
              <a:t>Ligne par ligne </a:t>
            </a:r>
            <a:endParaRPr lang="fr-FR" sz="1200" dirty="0">
              <a:ea typeface="Trebuchet MS" charset="0"/>
              <a:cs typeface="Arial" panose="020B0604020202020204" pitchFamily="34" charset="0"/>
            </a:endParaRPr>
          </a:p>
          <a:p>
            <a:pPr marL="179388" indent="-179388">
              <a:lnSpc>
                <a:spcPct val="100000"/>
              </a:lnSpc>
              <a:spcBef>
                <a:spcPts val="800"/>
              </a:spcBef>
              <a:buClr>
                <a:srgbClr val="E2051B"/>
              </a:buClr>
              <a:buFont typeface="Arial" panose="020B0604020202020204" pitchFamily="34" charset="0"/>
              <a:buChar char="•"/>
            </a:pPr>
            <a:r>
              <a:rPr lang="fr-FR" sz="1000" b="1" dirty="0">
                <a:solidFill>
                  <a:srgbClr val="CB1569"/>
                </a:solidFill>
              </a:rPr>
              <a:t>L82</a:t>
            </a:r>
            <a:r>
              <a:rPr lang="fr-FR" sz="1000" dirty="0"/>
              <a:t> : revoir les arrêts de la ligne tout le long du Mas de Lauze + rajouter 2 arrêts après la maison de retraite Korian + intégrer un arrêt à Laennec.</a:t>
            </a:r>
          </a:p>
          <a:p>
            <a:pPr marL="179388" indent="-179388">
              <a:lnSpc>
                <a:spcPct val="100000"/>
              </a:lnSpc>
              <a:spcBef>
                <a:spcPts val="400"/>
              </a:spcBef>
              <a:buClr>
                <a:srgbClr val="E2051B"/>
              </a:buClr>
              <a:buFont typeface="Arial" panose="020B0604020202020204" pitchFamily="34" charset="0"/>
              <a:buChar char="•"/>
            </a:pPr>
            <a:r>
              <a:rPr lang="fr-FR" sz="1000" b="1" dirty="0">
                <a:solidFill>
                  <a:srgbClr val="CB1569"/>
                </a:solidFill>
                <a:cs typeface="Arial" panose="020B0604020202020204" pitchFamily="34" charset="0"/>
              </a:rPr>
              <a:t>L4 </a:t>
            </a:r>
            <a:r>
              <a:rPr lang="fr-FR" sz="1000" dirty="0">
                <a:cs typeface="Arial" panose="020B0604020202020204" pitchFamily="34" charset="0"/>
              </a:rPr>
              <a:t>: avoir des bus le soir + des abribus + parking relais + </a:t>
            </a:r>
            <a:r>
              <a:rPr lang="fr-FR" sz="1000" dirty="0"/>
              <a:t>arrêt trop loin de la rue des </a:t>
            </a:r>
            <a:r>
              <a:rPr lang="fr-FR" sz="1000" dirty="0" err="1"/>
              <a:t>Chassaintes</a:t>
            </a:r>
            <a:r>
              <a:rPr lang="fr-FR" sz="1000" dirty="0"/>
              <a:t>, à desservir </a:t>
            </a:r>
            <a:r>
              <a:rPr lang="fr-FR" sz="1000" dirty="0">
                <a:cs typeface="Arial" panose="020B0604020202020204" pitchFamily="34" charset="0"/>
              </a:rPr>
              <a:t>.</a:t>
            </a:r>
          </a:p>
          <a:p>
            <a:pPr marL="179388" indent="-179388">
              <a:lnSpc>
                <a:spcPct val="100000"/>
              </a:lnSpc>
              <a:spcBef>
                <a:spcPts val="400"/>
              </a:spcBef>
              <a:buClr>
                <a:srgbClr val="E2051B"/>
              </a:buClr>
              <a:buFont typeface="Arial" panose="020B0604020202020204" pitchFamily="34" charset="0"/>
              <a:buChar char="•"/>
            </a:pPr>
            <a:r>
              <a:rPr lang="fr-FR" sz="1000" b="1" dirty="0">
                <a:solidFill>
                  <a:srgbClr val="CB1569"/>
                </a:solidFill>
                <a:cs typeface="Arial" panose="020B0604020202020204" pitchFamily="34" charset="0"/>
              </a:rPr>
              <a:t>L9</a:t>
            </a:r>
            <a:r>
              <a:rPr lang="fr-FR" sz="1000" dirty="0">
                <a:cs typeface="Arial" panose="020B0604020202020204" pitchFamily="34" charset="0"/>
              </a:rPr>
              <a:t> : fréquence à 15’ + desservir le centre ville plutôt que Jaurès +  avoir des bus le soir + parking à la hauteur du chemin du Creux de l’Assemblée + Transport en commun entre quartier d’Espagne et Bois des </a:t>
            </a:r>
            <a:r>
              <a:rPr lang="fr-FR" sz="1000" dirty="0" err="1">
                <a:cs typeface="Arial" panose="020B0604020202020204" pitchFamily="34" charset="0"/>
              </a:rPr>
              <a:t>Espeisses</a:t>
            </a:r>
            <a:r>
              <a:rPr lang="fr-FR" sz="1000" dirty="0">
                <a:cs typeface="Arial" panose="020B0604020202020204" pitchFamily="34" charset="0"/>
              </a:rPr>
              <a:t>.</a:t>
            </a:r>
          </a:p>
          <a:p>
            <a:pPr marL="179388" indent="-179388">
              <a:lnSpc>
                <a:spcPct val="100000"/>
              </a:lnSpc>
              <a:spcBef>
                <a:spcPts val="400"/>
              </a:spcBef>
              <a:buClr>
                <a:srgbClr val="E2051B"/>
              </a:buClr>
              <a:buFont typeface="Arial" panose="020B0604020202020204" pitchFamily="34" charset="0"/>
              <a:buChar char="•"/>
            </a:pPr>
            <a:r>
              <a:rPr lang="fr-FR" sz="1000" b="1" dirty="0">
                <a:solidFill>
                  <a:srgbClr val="CB1569"/>
                </a:solidFill>
                <a:cs typeface="Arial" panose="020B0604020202020204" pitchFamily="34" charset="0"/>
              </a:rPr>
              <a:t>L74</a:t>
            </a:r>
            <a:r>
              <a:rPr lang="fr-FR" sz="1000" dirty="0">
                <a:cs typeface="Arial" panose="020B0604020202020204" pitchFamily="34" charset="0"/>
              </a:rPr>
              <a:t> : augmenter la fréquence + élargir la navette pour aller au Mas Baron + desservir nouveau lotissement + prévoir un arrêt à l’Intermarché de </a:t>
            </a:r>
            <a:r>
              <a:rPr lang="fr-FR" sz="1000" dirty="0" err="1">
                <a:cs typeface="Arial" panose="020B0604020202020204" pitchFamily="34" charset="0"/>
              </a:rPr>
              <a:t>Vacquerolles</a:t>
            </a:r>
            <a:r>
              <a:rPr lang="fr-FR" sz="1000" dirty="0">
                <a:cs typeface="Arial" panose="020B0604020202020204" pitchFamily="34" charset="0"/>
              </a:rPr>
              <a:t>.</a:t>
            </a:r>
          </a:p>
          <a:p>
            <a:pPr marL="179388" indent="-179388">
              <a:lnSpc>
                <a:spcPct val="100000"/>
              </a:lnSpc>
              <a:spcBef>
                <a:spcPts val="400"/>
              </a:spcBef>
              <a:buClr>
                <a:srgbClr val="E2051B"/>
              </a:buClr>
              <a:buFont typeface="Arial" panose="020B0604020202020204" pitchFamily="34" charset="0"/>
              <a:buChar char="•"/>
            </a:pPr>
            <a:r>
              <a:rPr lang="fr-FR" sz="1000" b="1" dirty="0">
                <a:solidFill>
                  <a:srgbClr val="CB1569"/>
                </a:solidFill>
                <a:cs typeface="Arial" panose="020B0604020202020204" pitchFamily="34" charset="0"/>
              </a:rPr>
              <a:t>L70</a:t>
            </a:r>
            <a:r>
              <a:rPr lang="fr-FR" sz="1000" dirty="0">
                <a:cs typeface="Arial" panose="020B0604020202020204" pitchFamily="34" charset="0"/>
              </a:rPr>
              <a:t> : augmenter la fréquence.</a:t>
            </a:r>
          </a:p>
          <a:p>
            <a:pPr marL="179388" indent="-179388">
              <a:lnSpc>
                <a:spcPct val="100000"/>
              </a:lnSpc>
              <a:spcBef>
                <a:spcPts val="400"/>
              </a:spcBef>
              <a:buClr>
                <a:srgbClr val="E2051B"/>
              </a:buClr>
              <a:buFont typeface="Arial" panose="020B0604020202020204" pitchFamily="34" charset="0"/>
              <a:buChar char="•"/>
            </a:pPr>
            <a:r>
              <a:rPr lang="fr-FR" sz="1000" b="1" dirty="0">
                <a:solidFill>
                  <a:srgbClr val="CB1569"/>
                </a:solidFill>
                <a:cs typeface="Arial" panose="020B0604020202020204" pitchFamily="34" charset="0"/>
              </a:rPr>
              <a:t>T2 </a:t>
            </a:r>
            <a:r>
              <a:rPr lang="fr-FR" sz="1000" dirty="0">
                <a:cs typeface="Arial" panose="020B0604020202020204" pitchFamily="34" charset="0"/>
              </a:rPr>
              <a:t>: créer plusieurs arrêts à la place du seul arrêt Trait d’Union + </a:t>
            </a:r>
            <a:r>
              <a:rPr lang="fr-FR" sz="1000" dirty="0"/>
              <a:t>besoin d’une navette pour rejoindre la T2 depuis le Mas de Lauze.</a:t>
            </a:r>
          </a:p>
          <a:p>
            <a:pPr marL="179388" indent="-179388">
              <a:lnSpc>
                <a:spcPct val="100000"/>
              </a:lnSpc>
              <a:spcBef>
                <a:spcPts val="400"/>
              </a:spcBef>
              <a:buClr>
                <a:srgbClr val="E2051B"/>
              </a:buClr>
              <a:buFont typeface="Arial" panose="020B0604020202020204" pitchFamily="34" charset="0"/>
              <a:buChar char="•"/>
            </a:pPr>
            <a:r>
              <a:rPr lang="fr-FR" sz="1000" dirty="0">
                <a:solidFill>
                  <a:srgbClr val="CB1569"/>
                </a:solidFill>
              </a:rPr>
              <a:t>Créer une liaison (navette inter-quartiers) </a:t>
            </a:r>
            <a:r>
              <a:rPr lang="fr-FR" sz="1000" dirty="0"/>
              <a:t>entre le quartier </a:t>
            </a:r>
            <a:r>
              <a:rPr lang="fr-FR" sz="1000" dirty="0" err="1"/>
              <a:t>Camplanier</a:t>
            </a:r>
            <a:r>
              <a:rPr lang="fr-FR" sz="1000" dirty="0"/>
              <a:t> </a:t>
            </a:r>
            <a:r>
              <a:rPr lang="fr-FR" sz="1000" dirty="0" err="1"/>
              <a:t>Vacquerolles</a:t>
            </a:r>
            <a:r>
              <a:rPr lang="fr-FR" sz="1000" dirty="0"/>
              <a:t> et </a:t>
            </a:r>
            <a:r>
              <a:rPr lang="fr-FR" sz="1000" dirty="0" err="1"/>
              <a:t>Castanet</a:t>
            </a:r>
            <a:r>
              <a:rPr lang="fr-FR" sz="1000" dirty="0"/>
              <a:t>.</a:t>
            </a:r>
          </a:p>
          <a:p>
            <a:pPr marL="179388" indent="-179388">
              <a:lnSpc>
                <a:spcPct val="100000"/>
              </a:lnSpc>
              <a:spcBef>
                <a:spcPts val="400"/>
              </a:spcBef>
              <a:buClr>
                <a:srgbClr val="E2051B"/>
              </a:buClr>
              <a:buFont typeface="Arial" panose="020B0604020202020204" pitchFamily="34" charset="0"/>
              <a:buChar char="•"/>
            </a:pPr>
            <a:r>
              <a:rPr lang="fr-FR" sz="1000" dirty="0"/>
              <a:t>Desserte cadencée de la gare TGV + aéroport.</a:t>
            </a:r>
          </a:p>
          <a:p>
            <a:pPr marL="179388" indent="-179388">
              <a:lnSpc>
                <a:spcPct val="100000"/>
              </a:lnSpc>
              <a:spcBef>
                <a:spcPts val="400"/>
              </a:spcBef>
              <a:buClr>
                <a:srgbClr val="E2051B"/>
              </a:buClr>
              <a:buFont typeface="Arial" panose="020B0604020202020204" pitchFamily="34" charset="0"/>
              <a:buChar char="•"/>
            </a:pPr>
            <a:r>
              <a:rPr lang="fr-FR" sz="1000" dirty="0">
                <a:ea typeface="Trebuchet MS" charset="0"/>
                <a:cs typeface="Arial" panose="020B0604020202020204" pitchFamily="34" charset="0"/>
              </a:rPr>
              <a:t>Améliorer les </a:t>
            </a:r>
            <a:r>
              <a:rPr lang="fr-FR" sz="1000" dirty="0">
                <a:solidFill>
                  <a:srgbClr val="CB1569"/>
                </a:solidFill>
                <a:ea typeface="Trebuchet MS" charset="0"/>
                <a:cs typeface="Arial" panose="020B0604020202020204" pitchFamily="34" charset="0"/>
              </a:rPr>
              <a:t>navettes </a:t>
            </a:r>
            <a:r>
              <a:rPr lang="fr-FR" sz="1000" dirty="0" err="1">
                <a:solidFill>
                  <a:srgbClr val="CB1569"/>
                </a:solidFill>
                <a:ea typeface="Trebuchet MS" charset="0"/>
                <a:cs typeface="Arial" panose="020B0604020202020204" pitchFamily="34" charset="0"/>
              </a:rPr>
              <a:t>interquartiers</a:t>
            </a:r>
            <a:r>
              <a:rPr lang="fr-FR" sz="1000" dirty="0">
                <a:solidFill>
                  <a:srgbClr val="CB1569"/>
                </a:solidFill>
                <a:ea typeface="Trebuchet MS" charset="0"/>
                <a:cs typeface="Arial" panose="020B0604020202020204" pitchFamily="34" charset="0"/>
              </a:rPr>
              <a:t> sur les quartiers Garrigues Ouest </a:t>
            </a:r>
            <a:r>
              <a:rPr lang="fr-FR" sz="1000" dirty="0">
                <a:ea typeface="Trebuchet MS" charset="0"/>
                <a:cs typeface="Arial" panose="020B0604020202020204" pitchFamily="34" charset="0"/>
              </a:rPr>
              <a:t>qui feraient un relais avec </a:t>
            </a:r>
            <a:r>
              <a:rPr lang="fr-FR" sz="1000" dirty="0" err="1">
                <a:ea typeface="Trebuchet MS" charset="0"/>
                <a:cs typeface="Arial" panose="020B0604020202020204" pitchFamily="34" charset="0"/>
              </a:rPr>
              <a:t>Castanet</a:t>
            </a:r>
            <a:r>
              <a:rPr lang="fr-FR" sz="1000" dirty="0">
                <a:ea typeface="Trebuchet MS" charset="0"/>
                <a:cs typeface="Arial" panose="020B0604020202020204" pitchFamily="34" charset="0"/>
              </a:rPr>
              <a:t> pour utiliser une ligne qui a des fréquences plus importantes.</a:t>
            </a:r>
          </a:p>
          <a:p>
            <a:pPr marL="179388" indent="-179388">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5"/>
          <a:stretch>
            <a:fillRect/>
          </a:stretch>
        </p:blipFill>
        <p:spPr>
          <a:xfrm>
            <a:off x="5413526" y="61374"/>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390993" y="1103040"/>
            <a:ext cx="4141703" cy="483586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6"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539641" y="1103040"/>
            <a:ext cx="737640" cy="484735"/>
          </a:xfrm>
          <a:prstGeom prst="rect">
            <a:avLst/>
          </a:prstGeom>
        </p:spPr>
      </p:pic>
      <p:pic>
        <p:nvPicPr>
          <p:cNvPr id="23" name="Graphique 22" descr="Contour de visage avec grimace avec un remplissage uni">
            <a:extLst>
              <a:ext uri="{FF2B5EF4-FFF2-40B4-BE49-F238E27FC236}">
                <a16:creationId xmlns="" xmlns:a16="http://schemas.microsoft.com/office/drawing/2014/main" id="{BB7B2414-DF3A-7341-A2FE-3E6BD11E5E65}"/>
              </a:ext>
            </a:extLst>
          </p:cNvPr>
          <p:cNvPicPr>
            <a:picLocks noChangeAspect="1"/>
          </p:cNvPicPr>
          <p:nvPr>
            <p:custDataLst>
              <p:tags r:id="rId6"/>
            </p:custDataLst>
          </p:nvPr>
        </p:nvPicPr>
        <p:blipFill>
          <a:blip r:embed="rId17">
            <a:extLst>
              <a:ext uri="{96DAC541-7B7A-43D3-8B79-37D633B846F1}">
                <asvg:svgBlip xmlns="" xmlns:asvg="http://schemas.microsoft.com/office/drawing/2016/SVG/main" r:embed="rId18"/>
              </a:ext>
            </a:extLst>
          </a:blip>
          <a:stretch>
            <a:fillRect/>
          </a:stretch>
        </p:blipFill>
        <p:spPr>
          <a:xfrm>
            <a:off x="3284319" y="2740785"/>
            <a:ext cx="355045" cy="355045"/>
          </a:xfrm>
          <a:prstGeom prst="rect">
            <a:avLst/>
          </a:prstGeom>
        </p:spPr>
      </p:pic>
      <p:pic>
        <p:nvPicPr>
          <p:cNvPr id="16" name="Graphique 79" descr="Contour de visage sans expression avec un remplissage uni">
            <a:extLst>
              <a:ext uri="{FF2B5EF4-FFF2-40B4-BE49-F238E27FC236}">
                <a16:creationId xmlns="" xmlns:a16="http://schemas.microsoft.com/office/drawing/2014/main" id="{A8141C1E-CC3C-C54F-8820-8C7F3723A4FA}"/>
              </a:ext>
            </a:extLst>
          </p:cNvPr>
          <p:cNvPicPr/>
          <p:nvPr>
            <p:custDataLst>
              <p:tags r:id="rId7"/>
            </p:custDataLst>
          </p:nvPr>
        </p:nvPicPr>
        <p:blipFill>
          <a:blip r:embed="rId19">
            <a:extLst>
              <a:ext uri="{96DAC541-7B7A-43D3-8B79-37D633B846F1}">
                <asvg:svgBlip xmlns="" xmlns:asvg="http://schemas.microsoft.com/office/drawing/2016/SVG/main" r:embed="rId20"/>
              </a:ext>
            </a:extLst>
          </a:blip>
          <a:stretch>
            <a:fillRect/>
          </a:stretch>
        </p:blipFill>
        <p:spPr>
          <a:xfrm>
            <a:off x="3297663" y="1731572"/>
            <a:ext cx="355045" cy="359271"/>
          </a:xfrm>
          <a:prstGeom prst="rect">
            <a:avLst/>
          </a:prstGeom>
        </p:spPr>
      </p:pic>
      <p:pic>
        <p:nvPicPr>
          <p:cNvPr id="17" name="Graphique 79" descr="Contour de visage sans expression avec un remplissage uni">
            <a:extLst>
              <a:ext uri="{FF2B5EF4-FFF2-40B4-BE49-F238E27FC236}">
                <a16:creationId xmlns="" xmlns:a16="http://schemas.microsoft.com/office/drawing/2014/main" id="{C111F5E6-40DE-A741-BA26-41E6B3C5670D}"/>
              </a:ext>
            </a:extLst>
          </p:cNvPr>
          <p:cNvPicPr/>
          <p:nvPr>
            <p:custDataLst>
              <p:tags r:id="rId8"/>
            </p:custDataLst>
          </p:nvPr>
        </p:nvPicPr>
        <p:blipFill>
          <a:blip r:embed="rId19">
            <a:extLst>
              <a:ext uri="{96DAC541-7B7A-43D3-8B79-37D633B846F1}">
                <asvg:svgBlip xmlns="" xmlns:asvg="http://schemas.microsoft.com/office/drawing/2016/SVG/main" r:embed="rId20"/>
              </a:ext>
            </a:extLst>
          </a:blip>
          <a:stretch>
            <a:fillRect/>
          </a:stretch>
        </p:blipFill>
        <p:spPr>
          <a:xfrm>
            <a:off x="3284321" y="2066039"/>
            <a:ext cx="355045" cy="359271"/>
          </a:xfrm>
          <a:prstGeom prst="rect">
            <a:avLst/>
          </a:prstGeom>
        </p:spPr>
      </p:pic>
      <p:pic>
        <p:nvPicPr>
          <p:cNvPr id="26" name="Graphique 79" descr="Contour de visage sans expression avec un remplissage uni">
            <a:extLst>
              <a:ext uri="{FF2B5EF4-FFF2-40B4-BE49-F238E27FC236}">
                <a16:creationId xmlns="" xmlns:a16="http://schemas.microsoft.com/office/drawing/2014/main" id="{A092DAFB-D9FB-C44F-A679-3DE64DFD1040}"/>
              </a:ext>
            </a:extLst>
          </p:cNvPr>
          <p:cNvPicPr/>
          <p:nvPr>
            <p:custDataLst>
              <p:tags r:id="rId9"/>
            </p:custDataLst>
          </p:nvPr>
        </p:nvPicPr>
        <p:blipFill>
          <a:blip r:embed="rId19">
            <a:extLst>
              <a:ext uri="{96DAC541-7B7A-43D3-8B79-37D633B846F1}">
                <asvg:svgBlip xmlns="" xmlns:asvg="http://schemas.microsoft.com/office/drawing/2016/SVG/main" r:embed="rId20"/>
              </a:ext>
            </a:extLst>
          </a:blip>
          <a:stretch>
            <a:fillRect/>
          </a:stretch>
        </p:blipFill>
        <p:spPr>
          <a:xfrm>
            <a:off x="3284320" y="2400371"/>
            <a:ext cx="355045" cy="359271"/>
          </a:xfrm>
          <a:prstGeom prst="rect">
            <a:avLst/>
          </a:prstGeom>
        </p:spPr>
      </p:pic>
      <p:sp>
        <p:nvSpPr>
          <p:cNvPr id="28" name="ZoneTexte 27">
            <a:extLst>
              <a:ext uri="{FF2B5EF4-FFF2-40B4-BE49-F238E27FC236}">
                <a16:creationId xmlns="" xmlns:a16="http://schemas.microsoft.com/office/drawing/2014/main" id="{35ADCFBC-839F-7941-A26F-687C03229503}"/>
              </a:ext>
            </a:extLst>
          </p:cNvPr>
          <p:cNvSpPr txBox="1"/>
          <p:nvPr>
            <p:custDataLst>
              <p:tags r:id="rId10"/>
            </p:custDataLst>
          </p:nvPr>
        </p:nvSpPr>
        <p:spPr>
          <a:xfrm>
            <a:off x="301971" y="3903109"/>
            <a:ext cx="4386772" cy="1046440"/>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100" i="1" dirty="0">
                <a:latin typeface="Avenir Book" panose="02000503020000020003" pitchFamily="2" charset="0"/>
                <a:cs typeface="Arial" panose="020B0604020202020204" pitchFamily="34" charset="0"/>
              </a:rPr>
              <a:t>La T4 et les navettes du centre ville : bonne initiative mais pour les fréquences et amplitude horaire : pas du tout au niveau d’une ville de 150.000 habitants et d’une métropole de 250.000 !</a:t>
            </a:r>
            <a:r>
              <a:rPr lang="fr-FR" sz="2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sp>
        <p:nvSpPr>
          <p:cNvPr id="29" name="ZoneTexte 28">
            <a:extLst>
              <a:ext uri="{FF2B5EF4-FFF2-40B4-BE49-F238E27FC236}">
                <a16:creationId xmlns="" xmlns:a16="http://schemas.microsoft.com/office/drawing/2014/main" id="{F73AD1C6-A408-8E47-857C-33FE39DE348C}"/>
              </a:ext>
            </a:extLst>
          </p:cNvPr>
          <p:cNvSpPr txBox="1"/>
          <p:nvPr>
            <p:custDataLst>
              <p:tags r:id="rId11"/>
            </p:custDataLst>
          </p:nvPr>
        </p:nvSpPr>
        <p:spPr>
          <a:xfrm>
            <a:off x="818873" y="5967689"/>
            <a:ext cx="1176560" cy="400110"/>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100" i="1" dirty="0">
                <a:latin typeface="Avenir Book" panose="02000503020000020003" pitchFamily="2" charset="0"/>
                <a:cs typeface="Arial" panose="020B0604020202020204" pitchFamily="34" charset="0"/>
              </a:rPr>
              <a:t>Libérateur ! </a:t>
            </a:r>
            <a:r>
              <a:rPr lang="fr-FR" sz="2000" i="1" dirty="0">
                <a:solidFill>
                  <a:srgbClr val="CB1569"/>
                </a:solidFill>
                <a:latin typeface="Avenir Book" panose="02000503020000020003" pitchFamily="2" charset="0"/>
              </a:rPr>
              <a:t>»</a:t>
            </a:r>
          </a:p>
        </p:txBody>
      </p:sp>
      <p:sp>
        <p:nvSpPr>
          <p:cNvPr id="31" name="ZoneTexte 30">
            <a:extLst>
              <a:ext uri="{FF2B5EF4-FFF2-40B4-BE49-F238E27FC236}">
                <a16:creationId xmlns="" xmlns:a16="http://schemas.microsoft.com/office/drawing/2014/main" id="{84ADAB8E-DD0E-2F41-9F9B-A4B1FC098482}"/>
              </a:ext>
            </a:extLst>
          </p:cNvPr>
          <p:cNvSpPr txBox="1"/>
          <p:nvPr>
            <p:custDataLst>
              <p:tags r:id="rId12"/>
            </p:custDataLst>
          </p:nvPr>
        </p:nvSpPr>
        <p:spPr>
          <a:xfrm>
            <a:off x="2746878" y="5023111"/>
            <a:ext cx="2554225" cy="87716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100" i="1" dirty="0">
                <a:latin typeface="Avenir Book" panose="02000503020000020003" pitchFamily="2" charset="0"/>
                <a:cs typeface="Arial" panose="020B0604020202020204" pitchFamily="34" charset="0"/>
              </a:rPr>
              <a:t>Plus l’offre baisse, moins les gens prennent le bus et plus l’offre baisse…</a:t>
            </a:r>
            <a:r>
              <a:rPr lang="fr-FR" sz="2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sp>
        <p:nvSpPr>
          <p:cNvPr id="18" name="ZoneTexte 17">
            <a:extLst>
              <a:ext uri="{FF2B5EF4-FFF2-40B4-BE49-F238E27FC236}">
                <a16:creationId xmlns="" xmlns:a16="http://schemas.microsoft.com/office/drawing/2014/main" id="{8FA7DDA3-0107-7F40-9631-4A98EFD22963}"/>
              </a:ext>
            </a:extLst>
          </p:cNvPr>
          <p:cNvSpPr txBox="1"/>
          <p:nvPr>
            <p:custDataLst>
              <p:tags r:id="rId13"/>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897300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a:extLst>
              <a:ext uri="{FF2B5EF4-FFF2-40B4-BE49-F238E27FC236}">
                <a16:creationId xmlns="" xmlns:a16="http://schemas.microsoft.com/office/drawing/2014/main" id="{0B0C7559-0859-FE49-9F79-10C3EF1388A1}"/>
              </a:ext>
            </a:extLst>
          </p:cNvPr>
          <p:cNvSpPr txBox="1">
            <a:spLocks/>
          </p:cNvSpPr>
          <p:nvPr>
            <p:custDataLst>
              <p:tags r:id="rId1"/>
            </p:custDataLst>
          </p:nvPr>
        </p:nvSpPr>
        <p:spPr>
          <a:xfrm>
            <a:off x="232541" y="122072"/>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4 - Nîmes Garrigues Ouest – </a:t>
            </a:r>
            <a:r>
              <a:rPr lang="fr-FR" sz="1800" i="1" dirty="0">
                <a:solidFill>
                  <a:srgbClr val="CB1569"/>
                </a:solidFill>
                <a:latin typeface="Arial" panose="020B0604020202020204" pitchFamily="34" charset="0"/>
                <a:ea typeface="Trebuchet MS" charset="0"/>
                <a:cs typeface="Arial" panose="020B0604020202020204" pitchFamily="34" charset="0"/>
              </a:rPr>
              <a:t>01/02/22</a:t>
            </a:r>
          </a:p>
        </p:txBody>
      </p:sp>
      <p:sp>
        <p:nvSpPr>
          <p:cNvPr id="22" name="Rectangle 21">
            <a:extLst>
              <a:ext uri="{FF2B5EF4-FFF2-40B4-BE49-F238E27FC236}">
                <a16:creationId xmlns="" xmlns:a16="http://schemas.microsoft.com/office/drawing/2014/main" id="{EB14B4BD-C135-D241-9555-658B7A6447B3}"/>
              </a:ext>
            </a:extLst>
          </p:cNvPr>
          <p:cNvSpPr/>
          <p:nvPr>
            <p:custDataLst>
              <p:tags r:id="rId2"/>
            </p:custDataLst>
          </p:nvPr>
        </p:nvSpPr>
        <p:spPr>
          <a:xfrm>
            <a:off x="9144000" y="899778"/>
            <a:ext cx="2843985" cy="53360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23" name="Rectangle 22">
            <a:extLst>
              <a:ext uri="{FF2B5EF4-FFF2-40B4-BE49-F238E27FC236}">
                <a16:creationId xmlns="" xmlns:a16="http://schemas.microsoft.com/office/drawing/2014/main" id="{0864DC62-043C-004C-9D06-AEB8A20751AA}"/>
              </a:ext>
            </a:extLst>
          </p:cNvPr>
          <p:cNvSpPr/>
          <p:nvPr>
            <p:custDataLst>
              <p:tags r:id="rId3"/>
            </p:custDataLst>
          </p:nvPr>
        </p:nvSpPr>
        <p:spPr>
          <a:xfrm>
            <a:off x="3506809" y="896392"/>
            <a:ext cx="2844000" cy="533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24" name="Rectangle 23">
            <a:extLst>
              <a:ext uri="{FF2B5EF4-FFF2-40B4-BE49-F238E27FC236}">
                <a16:creationId xmlns="" xmlns:a16="http://schemas.microsoft.com/office/drawing/2014/main" id="{95E70A7C-CCC0-7C4E-A9E8-875BF66D8B35}"/>
              </a:ext>
            </a:extLst>
          </p:cNvPr>
          <p:cNvSpPr/>
          <p:nvPr>
            <p:custDataLst>
              <p:tags r:id="rId4"/>
            </p:custDataLst>
          </p:nvPr>
        </p:nvSpPr>
        <p:spPr>
          <a:xfrm>
            <a:off x="6308544" y="896024"/>
            <a:ext cx="2844000" cy="53397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6" name="Rectangle 25">
            <a:extLst>
              <a:ext uri="{FF2B5EF4-FFF2-40B4-BE49-F238E27FC236}">
                <a16:creationId xmlns="" xmlns:a16="http://schemas.microsoft.com/office/drawing/2014/main" id="{BF54D329-B09B-6F4A-8750-E8366466BC99}"/>
              </a:ext>
            </a:extLst>
          </p:cNvPr>
          <p:cNvSpPr/>
          <p:nvPr>
            <p:custDataLst>
              <p:tags r:id="rId5"/>
            </p:custDataLst>
          </p:nvPr>
        </p:nvSpPr>
        <p:spPr>
          <a:xfrm>
            <a:off x="242233" y="877408"/>
            <a:ext cx="11734820" cy="536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27" name="Graphique 79" descr="Contour de visage sans expression avec un remplissage uni">
            <a:extLst>
              <a:ext uri="{FF2B5EF4-FFF2-40B4-BE49-F238E27FC236}">
                <a16:creationId xmlns="" xmlns:a16="http://schemas.microsoft.com/office/drawing/2014/main" id="{CC0D2F50-CB1C-8A43-95D4-1C2D3D303D28}"/>
              </a:ext>
            </a:extLst>
          </p:cNvPr>
          <p:cNvPicPr/>
          <p:nvPr>
            <p:custDataLst>
              <p:tags r:id="rId6"/>
            </p:custDataLst>
          </p:nvPr>
        </p:nvPicPr>
        <p:blipFill>
          <a:blip r:embed="rId37">
            <a:extLst>
              <a:ext uri="{96DAC541-7B7A-43D3-8B79-37D633B846F1}">
                <asvg:svgBlip xmlns="" xmlns:asvg="http://schemas.microsoft.com/office/drawing/2016/SVG/main" r:embed="rId38"/>
              </a:ext>
            </a:extLst>
          </a:blip>
          <a:stretch>
            <a:fillRect/>
          </a:stretch>
        </p:blipFill>
        <p:spPr>
          <a:xfrm>
            <a:off x="7503962" y="1020622"/>
            <a:ext cx="540000" cy="540000"/>
          </a:xfrm>
          <a:prstGeom prst="rect">
            <a:avLst/>
          </a:prstGeom>
        </p:spPr>
      </p:pic>
      <p:pic>
        <p:nvPicPr>
          <p:cNvPr id="28" name="Graphique 83" descr="Contour de visage avec grimace avec un remplissage uni">
            <a:extLst>
              <a:ext uri="{FF2B5EF4-FFF2-40B4-BE49-F238E27FC236}">
                <a16:creationId xmlns="" xmlns:a16="http://schemas.microsoft.com/office/drawing/2014/main" id="{F67F44DC-574E-3341-A740-8C647E8AD2AE}"/>
              </a:ext>
            </a:extLst>
          </p:cNvPr>
          <p:cNvPicPr/>
          <p:nvPr>
            <p:custDataLst>
              <p:tags r:id="rId7"/>
            </p:custDataLst>
          </p:nvPr>
        </p:nvPicPr>
        <p:blipFill>
          <a:blip r:embed="rId39">
            <a:extLst>
              <a:ext uri="{96DAC541-7B7A-43D3-8B79-37D633B846F1}">
                <asvg:svgBlip xmlns="" xmlns:asvg="http://schemas.microsoft.com/office/drawing/2016/SVG/main" r:embed="rId40"/>
              </a:ext>
            </a:extLst>
          </a:blip>
          <a:stretch>
            <a:fillRect/>
          </a:stretch>
        </p:blipFill>
        <p:spPr>
          <a:xfrm>
            <a:off x="4548011" y="1028381"/>
            <a:ext cx="540000" cy="540000"/>
          </a:xfrm>
          <a:prstGeom prst="rect">
            <a:avLst/>
          </a:prstGeom>
        </p:spPr>
      </p:pic>
      <p:pic>
        <p:nvPicPr>
          <p:cNvPr id="29" name="Graphique 92" descr="Contour de visage confus avec un remplissage uni">
            <a:extLst>
              <a:ext uri="{FF2B5EF4-FFF2-40B4-BE49-F238E27FC236}">
                <a16:creationId xmlns="" xmlns:a16="http://schemas.microsoft.com/office/drawing/2014/main" id="{33F5C7C7-47FA-7E4A-9348-DF8C8F24E7EA}"/>
              </a:ext>
            </a:extLst>
          </p:cNvPr>
          <p:cNvPicPr/>
          <p:nvPr>
            <p:custDataLst>
              <p:tags r:id="rId8"/>
            </p:custDataLst>
          </p:nvPr>
        </p:nvPicPr>
        <p:blipFill>
          <a:blip r:embed="rId41">
            <a:extLst>
              <a:ext uri="{96DAC541-7B7A-43D3-8B79-37D633B846F1}">
                <asvg:svgBlip xmlns="" xmlns:asvg="http://schemas.microsoft.com/office/drawing/2016/SVG/main" r:embed="rId42"/>
              </a:ext>
            </a:extLst>
          </a:blip>
          <a:stretch>
            <a:fillRect/>
          </a:stretch>
        </p:blipFill>
        <p:spPr>
          <a:xfrm>
            <a:off x="10298549" y="1027138"/>
            <a:ext cx="540000" cy="540000"/>
          </a:xfrm>
          <a:prstGeom prst="rect">
            <a:avLst/>
          </a:prstGeom>
        </p:spPr>
      </p:pic>
      <p:sp>
        <p:nvSpPr>
          <p:cNvPr id="30" name="Rectangle 29">
            <a:extLst>
              <a:ext uri="{FF2B5EF4-FFF2-40B4-BE49-F238E27FC236}">
                <a16:creationId xmlns="" xmlns:a16="http://schemas.microsoft.com/office/drawing/2014/main" id="{6E63C66F-2FFC-EE4B-93E3-534E02A11A9B}"/>
              </a:ext>
            </a:extLst>
          </p:cNvPr>
          <p:cNvSpPr/>
          <p:nvPr>
            <p:custDataLst>
              <p:tags r:id="rId9"/>
            </p:custDataLst>
          </p:nvPr>
        </p:nvSpPr>
        <p:spPr>
          <a:xfrm>
            <a:off x="242244" y="2853522"/>
            <a:ext cx="11733586" cy="1125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a:t>
            </a:r>
            <a:r>
              <a:rPr lang="fr-FR" sz="1200" b="1" dirty="0">
                <a:solidFill>
                  <a:srgbClr val="CB1569"/>
                </a:solidFill>
                <a:latin typeface="Arial" panose="020B0604020202020204" pitchFamily="34" charset="0"/>
                <a:cs typeface="Arial" panose="020B0604020202020204" pitchFamily="34" charset="0"/>
              </a:rPr>
              <a:t> L74</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(maintien itinéraire actuel)</a:t>
            </a:r>
          </a:p>
          <a:p>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(desserte Petit </a:t>
            </a:r>
            <a:r>
              <a:rPr lang="fr-FR" sz="1050" i="1" dirty="0" err="1">
                <a:solidFill>
                  <a:srgbClr val="CB1569"/>
                </a:solidFill>
                <a:latin typeface="Arial" panose="020B0604020202020204" pitchFamily="34" charset="0"/>
                <a:cs typeface="Arial" panose="020B0604020202020204" pitchFamily="34" charset="0"/>
              </a:rPr>
              <a:t>Vedelin</a:t>
            </a:r>
            <a:r>
              <a:rPr lang="fr-FR" sz="1050" i="1" dirty="0">
                <a:solidFill>
                  <a:srgbClr val="CB1569"/>
                </a:solidFill>
                <a:latin typeface="Arial" panose="020B0604020202020204" pitchFamily="34" charset="0"/>
                <a:cs typeface="Arial" panose="020B0604020202020204" pitchFamily="34" charset="0"/>
              </a:rPr>
              <a:t> </a:t>
            </a:r>
          </a:p>
          <a:p>
            <a:pPr marL="138113"/>
            <a:r>
              <a:rPr lang="fr-FR" sz="1050" i="1" dirty="0">
                <a:solidFill>
                  <a:srgbClr val="CB1569"/>
                </a:solidFill>
                <a:latin typeface="Arial" panose="020B0604020202020204" pitchFamily="34" charset="0"/>
                <a:cs typeface="Arial" panose="020B0604020202020204" pitchFamily="34" charset="0"/>
              </a:rPr>
              <a:t>sans passer par Mas Baron)</a:t>
            </a:r>
          </a:p>
        </p:txBody>
      </p:sp>
      <p:sp>
        <p:nvSpPr>
          <p:cNvPr id="31" name="Rectangle 30">
            <a:extLst>
              <a:ext uri="{FF2B5EF4-FFF2-40B4-BE49-F238E27FC236}">
                <a16:creationId xmlns="" xmlns:a16="http://schemas.microsoft.com/office/drawing/2014/main" id="{C5E1711B-946A-7940-A3D4-F2371CCF9241}"/>
              </a:ext>
            </a:extLst>
          </p:cNvPr>
          <p:cNvSpPr/>
          <p:nvPr>
            <p:custDataLst>
              <p:tags r:id="rId10"/>
            </p:custDataLst>
          </p:nvPr>
        </p:nvSpPr>
        <p:spPr>
          <a:xfrm>
            <a:off x="242233" y="1628003"/>
            <a:ext cx="11733597" cy="1234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a:t>
            </a:r>
            <a:r>
              <a:rPr lang="fr-FR" sz="1200" b="1" dirty="0">
                <a:solidFill>
                  <a:srgbClr val="CB1569"/>
                </a:solidFill>
                <a:latin typeface="Arial" panose="020B0604020202020204" pitchFamily="34" charset="0"/>
                <a:cs typeface="Arial" panose="020B0604020202020204" pitchFamily="34" charset="0"/>
              </a:rPr>
              <a:t> L82 : CRÉATION DE LA NAVETTE </a:t>
            </a:r>
          </a:p>
          <a:p>
            <a:r>
              <a:rPr lang="fr-FR" sz="1200" b="1" dirty="0">
                <a:solidFill>
                  <a:srgbClr val="CB1569"/>
                </a:solidFill>
                <a:latin typeface="Arial" panose="020B0604020202020204" pitchFamily="34" charset="0"/>
                <a:cs typeface="Arial" panose="020B0604020202020204" pitchFamily="34" charset="0"/>
              </a:rPr>
              <a:t>INTER-QUARTIERS</a:t>
            </a:r>
          </a:p>
        </p:txBody>
      </p:sp>
      <p:sp>
        <p:nvSpPr>
          <p:cNvPr id="32" name="Rectangle 31">
            <a:extLst>
              <a:ext uri="{FF2B5EF4-FFF2-40B4-BE49-F238E27FC236}">
                <a16:creationId xmlns="" xmlns:a16="http://schemas.microsoft.com/office/drawing/2014/main" id="{26C278CB-35ED-7C41-A29C-BC0F73C067BB}"/>
              </a:ext>
            </a:extLst>
          </p:cNvPr>
          <p:cNvSpPr/>
          <p:nvPr>
            <p:custDataLst>
              <p:tags r:id="rId11"/>
            </p:custDataLst>
          </p:nvPr>
        </p:nvSpPr>
        <p:spPr>
          <a:xfrm>
            <a:off x="242233" y="5488139"/>
            <a:ext cx="11740286"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 </a:t>
            </a:r>
            <a:r>
              <a:rPr lang="fr-FR" sz="1200" b="1" dirty="0">
                <a:solidFill>
                  <a:srgbClr val="CB1569"/>
                </a:solidFill>
                <a:latin typeface="Arial" panose="020B0604020202020204" pitchFamily="34" charset="0"/>
                <a:cs typeface="Arial" panose="020B0604020202020204" pitchFamily="34" charset="0"/>
              </a:rPr>
              <a:t>ADAPTATION L9</a:t>
            </a:r>
          </a:p>
          <a:p>
            <a:r>
              <a:rPr lang="fr-FR" sz="1050" i="1" dirty="0">
                <a:solidFill>
                  <a:srgbClr val="CB1569"/>
                </a:solidFill>
                <a:latin typeface="Arial" panose="020B0604020202020204" pitchFamily="34" charset="0"/>
                <a:cs typeface="Arial" panose="020B0604020202020204" pitchFamily="34" charset="0"/>
              </a:rPr>
              <a:t>(nouvelle liaison avec Jaurès </a:t>
            </a:r>
          </a:p>
          <a:p>
            <a:r>
              <a:rPr lang="fr-FR" sz="1050" i="1" dirty="0">
                <a:solidFill>
                  <a:srgbClr val="CB1569"/>
                </a:solidFill>
                <a:latin typeface="Arial" panose="020B0604020202020204" pitchFamily="34" charset="0"/>
                <a:cs typeface="Arial" panose="020B0604020202020204" pitchFamily="34" charset="0"/>
              </a:rPr>
              <a:t>pour le secteur route d’Alès)</a:t>
            </a:r>
          </a:p>
        </p:txBody>
      </p:sp>
      <p:sp>
        <p:nvSpPr>
          <p:cNvPr id="33" name="Rectangle 32">
            <a:extLst>
              <a:ext uri="{FF2B5EF4-FFF2-40B4-BE49-F238E27FC236}">
                <a16:creationId xmlns="" xmlns:a16="http://schemas.microsoft.com/office/drawing/2014/main" id="{4D4A978A-7243-3B4D-9160-4DAB2B73D912}"/>
              </a:ext>
            </a:extLst>
          </p:cNvPr>
          <p:cNvSpPr/>
          <p:nvPr>
            <p:custDataLst>
              <p:tags r:id="rId12"/>
            </p:custDataLst>
          </p:nvPr>
        </p:nvSpPr>
        <p:spPr>
          <a:xfrm>
            <a:off x="241010" y="3983725"/>
            <a:ext cx="11734820"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a:t>
            </a:r>
            <a:r>
              <a:rPr lang="fr-FR" sz="1200" b="1" dirty="0">
                <a:solidFill>
                  <a:srgbClr val="CB1569"/>
                </a:solidFill>
                <a:latin typeface="Arial" panose="020B0604020202020204" pitchFamily="34" charset="0"/>
                <a:cs typeface="Arial" panose="020B0604020202020204" pitchFamily="34" charset="0"/>
              </a:rPr>
              <a:t>ADAPTATION L4 POUR PETIT VEDELIN </a:t>
            </a:r>
          </a:p>
          <a:p>
            <a:r>
              <a:rPr lang="fr-FR" sz="1200" b="1" dirty="0">
                <a:solidFill>
                  <a:srgbClr val="CB1569"/>
                </a:solidFill>
                <a:latin typeface="Arial" panose="020B0604020202020204" pitchFamily="34" charset="0"/>
                <a:cs typeface="Arial" panose="020B0604020202020204" pitchFamily="34" charset="0"/>
              </a:rPr>
              <a:t>HORIZON 2023</a:t>
            </a:r>
            <a:endParaRPr lang="fr-FR" sz="1200" b="1" i="1" dirty="0">
              <a:solidFill>
                <a:srgbClr val="CB1569"/>
              </a:solidFill>
              <a:latin typeface="Arial" panose="020B0604020202020204" pitchFamily="34" charset="0"/>
              <a:cs typeface="Arial" panose="020B0604020202020204" pitchFamily="34" charset="0"/>
            </a:endParaRPr>
          </a:p>
          <a:p>
            <a:endParaRPr lang="fr-FR" sz="1050" i="1" dirty="0">
              <a:solidFill>
                <a:srgbClr val="CB1569"/>
              </a:solidFill>
              <a:latin typeface="Arial" panose="020B0604020202020204" pitchFamily="34" charset="0"/>
              <a:cs typeface="Arial" panose="020B0604020202020204" pitchFamily="34" charset="0"/>
            </a:endParaRPr>
          </a:p>
        </p:txBody>
      </p:sp>
      <p:sp>
        <p:nvSpPr>
          <p:cNvPr id="34" name="Rectangle 33">
            <a:extLst>
              <a:ext uri="{FF2B5EF4-FFF2-40B4-BE49-F238E27FC236}">
                <a16:creationId xmlns="" xmlns:a16="http://schemas.microsoft.com/office/drawing/2014/main" id="{1FEF5DD5-48EF-BE42-953C-4D8512FB223B}"/>
              </a:ext>
            </a:extLst>
          </p:cNvPr>
          <p:cNvSpPr/>
          <p:nvPr>
            <p:custDataLst>
              <p:tags r:id="rId13"/>
            </p:custDataLst>
          </p:nvPr>
        </p:nvSpPr>
        <p:spPr>
          <a:xfrm>
            <a:off x="242233" y="4735932"/>
            <a:ext cx="11740286"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 </a:t>
            </a:r>
            <a:r>
              <a:rPr lang="fr-FR" sz="1200" b="1" dirty="0">
                <a:solidFill>
                  <a:srgbClr val="CB1569"/>
                </a:solidFill>
                <a:latin typeface="Arial" panose="020B0604020202020204" pitchFamily="34" charset="0"/>
                <a:cs typeface="Arial" panose="020B0604020202020204" pitchFamily="34" charset="0"/>
              </a:rPr>
              <a:t>NAVETTES CENTRE VILLE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(2 navettes Est et Ouest)</a:t>
            </a:r>
          </a:p>
          <a:p>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(navette unique)</a:t>
            </a:r>
          </a:p>
        </p:txBody>
      </p:sp>
      <p:cxnSp>
        <p:nvCxnSpPr>
          <p:cNvPr id="35" name="Connecteur droit 34">
            <a:extLst>
              <a:ext uri="{FF2B5EF4-FFF2-40B4-BE49-F238E27FC236}">
                <a16:creationId xmlns="" xmlns:a16="http://schemas.microsoft.com/office/drawing/2014/main" id="{3E7A4753-EF72-B842-B71E-28EE3800CBAF}"/>
              </a:ext>
            </a:extLst>
          </p:cNvPr>
          <p:cNvCxnSpPr>
            <a:cxnSpLocks/>
          </p:cNvCxnSpPr>
          <p:nvPr>
            <p:custDataLst>
              <p:tags r:id="rId14"/>
            </p:custDataLst>
          </p:nvPr>
        </p:nvCxnSpPr>
        <p:spPr>
          <a:xfrm>
            <a:off x="241010" y="5201876"/>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 xmlns:a16="http://schemas.microsoft.com/office/drawing/2014/main" id="{F942497A-CABF-BA4A-B66B-BFBEA5F7F0FD}"/>
              </a:ext>
            </a:extLst>
          </p:cNvPr>
          <p:cNvCxnSpPr>
            <a:cxnSpLocks/>
          </p:cNvCxnSpPr>
          <p:nvPr>
            <p:custDataLst>
              <p:tags r:id="rId15"/>
            </p:custDataLst>
          </p:nvPr>
        </p:nvCxnSpPr>
        <p:spPr>
          <a:xfrm>
            <a:off x="241010" y="3429000"/>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 xmlns:a16="http://schemas.microsoft.com/office/drawing/2014/main" id="{E0EEB8A5-FD70-7843-964E-68CDD26B57D4}"/>
              </a:ext>
            </a:extLst>
          </p:cNvPr>
          <p:cNvSpPr txBox="1"/>
          <p:nvPr>
            <p:custDataLst>
              <p:tags r:id="rId16"/>
            </p:custDataLst>
          </p:nvPr>
        </p:nvSpPr>
        <p:spPr>
          <a:xfrm>
            <a:off x="4595064" y="2121956"/>
            <a:ext cx="383438"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14</a:t>
            </a:r>
          </a:p>
        </p:txBody>
      </p:sp>
      <p:sp>
        <p:nvSpPr>
          <p:cNvPr id="37" name="ZoneTexte 36">
            <a:extLst>
              <a:ext uri="{FF2B5EF4-FFF2-40B4-BE49-F238E27FC236}">
                <a16:creationId xmlns="" xmlns:a16="http://schemas.microsoft.com/office/drawing/2014/main" id="{3D47E99D-E5B8-8949-8DF9-20A82E67E313}"/>
              </a:ext>
            </a:extLst>
          </p:cNvPr>
          <p:cNvSpPr txBox="1"/>
          <p:nvPr>
            <p:custDataLst>
              <p:tags r:id="rId17"/>
            </p:custDataLst>
          </p:nvPr>
        </p:nvSpPr>
        <p:spPr>
          <a:xfrm>
            <a:off x="10421549" y="2078864"/>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3</a:t>
            </a:r>
          </a:p>
        </p:txBody>
      </p:sp>
      <p:sp>
        <p:nvSpPr>
          <p:cNvPr id="42" name="ZoneTexte 41">
            <a:extLst>
              <a:ext uri="{FF2B5EF4-FFF2-40B4-BE49-F238E27FC236}">
                <a16:creationId xmlns="" xmlns:a16="http://schemas.microsoft.com/office/drawing/2014/main" id="{D85BF320-6C98-C345-B114-0B2B48B996BA}"/>
              </a:ext>
            </a:extLst>
          </p:cNvPr>
          <p:cNvSpPr txBox="1"/>
          <p:nvPr>
            <p:custDataLst>
              <p:tags r:id="rId18"/>
            </p:custDataLst>
          </p:nvPr>
        </p:nvSpPr>
        <p:spPr>
          <a:xfrm>
            <a:off x="4675985" y="3020205"/>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a:t>
            </a:r>
          </a:p>
        </p:txBody>
      </p:sp>
      <p:sp>
        <p:nvSpPr>
          <p:cNvPr id="51" name="ZoneTexte 50">
            <a:extLst>
              <a:ext uri="{FF2B5EF4-FFF2-40B4-BE49-F238E27FC236}">
                <a16:creationId xmlns="" xmlns:a16="http://schemas.microsoft.com/office/drawing/2014/main" id="{13EF8FFA-6AD3-E345-8DF2-5FD02D2B26A5}"/>
              </a:ext>
            </a:extLst>
          </p:cNvPr>
          <p:cNvSpPr txBox="1"/>
          <p:nvPr>
            <p:custDataLst>
              <p:tags r:id="rId19"/>
            </p:custDataLst>
          </p:nvPr>
        </p:nvSpPr>
        <p:spPr>
          <a:xfrm>
            <a:off x="10421549" y="3041671"/>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a:t>
            </a:r>
          </a:p>
        </p:txBody>
      </p:sp>
      <p:sp>
        <p:nvSpPr>
          <p:cNvPr id="58" name="ZoneTexte 57">
            <a:extLst>
              <a:ext uri="{FF2B5EF4-FFF2-40B4-BE49-F238E27FC236}">
                <a16:creationId xmlns="" xmlns:a16="http://schemas.microsoft.com/office/drawing/2014/main" id="{D84A4637-7E48-EA47-BFF3-33ABCAEA9577}"/>
              </a:ext>
            </a:extLst>
          </p:cNvPr>
          <p:cNvSpPr txBox="1"/>
          <p:nvPr>
            <p:custDataLst>
              <p:tags r:id="rId20"/>
            </p:custDataLst>
          </p:nvPr>
        </p:nvSpPr>
        <p:spPr>
          <a:xfrm>
            <a:off x="7591934" y="2997750"/>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59" name="ZoneTexte 58">
            <a:extLst>
              <a:ext uri="{FF2B5EF4-FFF2-40B4-BE49-F238E27FC236}">
                <a16:creationId xmlns="" xmlns:a16="http://schemas.microsoft.com/office/drawing/2014/main" id="{DCD0717C-ABF4-034C-93BB-A17336325C3C}"/>
              </a:ext>
            </a:extLst>
          </p:cNvPr>
          <p:cNvSpPr txBox="1"/>
          <p:nvPr>
            <p:custDataLst>
              <p:tags r:id="rId21"/>
            </p:custDataLst>
          </p:nvPr>
        </p:nvSpPr>
        <p:spPr>
          <a:xfrm>
            <a:off x="10421549" y="3587168"/>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a:t>
            </a:r>
          </a:p>
        </p:txBody>
      </p:sp>
      <p:sp>
        <p:nvSpPr>
          <p:cNvPr id="61" name="ZoneTexte 60">
            <a:extLst>
              <a:ext uri="{FF2B5EF4-FFF2-40B4-BE49-F238E27FC236}">
                <a16:creationId xmlns="" xmlns:a16="http://schemas.microsoft.com/office/drawing/2014/main" id="{86B654BE-A37B-FE4D-9054-7D6FA5FD3087}"/>
              </a:ext>
            </a:extLst>
          </p:cNvPr>
          <p:cNvSpPr txBox="1"/>
          <p:nvPr>
            <p:custDataLst>
              <p:tags r:id="rId22"/>
            </p:custDataLst>
          </p:nvPr>
        </p:nvSpPr>
        <p:spPr>
          <a:xfrm>
            <a:off x="4694450" y="3561374"/>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8</a:t>
            </a:r>
          </a:p>
        </p:txBody>
      </p:sp>
      <p:sp>
        <p:nvSpPr>
          <p:cNvPr id="62" name="ZoneTexte 61">
            <a:extLst>
              <a:ext uri="{FF2B5EF4-FFF2-40B4-BE49-F238E27FC236}">
                <a16:creationId xmlns="" xmlns:a16="http://schemas.microsoft.com/office/drawing/2014/main" id="{F06005E5-B15B-0D4C-B92D-D800BD2E2AD5}"/>
              </a:ext>
            </a:extLst>
          </p:cNvPr>
          <p:cNvSpPr txBox="1"/>
          <p:nvPr>
            <p:custDataLst>
              <p:tags r:id="rId23"/>
            </p:custDataLst>
          </p:nvPr>
        </p:nvSpPr>
        <p:spPr>
          <a:xfrm>
            <a:off x="7591934" y="3587167"/>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4</a:t>
            </a:r>
          </a:p>
        </p:txBody>
      </p:sp>
      <p:sp>
        <p:nvSpPr>
          <p:cNvPr id="63" name="ZoneTexte 62">
            <a:extLst>
              <a:ext uri="{FF2B5EF4-FFF2-40B4-BE49-F238E27FC236}">
                <a16:creationId xmlns="" xmlns:a16="http://schemas.microsoft.com/office/drawing/2014/main" id="{56B3F5B5-BB79-2C48-B3B4-34B10026F0B3}"/>
              </a:ext>
            </a:extLst>
          </p:cNvPr>
          <p:cNvSpPr txBox="1"/>
          <p:nvPr>
            <p:custDataLst>
              <p:tags r:id="rId24"/>
            </p:custDataLst>
          </p:nvPr>
        </p:nvSpPr>
        <p:spPr>
          <a:xfrm>
            <a:off x="4684429" y="4234496"/>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8</a:t>
            </a:r>
          </a:p>
        </p:txBody>
      </p:sp>
      <p:sp>
        <p:nvSpPr>
          <p:cNvPr id="64" name="ZoneTexte 63">
            <a:extLst>
              <a:ext uri="{FF2B5EF4-FFF2-40B4-BE49-F238E27FC236}">
                <a16:creationId xmlns="" xmlns:a16="http://schemas.microsoft.com/office/drawing/2014/main" id="{7FF574E0-9C6D-2148-9CC4-3A001E41F7AA}"/>
              </a:ext>
            </a:extLst>
          </p:cNvPr>
          <p:cNvSpPr txBox="1"/>
          <p:nvPr>
            <p:custDataLst>
              <p:tags r:id="rId25"/>
            </p:custDataLst>
          </p:nvPr>
        </p:nvSpPr>
        <p:spPr>
          <a:xfrm>
            <a:off x="7598682" y="4260289"/>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a:t>
            </a:r>
          </a:p>
        </p:txBody>
      </p:sp>
      <p:sp>
        <p:nvSpPr>
          <p:cNvPr id="65" name="ZoneTexte 64">
            <a:extLst>
              <a:ext uri="{FF2B5EF4-FFF2-40B4-BE49-F238E27FC236}">
                <a16:creationId xmlns="" xmlns:a16="http://schemas.microsoft.com/office/drawing/2014/main" id="{FEA8F680-273C-CF46-BFA2-F3F92F00C133}"/>
              </a:ext>
            </a:extLst>
          </p:cNvPr>
          <p:cNvSpPr txBox="1"/>
          <p:nvPr>
            <p:custDataLst>
              <p:tags r:id="rId26"/>
            </p:custDataLst>
          </p:nvPr>
        </p:nvSpPr>
        <p:spPr>
          <a:xfrm>
            <a:off x="10413810" y="4210364"/>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66" name="ZoneTexte 65">
            <a:extLst>
              <a:ext uri="{FF2B5EF4-FFF2-40B4-BE49-F238E27FC236}">
                <a16:creationId xmlns="" xmlns:a16="http://schemas.microsoft.com/office/drawing/2014/main" id="{33E4524C-00A4-3945-9A0B-00E91771AC43}"/>
              </a:ext>
            </a:extLst>
          </p:cNvPr>
          <p:cNvSpPr txBox="1"/>
          <p:nvPr>
            <p:custDataLst>
              <p:tags r:id="rId27"/>
            </p:custDataLst>
          </p:nvPr>
        </p:nvSpPr>
        <p:spPr>
          <a:xfrm>
            <a:off x="4644757" y="4854328"/>
            <a:ext cx="383438"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12</a:t>
            </a:r>
          </a:p>
        </p:txBody>
      </p:sp>
      <p:sp>
        <p:nvSpPr>
          <p:cNvPr id="68" name="ZoneTexte 67">
            <a:extLst>
              <a:ext uri="{FF2B5EF4-FFF2-40B4-BE49-F238E27FC236}">
                <a16:creationId xmlns="" xmlns:a16="http://schemas.microsoft.com/office/drawing/2014/main" id="{AF00FCDC-B9ED-A54E-BEF9-F9E7E83DF1C1}"/>
              </a:ext>
            </a:extLst>
          </p:cNvPr>
          <p:cNvSpPr txBox="1"/>
          <p:nvPr>
            <p:custDataLst>
              <p:tags r:id="rId28"/>
            </p:custDataLst>
          </p:nvPr>
        </p:nvSpPr>
        <p:spPr>
          <a:xfrm>
            <a:off x="7608397" y="4844630"/>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4</a:t>
            </a:r>
          </a:p>
        </p:txBody>
      </p:sp>
      <p:sp>
        <p:nvSpPr>
          <p:cNvPr id="69" name="ZoneTexte 68">
            <a:extLst>
              <a:ext uri="{FF2B5EF4-FFF2-40B4-BE49-F238E27FC236}">
                <a16:creationId xmlns="" xmlns:a16="http://schemas.microsoft.com/office/drawing/2014/main" id="{6F6743D7-D19D-F246-B45F-3CD646C25495}"/>
              </a:ext>
            </a:extLst>
          </p:cNvPr>
          <p:cNvSpPr txBox="1"/>
          <p:nvPr>
            <p:custDataLst>
              <p:tags r:id="rId29"/>
            </p:custDataLst>
          </p:nvPr>
        </p:nvSpPr>
        <p:spPr>
          <a:xfrm>
            <a:off x="10487677" y="4844305"/>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a:t>
            </a:r>
          </a:p>
        </p:txBody>
      </p:sp>
      <p:sp>
        <p:nvSpPr>
          <p:cNvPr id="70" name="ZoneTexte 69">
            <a:extLst>
              <a:ext uri="{FF2B5EF4-FFF2-40B4-BE49-F238E27FC236}">
                <a16:creationId xmlns="" xmlns:a16="http://schemas.microsoft.com/office/drawing/2014/main" id="{C2C881D1-F615-1D4B-B55E-8E12C3AFAE4D}"/>
              </a:ext>
            </a:extLst>
          </p:cNvPr>
          <p:cNvSpPr txBox="1"/>
          <p:nvPr>
            <p:custDataLst>
              <p:tags r:id="rId30"/>
            </p:custDataLst>
          </p:nvPr>
        </p:nvSpPr>
        <p:spPr>
          <a:xfrm>
            <a:off x="4694450" y="5220861"/>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71" name="ZoneTexte 70">
            <a:extLst>
              <a:ext uri="{FF2B5EF4-FFF2-40B4-BE49-F238E27FC236}">
                <a16:creationId xmlns="" xmlns:a16="http://schemas.microsoft.com/office/drawing/2014/main" id="{61FD2632-DC0D-4C41-9FAB-116D624C7D6B}"/>
              </a:ext>
            </a:extLst>
          </p:cNvPr>
          <p:cNvSpPr txBox="1"/>
          <p:nvPr>
            <p:custDataLst>
              <p:tags r:id="rId31"/>
            </p:custDataLst>
          </p:nvPr>
        </p:nvSpPr>
        <p:spPr>
          <a:xfrm>
            <a:off x="10482586" y="5233956"/>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72" name="ZoneTexte 71">
            <a:extLst>
              <a:ext uri="{FF2B5EF4-FFF2-40B4-BE49-F238E27FC236}">
                <a16:creationId xmlns="" xmlns:a16="http://schemas.microsoft.com/office/drawing/2014/main" id="{02631215-87B6-0D49-B402-12AE0EA039F9}"/>
              </a:ext>
            </a:extLst>
          </p:cNvPr>
          <p:cNvSpPr txBox="1"/>
          <p:nvPr>
            <p:custDataLst>
              <p:tags r:id="rId32"/>
            </p:custDataLst>
          </p:nvPr>
        </p:nvSpPr>
        <p:spPr>
          <a:xfrm>
            <a:off x="4694450" y="5730915"/>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7</a:t>
            </a:r>
          </a:p>
        </p:txBody>
      </p:sp>
      <p:sp>
        <p:nvSpPr>
          <p:cNvPr id="73" name="ZoneTexte 72">
            <a:extLst>
              <a:ext uri="{FF2B5EF4-FFF2-40B4-BE49-F238E27FC236}">
                <a16:creationId xmlns="" xmlns:a16="http://schemas.microsoft.com/office/drawing/2014/main" id="{0867C016-4E97-BD4F-8108-3793F6905504}"/>
              </a:ext>
            </a:extLst>
          </p:cNvPr>
          <p:cNvSpPr txBox="1"/>
          <p:nvPr>
            <p:custDataLst>
              <p:tags r:id="rId33"/>
            </p:custDataLst>
          </p:nvPr>
        </p:nvSpPr>
        <p:spPr>
          <a:xfrm>
            <a:off x="7619814" y="5721108"/>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4</a:t>
            </a:r>
          </a:p>
        </p:txBody>
      </p:sp>
      <p:sp>
        <p:nvSpPr>
          <p:cNvPr id="75" name="ZoneTexte 74">
            <a:extLst>
              <a:ext uri="{FF2B5EF4-FFF2-40B4-BE49-F238E27FC236}">
                <a16:creationId xmlns="" xmlns:a16="http://schemas.microsoft.com/office/drawing/2014/main" id="{A99FD37B-CDB9-3747-B00F-19B14381223A}"/>
              </a:ext>
            </a:extLst>
          </p:cNvPr>
          <p:cNvSpPr txBox="1"/>
          <p:nvPr>
            <p:custDataLst>
              <p:tags r:id="rId34"/>
            </p:custDataLst>
          </p:nvPr>
        </p:nvSpPr>
        <p:spPr>
          <a:xfrm>
            <a:off x="10483577" y="5720897"/>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5</a:t>
            </a:r>
          </a:p>
        </p:txBody>
      </p:sp>
      <p:sp>
        <p:nvSpPr>
          <p:cNvPr id="38" name="ZoneTexte 37">
            <a:extLst>
              <a:ext uri="{FF2B5EF4-FFF2-40B4-BE49-F238E27FC236}">
                <a16:creationId xmlns="" xmlns:a16="http://schemas.microsoft.com/office/drawing/2014/main" id="{128F2EFF-761A-FC4B-A9A3-2816E9FCD8AA}"/>
              </a:ext>
            </a:extLst>
          </p:cNvPr>
          <p:cNvSpPr txBox="1"/>
          <p:nvPr>
            <p:custDataLst>
              <p:tags r:id="rId35"/>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745477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fontScale="92500" lnSpcReduction="20000"/>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5 </a:t>
            </a:r>
          </a:p>
          <a:p>
            <a:pPr algn="ctr">
              <a:lnSpc>
                <a:spcPct val="100000"/>
              </a:lnSpc>
            </a:pPr>
            <a:r>
              <a:rPr lang="fr-FR" sz="3600" b="1" dirty="0">
                <a:solidFill>
                  <a:srgbClr val="E2051B"/>
                </a:solidFill>
                <a:latin typeface="Avenir Heavy" panose="02000503020000020003" pitchFamily="2" charset="0"/>
              </a:rPr>
              <a:t>COSTIERES – SAINT GILLES</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2 FÉVRIER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1251677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5796922" y="830682"/>
            <a:ext cx="5999491" cy="46113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buClr>
                <a:srgbClr val="E2051B"/>
              </a:buClr>
            </a:pPr>
            <a:r>
              <a:rPr lang="fr-FR" sz="1200" b="1" dirty="0">
                <a:solidFill>
                  <a:srgbClr val="CB1569"/>
                </a:solidFill>
              </a:rPr>
              <a:t>D’ordre général</a:t>
            </a:r>
          </a:p>
          <a:p>
            <a:pPr marL="857250" lvl="1" indent="-171450">
              <a:lnSpc>
                <a:spcPct val="100000"/>
              </a:lnSpc>
              <a:buClr>
                <a:srgbClr val="E2051B"/>
              </a:buClr>
            </a:pPr>
            <a:r>
              <a:rPr lang="fr-FR" sz="1200" dirty="0"/>
              <a:t>Une meilleure communication sur les sites internet de Nîmes Métropole et de Tango surtout lorsqu’il y a des consultations.</a:t>
            </a:r>
          </a:p>
          <a:p>
            <a:pPr marL="857250" lvl="1" indent="-171450">
              <a:lnSpc>
                <a:spcPct val="100000"/>
              </a:lnSpc>
              <a:buClr>
                <a:srgbClr val="E2051B"/>
              </a:buClr>
            </a:pPr>
            <a:r>
              <a:rPr lang="fr-FR" sz="1200" dirty="0"/>
              <a:t>Sur l’appli Tango, un tuto pour l’utilisation de l’onglet « trafic en temps réel ».</a:t>
            </a:r>
          </a:p>
          <a:p>
            <a:pPr marL="857250" lvl="1" indent="-171450">
              <a:lnSpc>
                <a:spcPct val="100000"/>
              </a:lnSpc>
              <a:buClr>
                <a:srgbClr val="E2051B"/>
              </a:buClr>
            </a:pPr>
            <a:r>
              <a:rPr lang="fr-FR" sz="1200" dirty="0"/>
              <a:t>Des toits sur les abris-bus.</a:t>
            </a:r>
          </a:p>
          <a:p>
            <a:pPr marL="857250" lvl="1" indent="-171450">
              <a:lnSpc>
                <a:spcPct val="100000"/>
              </a:lnSpc>
              <a:buClr>
                <a:srgbClr val="E2051B"/>
              </a:buClr>
            </a:pPr>
            <a:r>
              <a:rPr lang="fr-FR" sz="1200" dirty="0"/>
              <a:t>Des points de recharge des cartes d’abonnement sur la commune de St Gilles.</a:t>
            </a:r>
          </a:p>
          <a:p>
            <a:pPr marL="857250" lvl="1" indent="-171450">
              <a:lnSpc>
                <a:spcPct val="100000"/>
              </a:lnSpc>
              <a:buClr>
                <a:srgbClr val="E2051B"/>
              </a:buClr>
            </a:pPr>
            <a:r>
              <a:rPr lang="fr-FR" sz="1200" dirty="0"/>
              <a:t>Création de navettes entre les gares « Nîmes-Pont du Gard » et </a:t>
            </a:r>
            <a:r>
              <a:rPr lang="fr-FR" sz="1200" dirty="0" err="1"/>
              <a:t>Feuchères</a:t>
            </a:r>
            <a:r>
              <a:rPr lang="fr-FR" sz="1200" dirty="0"/>
              <a:t> en complément de l’offre TER.</a:t>
            </a:r>
          </a:p>
          <a:p>
            <a:pPr marL="857250" lvl="1" indent="-171450">
              <a:lnSpc>
                <a:spcPct val="100000"/>
              </a:lnSpc>
              <a:buClr>
                <a:srgbClr val="E2051B"/>
              </a:buClr>
            </a:pPr>
            <a:r>
              <a:rPr lang="fr-FR" sz="1200" dirty="0"/>
              <a:t>Développer l’offre de vélos en libre service à St Gilles.</a:t>
            </a:r>
          </a:p>
          <a:p>
            <a:pPr>
              <a:lnSpc>
                <a:spcPct val="100000"/>
              </a:lnSpc>
              <a:buClr>
                <a:srgbClr val="E2051B"/>
              </a:buClr>
            </a:pPr>
            <a:endParaRPr lang="fr-FR" sz="1200" b="1" dirty="0"/>
          </a:p>
          <a:p>
            <a:pPr>
              <a:lnSpc>
                <a:spcPct val="100000"/>
              </a:lnSpc>
              <a:buClr>
                <a:srgbClr val="E2051B"/>
              </a:buClr>
            </a:pPr>
            <a:r>
              <a:rPr lang="fr-FR" sz="1200" b="1" dirty="0">
                <a:solidFill>
                  <a:srgbClr val="CB1569"/>
                </a:solidFill>
              </a:rPr>
              <a:t>Ligne par ligne </a:t>
            </a:r>
          </a:p>
          <a:p>
            <a:pPr marL="857250" lvl="1" indent="-171450">
              <a:lnSpc>
                <a:spcPct val="100000"/>
              </a:lnSpc>
              <a:buClr>
                <a:srgbClr val="E2051B"/>
              </a:buClr>
            </a:pPr>
            <a:r>
              <a:rPr lang="fr-FR" sz="1200" b="1" dirty="0"/>
              <a:t>L42  : </a:t>
            </a:r>
            <a:r>
              <a:rPr lang="fr-FR" sz="1200" dirty="0"/>
              <a:t>Un bus toutes les 30mn aux heures de sorties des écoles.</a:t>
            </a:r>
          </a:p>
          <a:p>
            <a:pPr marL="857250" lvl="1" indent="-171450">
              <a:lnSpc>
                <a:spcPct val="100000"/>
              </a:lnSpc>
              <a:buClr>
                <a:srgbClr val="E2051B"/>
              </a:buClr>
            </a:pPr>
            <a:r>
              <a:rPr lang="fr-FR" sz="1200" b="1" dirty="0"/>
              <a:t>L42 : </a:t>
            </a:r>
            <a:r>
              <a:rPr lang="fr-FR" sz="1200" dirty="0"/>
              <a:t>Un meilleur affichage à la gare routière et au Parnasse (l’orientation du panneau est face au soleil. La réverbération ne permet pas aux voyageurs de voir les horaires).</a:t>
            </a:r>
          </a:p>
          <a:p>
            <a:pPr marL="857250" lvl="1" indent="-171450">
              <a:lnSpc>
                <a:spcPct val="100000"/>
              </a:lnSpc>
              <a:buClr>
                <a:srgbClr val="E2051B"/>
              </a:buClr>
            </a:pPr>
            <a:endParaRPr lang="fr-FR" sz="1200" i="1" dirty="0"/>
          </a:p>
          <a:p>
            <a:pPr marL="180975" indent="-180975">
              <a:lnSpc>
                <a:spcPct val="100000"/>
              </a:lnSpc>
              <a:buClr>
                <a:srgbClr val="E2051B"/>
              </a:buClr>
              <a:buFont typeface="Arial" panose="020B0604020202020204" pitchFamily="34" charset="0"/>
              <a:buChar char="•"/>
            </a:pPr>
            <a:endParaRPr lang="fr-FR" sz="1200" b="1" dirty="0"/>
          </a:p>
          <a:p>
            <a:pPr>
              <a:lnSpc>
                <a:spcPct val="100000"/>
              </a:lnSpc>
              <a:buClr>
                <a:srgbClr val="E2051B"/>
              </a:buClr>
            </a:pPr>
            <a:endParaRPr lang="fr-FR" sz="1200" dirty="0">
              <a:ea typeface="Trebuchet MS" charset="0"/>
              <a:cs typeface="Arial" panose="020B0604020202020204" pitchFamily="34" charset="0"/>
            </a:endParaRPr>
          </a:p>
          <a:p>
            <a:pPr marL="92075"/>
            <a:endParaRPr lang="fr-FR" sz="16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4"/>
          <a:stretch>
            <a:fillRect/>
          </a:stretch>
        </p:blipFill>
        <p:spPr>
          <a:xfrm>
            <a:off x="5274671" y="717462"/>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228091" y="1715684"/>
            <a:ext cx="5059282" cy="23824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400" b="1" dirty="0">
                <a:latin typeface="Avenir Black" panose="02000503020000020003" pitchFamily="2" charset="0"/>
              </a:rPr>
              <a:t>LES ARBITRAGES</a:t>
            </a:r>
            <a:endParaRPr lang="fr-FR" sz="1200" b="1" dirty="0">
              <a:solidFill>
                <a:srgbClr val="CB1569"/>
              </a:solidFill>
              <a:latin typeface="Avenir Medium" panose="02000503020000020003" pitchFamily="2" charset="0"/>
            </a:endParaRPr>
          </a:p>
          <a:p>
            <a:pPr>
              <a:lnSpc>
                <a:spcPct val="100000"/>
              </a:lnSpc>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Vaunage</a:t>
            </a:r>
          </a:p>
          <a:p>
            <a:pPr>
              <a:lnSpc>
                <a:spcPct val="100000"/>
              </a:lnSpc>
              <a:buClr>
                <a:srgbClr val="E2051B"/>
              </a:buClr>
            </a:pPr>
            <a:endParaRPr lang="fr-FR" sz="1400" b="1" dirty="0">
              <a:latin typeface="Avenir Medium" panose="02000503020000020003" pitchFamily="2" charset="0"/>
            </a:endParaRPr>
          </a:p>
          <a:p>
            <a:pPr>
              <a:lnSpc>
                <a:spcPct val="100000"/>
              </a:lnSpc>
              <a:buClr>
                <a:srgbClr val="E2051B"/>
              </a:buClr>
            </a:pPr>
            <a:r>
              <a:rPr lang="fr-FR" sz="1400" b="1" dirty="0">
                <a:latin typeface="Avenir Medium" panose="02000503020000020003" pitchFamily="2" charset="0"/>
              </a:rPr>
              <a:t>		</a:t>
            </a:r>
          </a:p>
          <a:p>
            <a:pPr>
              <a:lnSpc>
                <a:spcPct val="100000"/>
              </a:lnSpc>
              <a:buClr>
                <a:srgbClr val="E2051B"/>
              </a:buClr>
            </a:pP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5"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571684" y="1719420"/>
            <a:ext cx="656407" cy="431353"/>
          </a:xfrm>
          <a:prstGeom prst="rect">
            <a:avLst/>
          </a:prstGeom>
        </p:spPr>
      </p:pic>
      <p:sp>
        <p:nvSpPr>
          <p:cNvPr id="20" name="ZoneTexte 19">
            <a:extLst>
              <a:ext uri="{FF2B5EF4-FFF2-40B4-BE49-F238E27FC236}">
                <a16:creationId xmlns="" xmlns:a16="http://schemas.microsoft.com/office/drawing/2014/main" id="{F1D314A1-4961-1744-AD60-7043A0040E05}"/>
              </a:ext>
            </a:extLst>
          </p:cNvPr>
          <p:cNvSpPr txBox="1"/>
          <p:nvPr>
            <p:custDataLst>
              <p:tags r:id="rId6"/>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22" name="Graphique 21" descr="Contour de visage avec grimace avec un remplissage uni">
            <a:extLst>
              <a:ext uri="{FF2B5EF4-FFF2-40B4-BE49-F238E27FC236}">
                <a16:creationId xmlns="" xmlns:a16="http://schemas.microsoft.com/office/drawing/2014/main" id="{4E94A38C-DB8A-CC4C-89B6-F6769368A2CA}"/>
              </a:ext>
            </a:extLst>
          </p:cNvPr>
          <p:cNvPicPr>
            <a:picLocks noChangeAspect="1"/>
          </p:cNvPicPr>
          <p:nvPr>
            <p:custDataLst>
              <p:tags r:id="rId7"/>
            </p:custDataLst>
          </p:nvPr>
        </p:nvPicPr>
        <p:blipFill>
          <a:blip r:embed="rId16">
            <a:extLst>
              <a:ext uri="{96DAC541-7B7A-43D3-8B79-37D633B846F1}">
                <asvg:svgBlip xmlns="" xmlns:asvg="http://schemas.microsoft.com/office/drawing/2016/SVG/main" r:embed="rId17"/>
              </a:ext>
            </a:extLst>
          </a:blip>
          <a:stretch>
            <a:fillRect/>
          </a:stretch>
        </p:blipFill>
        <p:spPr>
          <a:xfrm>
            <a:off x="3190639" y="2263294"/>
            <a:ext cx="355045" cy="355045"/>
          </a:xfrm>
          <a:prstGeom prst="rect">
            <a:avLst/>
          </a:prstGeom>
        </p:spPr>
      </p:pic>
      <p:pic>
        <p:nvPicPr>
          <p:cNvPr id="23" name="Graphique 22" descr="Contour de visage sans expression avec un remplissage uni">
            <a:extLst>
              <a:ext uri="{FF2B5EF4-FFF2-40B4-BE49-F238E27FC236}">
                <a16:creationId xmlns="" xmlns:a16="http://schemas.microsoft.com/office/drawing/2014/main" id="{9C1AA2F9-0772-754F-A255-6E4EAE7EB3CA}"/>
              </a:ext>
            </a:extLst>
          </p:cNvPr>
          <p:cNvPicPr>
            <a:picLocks noChangeAspect="1"/>
          </p:cNvPicPr>
          <p:nvPr>
            <p:custDataLst>
              <p:tags r:id="rId8"/>
            </p:custDataLst>
          </p:nvPr>
        </p:nvPicPr>
        <p:blipFill>
          <a:blip r:embed="rId18">
            <a:extLst>
              <a:ext uri="{96DAC541-7B7A-43D3-8B79-37D633B846F1}">
                <asvg:svgBlip xmlns="" xmlns:asvg="http://schemas.microsoft.com/office/drawing/2016/SVG/main" r:embed="rId19"/>
              </a:ext>
            </a:extLst>
          </a:blip>
          <a:stretch>
            <a:fillRect/>
          </a:stretch>
        </p:blipFill>
        <p:spPr>
          <a:xfrm>
            <a:off x="3184432" y="2952710"/>
            <a:ext cx="355044" cy="355044"/>
          </a:xfrm>
          <a:prstGeom prst="rect">
            <a:avLst/>
          </a:prstGeom>
        </p:spPr>
      </p:pic>
      <p:pic>
        <p:nvPicPr>
          <p:cNvPr id="25" name="Graphique 24" descr="Contour de visage sans expression avec un remplissage uni">
            <a:extLst>
              <a:ext uri="{FF2B5EF4-FFF2-40B4-BE49-F238E27FC236}">
                <a16:creationId xmlns="" xmlns:a16="http://schemas.microsoft.com/office/drawing/2014/main" id="{412C85C2-CFEC-6248-9870-AA6F4C293E89}"/>
              </a:ext>
            </a:extLst>
          </p:cNvPr>
          <p:cNvPicPr>
            <a:picLocks noChangeAspect="1"/>
          </p:cNvPicPr>
          <p:nvPr>
            <p:custDataLst>
              <p:tags r:id="rId9"/>
            </p:custDataLst>
          </p:nvPr>
        </p:nvPicPr>
        <p:blipFill>
          <a:blip r:embed="rId18">
            <a:extLst>
              <a:ext uri="{96DAC541-7B7A-43D3-8B79-37D633B846F1}">
                <asvg:svgBlip xmlns="" xmlns:asvg="http://schemas.microsoft.com/office/drawing/2016/SVG/main" r:embed="rId19"/>
              </a:ext>
            </a:extLst>
          </a:blip>
          <a:stretch>
            <a:fillRect/>
          </a:stretch>
        </p:blipFill>
        <p:spPr>
          <a:xfrm>
            <a:off x="3195148" y="2585087"/>
            <a:ext cx="355044" cy="355044"/>
          </a:xfrm>
          <a:prstGeom prst="rect">
            <a:avLst/>
          </a:prstGeom>
        </p:spPr>
      </p:pic>
      <p:pic>
        <p:nvPicPr>
          <p:cNvPr id="26" name="Graphique 25" descr="Contour de visage sans expression avec un remplissage uni">
            <a:extLst>
              <a:ext uri="{FF2B5EF4-FFF2-40B4-BE49-F238E27FC236}">
                <a16:creationId xmlns="" xmlns:a16="http://schemas.microsoft.com/office/drawing/2014/main" id="{71FBE7C2-7A16-754A-94A7-FFBE65E125F7}"/>
              </a:ext>
            </a:extLst>
          </p:cNvPr>
          <p:cNvPicPr>
            <a:picLocks noChangeAspect="1"/>
          </p:cNvPicPr>
          <p:nvPr>
            <p:custDataLst>
              <p:tags r:id="rId10"/>
            </p:custDataLst>
          </p:nvPr>
        </p:nvPicPr>
        <p:blipFill>
          <a:blip r:embed="rId18">
            <a:extLst>
              <a:ext uri="{96DAC541-7B7A-43D3-8B79-37D633B846F1}">
                <asvg:svgBlip xmlns="" xmlns:asvg="http://schemas.microsoft.com/office/drawing/2016/SVG/main" r:embed="rId19"/>
              </a:ext>
            </a:extLst>
          </a:blip>
          <a:stretch>
            <a:fillRect/>
          </a:stretch>
        </p:blipFill>
        <p:spPr>
          <a:xfrm>
            <a:off x="3184432" y="3288498"/>
            <a:ext cx="355044" cy="355044"/>
          </a:xfrm>
          <a:prstGeom prst="rect">
            <a:avLst/>
          </a:prstGeom>
        </p:spPr>
      </p:pic>
      <p:pic>
        <p:nvPicPr>
          <p:cNvPr id="28" name="Graphique 27" descr="Contour de visage avec grimace avec un remplissage uni">
            <a:extLst>
              <a:ext uri="{FF2B5EF4-FFF2-40B4-BE49-F238E27FC236}">
                <a16:creationId xmlns="" xmlns:a16="http://schemas.microsoft.com/office/drawing/2014/main" id="{7CFA8795-15B5-1D4C-9833-B4EB016262F7}"/>
              </a:ext>
            </a:extLst>
          </p:cNvPr>
          <p:cNvPicPr>
            <a:picLocks noChangeAspect="1"/>
          </p:cNvPicPr>
          <p:nvPr>
            <p:custDataLst>
              <p:tags r:id="rId11"/>
            </p:custDataLst>
          </p:nvPr>
        </p:nvPicPr>
        <p:blipFill>
          <a:blip r:embed="rId16">
            <a:extLst>
              <a:ext uri="{96DAC541-7B7A-43D3-8B79-37D633B846F1}">
                <asvg:svgBlip xmlns="" xmlns:asvg="http://schemas.microsoft.com/office/drawing/2016/SVG/main" r:embed="rId17"/>
              </a:ext>
            </a:extLst>
          </a:blip>
          <a:stretch>
            <a:fillRect/>
          </a:stretch>
        </p:blipFill>
        <p:spPr>
          <a:xfrm>
            <a:off x="3521346" y="2596791"/>
            <a:ext cx="355045" cy="355045"/>
          </a:xfrm>
          <a:prstGeom prst="rect">
            <a:avLst/>
          </a:prstGeom>
        </p:spPr>
      </p:pic>
      <p:pic>
        <p:nvPicPr>
          <p:cNvPr id="29" name="Graphique 28" descr="Contour de visage avec grimace avec un remplissage uni">
            <a:extLst>
              <a:ext uri="{FF2B5EF4-FFF2-40B4-BE49-F238E27FC236}">
                <a16:creationId xmlns="" xmlns:a16="http://schemas.microsoft.com/office/drawing/2014/main" id="{795FB0E8-34A7-B147-90AC-9E8E7B6E4811}"/>
              </a:ext>
            </a:extLst>
          </p:cNvPr>
          <p:cNvPicPr>
            <a:picLocks noChangeAspect="1"/>
          </p:cNvPicPr>
          <p:nvPr>
            <p:custDataLst>
              <p:tags r:id="rId12"/>
            </p:custDataLst>
          </p:nvPr>
        </p:nvPicPr>
        <p:blipFill>
          <a:blip r:embed="rId16">
            <a:extLst>
              <a:ext uri="{96DAC541-7B7A-43D3-8B79-37D633B846F1}">
                <asvg:svgBlip xmlns="" xmlns:asvg="http://schemas.microsoft.com/office/drawing/2016/SVG/main" r:embed="rId17"/>
              </a:ext>
            </a:extLst>
          </a:blip>
          <a:stretch>
            <a:fillRect/>
          </a:stretch>
        </p:blipFill>
        <p:spPr>
          <a:xfrm>
            <a:off x="3510631" y="3299994"/>
            <a:ext cx="355045" cy="355045"/>
          </a:xfrm>
          <a:prstGeom prst="rect">
            <a:avLst/>
          </a:prstGeom>
        </p:spPr>
      </p:pic>
    </p:spTree>
    <p:extLst>
      <p:ext uri="{BB962C8B-B14F-4D97-AF65-F5344CB8AC3E}">
        <p14:creationId xmlns:p14="http://schemas.microsoft.com/office/powerpoint/2010/main" val="340752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 xmlns:a16="http://schemas.microsoft.com/office/drawing/2014/main" id="{AEB3AAC5-F5E1-004C-9356-038A6076E1D5}"/>
              </a:ext>
            </a:extLst>
          </p:cNvPr>
          <p:cNvSpPr/>
          <p:nvPr>
            <p:custDataLst>
              <p:tags r:id="rId1"/>
            </p:custDataLst>
          </p:nvPr>
        </p:nvSpPr>
        <p:spPr>
          <a:xfrm>
            <a:off x="9144000" y="899778"/>
            <a:ext cx="2843985" cy="53360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 xmlns:a16="http://schemas.microsoft.com/office/drawing/2014/main" id="{CC128B39-2C71-D84E-B785-48A7EAE3901C}"/>
              </a:ext>
            </a:extLst>
          </p:cNvPr>
          <p:cNvSpPr/>
          <p:nvPr>
            <p:custDataLst>
              <p:tags r:id="rId2"/>
            </p:custDataLst>
          </p:nvPr>
        </p:nvSpPr>
        <p:spPr>
          <a:xfrm>
            <a:off x="3505684" y="866126"/>
            <a:ext cx="2844000" cy="533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 xmlns:a16="http://schemas.microsoft.com/office/drawing/2014/main" id="{FA697570-7E3D-B341-BF21-F347C7CC2EA9}"/>
              </a:ext>
            </a:extLst>
          </p:cNvPr>
          <p:cNvSpPr/>
          <p:nvPr>
            <p:custDataLst>
              <p:tags r:id="rId3"/>
            </p:custDataLst>
          </p:nvPr>
        </p:nvSpPr>
        <p:spPr>
          <a:xfrm>
            <a:off x="6308544" y="896024"/>
            <a:ext cx="2844000" cy="53397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2" name="Titre 1">
            <a:extLst>
              <a:ext uri="{FF2B5EF4-FFF2-40B4-BE49-F238E27FC236}">
                <a16:creationId xmlns="" xmlns:a16="http://schemas.microsoft.com/office/drawing/2014/main" id="{0B0C7559-0859-FE49-9F79-10C3EF1388A1}"/>
              </a:ext>
            </a:extLst>
          </p:cNvPr>
          <p:cNvSpPr txBox="1">
            <a:spLocks/>
          </p:cNvSpPr>
          <p:nvPr>
            <p:custDataLst>
              <p:tags r:id="rId4"/>
            </p:custDataLst>
          </p:nvPr>
        </p:nvSpPr>
        <p:spPr>
          <a:xfrm>
            <a:off x="248922" y="122072"/>
            <a:ext cx="11720219"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Costières St-Gilles – </a:t>
            </a:r>
            <a:r>
              <a:rPr lang="fr-FR" sz="1800" i="1" dirty="0">
                <a:solidFill>
                  <a:srgbClr val="CB1569"/>
                </a:solidFill>
                <a:latin typeface="Arial" panose="020B0604020202020204" pitchFamily="34" charset="0"/>
                <a:ea typeface="Trebuchet MS" charset="0"/>
                <a:cs typeface="Arial" panose="020B0604020202020204" pitchFamily="34" charset="0"/>
              </a:rPr>
              <a:t>02/02/22 </a:t>
            </a:r>
            <a:endParaRPr lang="fr-FR" sz="2000" i="1" dirty="0">
              <a:solidFill>
                <a:srgbClr val="CB1569"/>
              </a:solidFill>
              <a:latin typeface="Arial" panose="020B0604020202020204" pitchFamily="34" charset="0"/>
              <a:ea typeface="Trebuchet MS" charset="0"/>
              <a:cs typeface="Arial" panose="020B0604020202020204" pitchFamily="34" charset="0"/>
            </a:endParaRPr>
          </a:p>
        </p:txBody>
      </p:sp>
      <p:sp>
        <p:nvSpPr>
          <p:cNvPr id="14" name="Rectangle 13">
            <a:extLst>
              <a:ext uri="{FF2B5EF4-FFF2-40B4-BE49-F238E27FC236}">
                <a16:creationId xmlns="" xmlns:a16="http://schemas.microsoft.com/office/drawing/2014/main" id="{4A8F656F-5ACE-3F4B-94CD-8C1308A4AC58}"/>
              </a:ext>
            </a:extLst>
          </p:cNvPr>
          <p:cNvSpPr/>
          <p:nvPr>
            <p:custDataLst>
              <p:tags r:id="rId5"/>
            </p:custDataLst>
          </p:nvPr>
        </p:nvSpPr>
        <p:spPr>
          <a:xfrm>
            <a:off x="242233" y="877408"/>
            <a:ext cx="11734820" cy="536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74" name="Graphique 79" descr="Contour de visage sans expression avec un remplissage uni">
            <a:extLst>
              <a:ext uri="{FF2B5EF4-FFF2-40B4-BE49-F238E27FC236}">
                <a16:creationId xmlns="" xmlns:a16="http://schemas.microsoft.com/office/drawing/2014/main" id="{87220DA4-0280-EA41-BC4C-F1AF96579968}"/>
              </a:ext>
            </a:extLst>
          </p:cNvPr>
          <p:cNvPicPr/>
          <p:nvPr>
            <p:custDataLst>
              <p:tags r:id="rId6"/>
            </p:custDataLst>
          </p:nvPr>
        </p:nvPicPr>
        <p:blipFill>
          <a:blip r:embed="rId36">
            <a:extLst>
              <a:ext uri="{96DAC541-7B7A-43D3-8B79-37D633B846F1}">
                <asvg:svgBlip xmlns="" xmlns:asvg="http://schemas.microsoft.com/office/drawing/2016/SVG/main" r:embed="rId37"/>
              </a:ext>
            </a:extLst>
          </a:blip>
          <a:stretch>
            <a:fillRect/>
          </a:stretch>
        </p:blipFill>
        <p:spPr>
          <a:xfrm>
            <a:off x="7503962" y="1020622"/>
            <a:ext cx="540000" cy="540000"/>
          </a:xfrm>
          <a:prstGeom prst="rect">
            <a:avLst/>
          </a:prstGeom>
        </p:spPr>
      </p:pic>
      <p:pic>
        <p:nvPicPr>
          <p:cNvPr id="75" name="Graphique 83" descr="Contour de visage avec grimace avec un remplissage uni">
            <a:extLst>
              <a:ext uri="{FF2B5EF4-FFF2-40B4-BE49-F238E27FC236}">
                <a16:creationId xmlns="" xmlns:a16="http://schemas.microsoft.com/office/drawing/2014/main" id="{ED276A1D-717D-154D-919C-C4D36B4E26CB}"/>
              </a:ext>
            </a:extLst>
          </p:cNvPr>
          <p:cNvPicPr/>
          <p:nvPr>
            <p:custDataLst>
              <p:tags r:id="rId7"/>
            </p:custDataLst>
          </p:nvPr>
        </p:nvPicPr>
        <p:blipFill>
          <a:blip r:embed="rId38">
            <a:extLst>
              <a:ext uri="{96DAC541-7B7A-43D3-8B79-37D633B846F1}">
                <asvg:svgBlip xmlns="" xmlns:asvg="http://schemas.microsoft.com/office/drawing/2016/SVG/main" r:embed="rId39"/>
              </a:ext>
            </a:extLst>
          </a:blip>
          <a:stretch>
            <a:fillRect/>
          </a:stretch>
        </p:blipFill>
        <p:spPr>
          <a:xfrm>
            <a:off x="4548011" y="1028381"/>
            <a:ext cx="540000" cy="540000"/>
          </a:xfrm>
          <a:prstGeom prst="rect">
            <a:avLst/>
          </a:prstGeom>
        </p:spPr>
      </p:pic>
      <p:pic>
        <p:nvPicPr>
          <p:cNvPr id="76" name="Graphique 92" descr="Contour de visage confus avec un remplissage uni">
            <a:extLst>
              <a:ext uri="{FF2B5EF4-FFF2-40B4-BE49-F238E27FC236}">
                <a16:creationId xmlns="" xmlns:a16="http://schemas.microsoft.com/office/drawing/2014/main" id="{D03F16C3-EBDC-A54A-A05E-8825FDD2E649}"/>
              </a:ext>
            </a:extLst>
          </p:cNvPr>
          <p:cNvPicPr/>
          <p:nvPr>
            <p:custDataLst>
              <p:tags r:id="rId8"/>
            </p:custDataLst>
          </p:nvPr>
        </p:nvPicPr>
        <p:blipFill>
          <a:blip r:embed="rId40">
            <a:extLst>
              <a:ext uri="{96DAC541-7B7A-43D3-8B79-37D633B846F1}">
                <asvg:svgBlip xmlns="" xmlns:asvg="http://schemas.microsoft.com/office/drawing/2016/SVG/main" r:embed="rId41"/>
              </a:ext>
            </a:extLst>
          </a:blip>
          <a:stretch>
            <a:fillRect/>
          </a:stretch>
        </p:blipFill>
        <p:spPr>
          <a:xfrm>
            <a:off x="10298549" y="1027138"/>
            <a:ext cx="540000" cy="540000"/>
          </a:xfrm>
          <a:prstGeom prst="rect">
            <a:avLst/>
          </a:prstGeom>
        </p:spPr>
      </p:pic>
      <p:sp>
        <p:nvSpPr>
          <p:cNvPr id="77" name="Rectangle 76">
            <a:extLst>
              <a:ext uri="{FF2B5EF4-FFF2-40B4-BE49-F238E27FC236}">
                <a16:creationId xmlns="" xmlns:a16="http://schemas.microsoft.com/office/drawing/2014/main" id="{1D0E35D5-A646-4C43-978C-29A081B54C1B}"/>
              </a:ext>
            </a:extLst>
          </p:cNvPr>
          <p:cNvSpPr/>
          <p:nvPr>
            <p:custDataLst>
              <p:tags r:id="rId9"/>
            </p:custDataLst>
          </p:nvPr>
        </p:nvSpPr>
        <p:spPr>
          <a:xfrm>
            <a:off x="242244" y="2862471"/>
            <a:ext cx="11733586" cy="374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 </a:t>
            </a:r>
            <a:r>
              <a:rPr lang="fr-FR" sz="1200" b="1" dirty="0">
                <a:solidFill>
                  <a:srgbClr val="CB1569"/>
                </a:solidFill>
                <a:latin typeface="Arial" panose="020B0604020202020204" pitchFamily="34" charset="0"/>
                <a:cs typeface="Arial" panose="020B0604020202020204" pitchFamily="34" charset="0"/>
              </a:rPr>
              <a:t>L41 </a:t>
            </a:r>
          </a:p>
          <a:p>
            <a:r>
              <a:rPr lang="fr-FR" sz="1050" i="1" dirty="0">
                <a:solidFill>
                  <a:srgbClr val="CB1569"/>
                </a:solidFill>
                <a:latin typeface="Arial" panose="020B0604020202020204" pitchFamily="34" charset="0"/>
                <a:cs typeface="Arial" panose="020B0604020202020204" pitchFamily="34" charset="0"/>
              </a:rPr>
              <a:t>(2 nouveaux arrêts)</a:t>
            </a:r>
            <a:endParaRPr lang="fr-FR" sz="1200" i="1" dirty="0">
              <a:solidFill>
                <a:srgbClr val="CB1569"/>
              </a:solidFill>
              <a:latin typeface="Arial" panose="020B0604020202020204" pitchFamily="34" charset="0"/>
              <a:cs typeface="Arial" panose="020B0604020202020204" pitchFamily="34" charset="0"/>
            </a:endParaRPr>
          </a:p>
        </p:txBody>
      </p:sp>
      <p:sp>
        <p:nvSpPr>
          <p:cNvPr id="78" name="Rectangle 77">
            <a:extLst>
              <a:ext uri="{FF2B5EF4-FFF2-40B4-BE49-F238E27FC236}">
                <a16:creationId xmlns="" xmlns:a16="http://schemas.microsoft.com/office/drawing/2014/main" id="{E66556BD-F0BF-F642-B852-499DEA257F94}"/>
              </a:ext>
            </a:extLst>
          </p:cNvPr>
          <p:cNvSpPr/>
          <p:nvPr>
            <p:custDataLst>
              <p:tags r:id="rId10"/>
            </p:custDataLst>
          </p:nvPr>
        </p:nvSpPr>
        <p:spPr>
          <a:xfrm>
            <a:off x="242233" y="3236216"/>
            <a:ext cx="11733586" cy="7471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a:t>
            </a:r>
            <a:r>
              <a:rPr lang="fr-FR" sz="1200" b="1" dirty="0">
                <a:solidFill>
                  <a:srgbClr val="CB1569"/>
                </a:solidFill>
                <a:latin typeface="Arial" panose="020B0604020202020204" pitchFamily="34" charset="0"/>
                <a:cs typeface="Arial" panose="020B0604020202020204" pitchFamily="34" charset="0"/>
              </a:rPr>
              <a:t> ADAPTATION DE LA L32</a:t>
            </a:r>
          </a:p>
          <a:p>
            <a:r>
              <a:rPr lang="fr-FR" sz="1200" b="1" i="1" dirty="0">
                <a:solidFill>
                  <a:srgbClr val="CB1569"/>
                </a:solidFill>
                <a:latin typeface="Arial" panose="020B0604020202020204" pitchFamily="34" charset="0"/>
                <a:cs typeface="Arial" panose="020B0604020202020204" pitchFamily="34" charset="0"/>
              </a:rPr>
              <a:t>MANDUEL CENTRE COMMUNE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(itinéraire via centre commune)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(itinéraire actuel)</a:t>
            </a:r>
          </a:p>
        </p:txBody>
      </p:sp>
      <p:sp>
        <p:nvSpPr>
          <p:cNvPr id="15" name="Rectangle 14">
            <a:extLst>
              <a:ext uri="{FF2B5EF4-FFF2-40B4-BE49-F238E27FC236}">
                <a16:creationId xmlns="" xmlns:a16="http://schemas.microsoft.com/office/drawing/2014/main" id="{1D5C0747-A2DE-644F-BD53-65A976F6F396}"/>
              </a:ext>
            </a:extLst>
          </p:cNvPr>
          <p:cNvSpPr/>
          <p:nvPr>
            <p:custDataLst>
              <p:tags r:id="rId11"/>
            </p:custDataLst>
          </p:nvPr>
        </p:nvSpPr>
        <p:spPr>
          <a:xfrm>
            <a:off x="242233" y="1628003"/>
            <a:ext cx="11733597" cy="12344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a:t>
            </a:r>
            <a:r>
              <a:rPr lang="fr-FR" sz="1200" b="1" dirty="0">
                <a:solidFill>
                  <a:srgbClr val="CB1569"/>
                </a:solidFill>
                <a:latin typeface="Arial" panose="020B0604020202020204" pitchFamily="34" charset="0"/>
                <a:cs typeface="Arial" panose="020B0604020202020204" pitchFamily="34" charset="0"/>
              </a:rPr>
              <a:t> CRÉATION DE LA T4</a:t>
            </a:r>
          </a:p>
          <a:p>
            <a:pPr marL="144463" indent="-144463">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42875" indent="-142875"/>
            <a:r>
              <a:rPr lang="fr-FR" sz="1100"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(T1 terminus A54 - le dimanche </a:t>
            </a:r>
            <a:r>
              <a:rPr lang="fr-FR" sz="1050" i="1" dirty="0" err="1">
                <a:solidFill>
                  <a:srgbClr val="CB1569"/>
                </a:solidFill>
                <a:latin typeface="Arial" panose="020B0604020202020204" pitchFamily="34" charset="0"/>
                <a:cs typeface="Arial" panose="020B0604020202020204" pitchFamily="34" charset="0"/>
              </a:rPr>
              <a:t>Caissargues</a:t>
            </a:r>
            <a:endParaRPr lang="fr-FR" sz="1050" i="1" dirty="0">
              <a:solidFill>
                <a:srgbClr val="CB1569"/>
              </a:solidFill>
              <a:latin typeface="Arial" panose="020B0604020202020204" pitchFamily="34" charset="0"/>
              <a:cs typeface="Arial" panose="020B0604020202020204" pitchFamily="34" charset="0"/>
            </a:endParaRPr>
          </a:p>
          <a:p>
            <a:pPr marL="142875" indent="-142875"/>
            <a:r>
              <a:rPr lang="fr-FR" sz="1050" i="1" dirty="0">
                <a:solidFill>
                  <a:srgbClr val="CB1569"/>
                </a:solidFill>
                <a:latin typeface="Arial" panose="020B0604020202020204" pitchFamily="34" charset="0"/>
                <a:cs typeface="Arial" panose="020B0604020202020204" pitchFamily="34" charset="0"/>
              </a:rPr>
              <a:t>	T4 terminus </a:t>
            </a:r>
            <a:r>
              <a:rPr lang="fr-FR" sz="1050" i="1" dirty="0" err="1">
                <a:solidFill>
                  <a:srgbClr val="CB1569"/>
                </a:solidFill>
                <a:latin typeface="Arial" panose="020B0604020202020204" pitchFamily="34" charset="0"/>
                <a:cs typeface="Arial" panose="020B0604020202020204" pitchFamily="34" charset="0"/>
              </a:rPr>
              <a:t>Caissargues</a:t>
            </a:r>
            <a:r>
              <a:rPr lang="fr-FR" sz="1050" i="1" dirty="0">
                <a:solidFill>
                  <a:srgbClr val="CB1569"/>
                </a:solidFill>
                <a:latin typeface="Arial" panose="020B0604020202020204" pitchFamily="34" charset="0"/>
                <a:cs typeface="Arial" panose="020B0604020202020204" pitchFamily="34" charset="0"/>
              </a:rPr>
              <a:t>)</a:t>
            </a:r>
          </a:p>
          <a:p>
            <a:pPr marL="144463" indent="-144463">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100" dirty="0">
                <a:solidFill>
                  <a:srgbClr val="CB1569"/>
                </a:solidFill>
                <a:latin typeface="Arial" panose="020B0604020202020204" pitchFamily="34" charset="0"/>
                <a:cs typeface="Arial" panose="020B0604020202020204" pitchFamily="34" charset="0"/>
              </a:rPr>
              <a:t> </a:t>
            </a:r>
          </a:p>
          <a:p>
            <a:pPr marL="134938" indent="-134938"/>
            <a:r>
              <a:rPr lang="fr-FR" sz="1050" i="1" dirty="0">
                <a:solidFill>
                  <a:srgbClr val="CB1569"/>
                </a:solidFill>
                <a:latin typeface="Arial" panose="020B0604020202020204" pitchFamily="34" charset="0"/>
                <a:cs typeface="Arial" panose="020B0604020202020204" pitchFamily="34" charset="0"/>
              </a:rPr>
              <a:t>	(T1 terminus en alternance </a:t>
            </a:r>
            <a:r>
              <a:rPr lang="fr-FR" sz="1050" i="1" dirty="0" err="1">
                <a:solidFill>
                  <a:srgbClr val="CB1569"/>
                </a:solidFill>
                <a:latin typeface="Arial" panose="020B0604020202020204" pitchFamily="34" charset="0"/>
                <a:cs typeface="Arial" panose="020B0604020202020204" pitchFamily="34" charset="0"/>
              </a:rPr>
              <a:t>Caissargues</a:t>
            </a:r>
            <a:r>
              <a:rPr lang="fr-FR" sz="1050" i="1" dirty="0">
                <a:solidFill>
                  <a:srgbClr val="CB1569"/>
                </a:solidFill>
                <a:latin typeface="Arial" panose="020B0604020202020204" pitchFamily="34" charset="0"/>
                <a:cs typeface="Arial" panose="020B0604020202020204" pitchFamily="34" charset="0"/>
              </a:rPr>
              <a:t>/A54</a:t>
            </a:r>
          </a:p>
          <a:p>
            <a:pPr marL="134938" indent="-134938"/>
            <a:r>
              <a:rPr lang="fr-FR" sz="1050" i="1" dirty="0">
                <a:solidFill>
                  <a:srgbClr val="CB1569"/>
                </a:solidFill>
                <a:latin typeface="Arial" panose="020B0604020202020204" pitchFamily="34" charset="0"/>
                <a:cs typeface="Arial" panose="020B0604020202020204" pitchFamily="34" charset="0"/>
              </a:rPr>
              <a:t>	T4 terminus A54)</a:t>
            </a:r>
          </a:p>
        </p:txBody>
      </p:sp>
      <p:sp>
        <p:nvSpPr>
          <p:cNvPr id="13" name="Rectangle 12">
            <a:extLst>
              <a:ext uri="{FF2B5EF4-FFF2-40B4-BE49-F238E27FC236}">
                <a16:creationId xmlns="" xmlns:a16="http://schemas.microsoft.com/office/drawing/2014/main" id="{D2334E71-11E7-9644-88F9-82267F7726CD}"/>
              </a:ext>
            </a:extLst>
          </p:cNvPr>
          <p:cNvSpPr/>
          <p:nvPr>
            <p:custDataLst>
              <p:tags r:id="rId12"/>
            </p:custDataLst>
          </p:nvPr>
        </p:nvSpPr>
        <p:spPr>
          <a:xfrm>
            <a:off x="242233" y="5488139"/>
            <a:ext cx="11740286"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6 - </a:t>
            </a:r>
            <a:r>
              <a:rPr lang="fr-FR" sz="1200" b="1" dirty="0">
                <a:solidFill>
                  <a:srgbClr val="CB1569"/>
                </a:solidFill>
                <a:latin typeface="Arial" panose="020B0604020202020204" pitchFamily="34" charset="0"/>
                <a:cs typeface="Arial" panose="020B0604020202020204" pitchFamily="34" charset="0"/>
              </a:rPr>
              <a:t>ADAPTATION DESSERTE </a:t>
            </a:r>
          </a:p>
          <a:p>
            <a:r>
              <a:rPr lang="fr-FR" sz="1200" b="1" dirty="0">
                <a:solidFill>
                  <a:srgbClr val="CB1569"/>
                </a:solidFill>
                <a:latin typeface="Arial" panose="020B0604020202020204" pitchFamily="34" charset="0"/>
                <a:cs typeface="Arial" panose="020B0604020202020204" pitchFamily="34" charset="0"/>
              </a:rPr>
              <a:t>ZA DE GREZAN</a:t>
            </a:r>
          </a:p>
          <a:p>
            <a:r>
              <a:rPr lang="fr-FR" sz="1050" i="1" dirty="0">
                <a:solidFill>
                  <a:srgbClr val="CB1569"/>
                </a:solidFill>
                <a:latin typeface="Arial" panose="020B0604020202020204" pitchFamily="34" charset="0"/>
                <a:cs typeface="Arial" panose="020B0604020202020204" pitchFamily="34" charset="0"/>
              </a:rPr>
              <a:t>(Nouvel arrêt + fréquence L32 + horaires </a:t>
            </a:r>
          </a:p>
          <a:p>
            <a:r>
              <a:rPr lang="fr-FR" sz="1050" i="1" dirty="0">
                <a:solidFill>
                  <a:srgbClr val="CB1569"/>
                </a:solidFill>
                <a:latin typeface="Arial" panose="020B0604020202020204" pitchFamily="34" charset="0"/>
                <a:cs typeface="Arial" panose="020B0604020202020204" pitchFamily="34" charset="0"/>
              </a:rPr>
              <a:t>spécifiques CAT et salariés)</a:t>
            </a:r>
          </a:p>
        </p:txBody>
      </p:sp>
      <p:cxnSp>
        <p:nvCxnSpPr>
          <p:cNvPr id="16" name="Connecteur droit 15">
            <a:extLst>
              <a:ext uri="{FF2B5EF4-FFF2-40B4-BE49-F238E27FC236}">
                <a16:creationId xmlns="" xmlns:a16="http://schemas.microsoft.com/office/drawing/2014/main" id="{4BBA8538-625A-304E-AD58-D1F032094E63}"/>
              </a:ext>
            </a:extLst>
          </p:cNvPr>
          <p:cNvCxnSpPr>
            <a:cxnSpLocks/>
          </p:cNvCxnSpPr>
          <p:nvPr>
            <p:custDataLst>
              <p:tags r:id="rId13"/>
            </p:custDataLst>
          </p:nvPr>
        </p:nvCxnSpPr>
        <p:spPr>
          <a:xfrm>
            <a:off x="235544" y="2341010"/>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 xmlns:a16="http://schemas.microsoft.com/office/drawing/2014/main" id="{9D34C4C8-C55E-B045-BA23-2942BEFA3D67}"/>
              </a:ext>
            </a:extLst>
          </p:cNvPr>
          <p:cNvSpPr/>
          <p:nvPr>
            <p:custDataLst>
              <p:tags r:id="rId14"/>
            </p:custDataLst>
          </p:nvPr>
        </p:nvSpPr>
        <p:spPr>
          <a:xfrm>
            <a:off x="241010" y="3983725"/>
            <a:ext cx="11734820"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a:t>
            </a:r>
            <a:r>
              <a:rPr lang="fr-FR" sz="1200" b="1" dirty="0">
                <a:solidFill>
                  <a:srgbClr val="CB1569"/>
                </a:solidFill>
                <a:latin typeface="Arial" panose="020B0604020202020204" pitchFamily="34" charset="0"/>
                <a:cs typeface="Arial" panose="020B0604020202020204" pitchFamily="34" charset="0"/>
              </a:rPr>
              <a:t> ADAPTATION DE LA L32</a:t>
            </a:r>
          </a:p>
          <a:p>
            <a:r>
              <a:rPr lang="fr-FR" sz="1200" b="1" i="1" dirty="0">
                <a:solidFill>
                  <a:srgbClr val="CB1569"/>
                </a:solidFill>
                <a:latin typeface="Arial" panose="020B0604020202020204" pitchFamily="34" charset="0"/>
                <a:cs typeface="Arial" panose="020B0604020202020204" pitchFamily="34" charset="0"/>
              </a:rPr>
              <a:t>MANDUEL</a:t>
            </a:r>
            <a:r>
              <a:rPr lang="fr-FR" sz="1200" b="1" dirty="0">
                <a:solidFill>
                  <a:srgbClr val="CB1569"/>
                </a:solidFill>
                <a:latin typeface="Arial" panose="020B0604020202020204" pitchFamily="34" charset="0"/>
                <a:cs typeface="Arial" panose="020B0604020202020204" pitchFamily="34" charset="0"/>
              </a:rPr>
              <a:t> </a:t>
            </a:r>
            <a:r>
              <a:rPr lang="fr-FR" sz="1200" b="1" i="1" dirty="0">
                <a:solidFill>
                  <a:srgbClr val="CB1569"/>
                </a:solidFill>
                <a:latin typeface="Arial" panose="020B0604020202020204" pitchFamily="34" charset="0"/>
                <a:cs typeface="Arial" panose="020B0604020202020204" pitchFamily="34" charset="0"/>
              </a:rPr>
              <a:t>TERMINUS </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(terminus gare tgv)</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(terminus collège)</a:t>
            </a:r>
          </a:p>
        </p:txBody>
      </p:sp>
      <p:sp>
        <p:nvSpPr>
          <p:cNvPr id="19" name="Rectangle 18">
            <a:extLst>
              <a:ext uri="{FF2B5EF4-FFF2-40B4-BE49-F238E27FC236}">
                <a16:creationId xmlns="" xmlns:a16="http://schemas.microsoft.com/office/drawing/2014/main" id="{90039207-DA9B-2E4F-AB84-757DCDA7BC95}"/>
              </a:ext>
            </a:extLst>
          </p:cNvPr>
          <p:cNvSpPr/>
          <p:nvPr>
            <p:custDataLst>
              <p:tags r:id="rId15"/>
            </p:custDataLst>
          </p:nvPr>
        </p:nvSpPr>
        <p:spPr>
          <a:xfrm>
            <a:off x="242233" y="4735932"/>
            <a:ext cx="11740286"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 </a:t>
            </a:r>
            <a:r>
              <a:rPr lang="fr-FR" sz="1200" b="1" dirty="0">
                <a:solidFill>
                  <a:srgbClr val="CB1569"/>
                </a:solidFill>
                <a:latin typeface="Arial" panose="020B0604020202020204" pitchFamily="34" charset="0"/>
                <a:cs typeface="Arial" panose="020B0604020202020204" pitchFamily="34" charset="0"/>
              </a:rPr>
              <a:t>ADAPTATION DE LA L32</a:t>
            </a:r>
          </a:p>
          <a:p>
            <a:r>
              <a:rPr lang="fr-FR" sz="1200" b="1" i="1" dirty="0">
                <a:solidFill>
                  <a:srgbClr val="CB1569"/>
                </a:solidFill>
                <a:latin typeface="Arial" panose="020B0604020202020204" pitchFamily="34" charset="0"/>
                <a:cs typeface="Arial" panose="020B0604020202020204" pitchFamily="34" charset="0"/>
              </a:rPr>
              <a:t>RODHILAN</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(itinéraire actuel)</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(itinéraire via chemin des canaux)</a:t>
            </a:r>
          </a:p>
        </p:txBody>
      </p:sp>
      <p:cxnSp>
        <p:nvCxnSpPr>
          <p:cNvPr id="20" name="Connecteur droit 19">
            <a:extLst>
              <a:ext uri="{FF2B5EF4-FFF2-40B4-BE49-F238E27FC236}">
                <a16:creationId xmlns="" xmlns:a16="http://schemas.microsoft.com/office/drawing/2014/main" id="{32E0D4E3-5DA9-474F-BD1D-A6F4A6973FEC}"/>
              </a:ext>
            </a:extLst>
          </p:cNvPr>
          <p:cNvCxnSpPr>
            <a:cxnSpLocks/>
          </p:cNvCxnSpPr>
          <p:nvPr>
            <p:custDataLst>
              <p:tags r:id="rId16"/>
            </p:custDataLst>
          </p:nvPr>
        </p:nvCxnSpPr>
        <p:spPr>
          <a:xfrm>
            <a:off x="248922" y="4538110"/>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 xmlns:a16="http://schemas.microsoft.com/office/drawing/2014/main" id="{6C5C9BD5-F606-5F42-BEE3-F056A3F16B21}"/>
              </a:ext>
            </a:extLst>
          </p:cNvPr>
          <p:cNvCxnSpPr>
            <a:cxnSpLocks/>
          </p:cNvCxnSpPr>
          <p:nvPr>
            <p:custDataLst>
              <p:tags r:id="rId17"/>
            </p:custDataLst>
          </p:nvPr>
        </p:nvCxnSpPr>
        <p:spPr>
          <a:xfrm>
            <a:off x="248922" y="5287410"/>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 xmlns:a16="http://schemas.microsoft.com/office/drawing/2014/main" id="{6A0F4248-BA56-074C-92FF-8899F1F5644A}"/>
              </a:ext>
            </a:extLst>
          </p:cNvPr>
          <p:cNvCxnSpPr>
            <a:cxnSpLocks/>
          </p:cNvCxnSpPr>
          <p:nvPr>
            <p:custDataLst>
              <p:tags r:id="rId18"/>
            </p:custDataLst>
          </p:nvPr>
        </p:nvCxnSpPr>
        <p:spPr>
          <a:xfrm>
            <a:off x="248922" y="3788810"/>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 xmlns:a16="http://schemas.microsoft.com/office/drawing/2014/main" id="{A9F95CA8-24CC-3B4D-9206-4F4F3378F497}"/>
              </a:ext>
            </a:extLst>
          </p:cNvPr>
          <p:cNvSpPr txBox="1"/>
          <p:nvPr>
            <p:custDataLst>
              <p:tags r:id="rId19"/>
            </p:custDataLst>
          </p:nvPr>
        </p:nvSpPr>
        <p:spPr>
          <a:xfrm>
            <a:off x="4555476" y="1829674"/>
            <a:ext cx="344639" cy="369332"/>
          </a:xfrm>
          <a:prstGeom prst="rect">
            <a:avLst/>
          </a:prstGeom>
          <a:noFill/>
        </p:spPr>
        <p:txBody>
          <a:bodyPr wrap="square" rtlCol="0">
            <a:spAutoFit/>
          </a:bodyPr>
          <a:lstStyle/>
          <a:p>
            <a:r>
              <a:rPr lang="fr-FR" dirty="0"/>
              <a:t>2</a:t>
            </a:r>
          </a:p>
        </p:txBody>
      </p:sp>
      <p:sp>
        <p:nvSpPr>
          <p:cNvPr id="3" name="ZoneTexte 2">
            <a:extLst>
              <a:ext uri="{FF2B5EF4-FFF2-40B4-BE49-F238E27FC236}">
                <a16:creationId xmlns="" xmlns:a16="http://schemas.microsoft.com/office/drawing/2014/main" id="{BB31137B-7456-6D4D-893F-5CD40C9FC466}"/>
              </a:ext>
            </a:extLst>
          </p:cNvPr>
          <p:cNvSpPr txBox="1"/>
          <p:nvPr>
            <p:custDataLst>
              <p:tags r:id="rId20"/>
            </p:custDataLst>
          </p:nvPr>
        </p:nvSpPr>
        <p:spPr>
          <a:xfrm>
            <a:off x="7571342" y="1819248"/>
            <a:ext cx="258417" cy="369332"/>
          </a:xfrm>
          <a:prstGeom prst="rect">
            <a:avLst/>
          </a:prstGeom>
          <a:noFill/>
        </p:spPr>
        <p:txBody>
          <a:bodyPr wrap="square" rtlCol="0">
            <a:spAutoFit/>
          </a:bodyPr>
          <a:lstStyle/>
          <a:p>
            <a:r>
              <a:rPr lang="fr-FR" dirty="0"/>
              <a:t>4</a:t>
            </a:r>
          </a:p>
        </p:txBody>
      </p:sp>
      <p:sp>
        <p:nvSpPr>
          <p:cNvPr id="4" name="ZoneTexte 3">
            <a:extLst>
              <a:ext uri="{FF2B5EF4-FFF2-40B4-BE49-F238E27FC236}">
                <a16:creationId xmlns="" xmlns:a16="http://schemas.microsoft.com/office/drawing/2014/main" id="{7DED3098-CFD8-234A-B61B-F19F8127DFFA}"/>
              </a:ext>
            </a:extLst>
          </p:cNvPr>
          <p:cNvSpPr txBox="1"/>
          <p:nvPr>
            <p:custDataLst>
              <p:tags r:id="rId21"/>
            </p:custDataLst>
          </p:nvPr>
        </p:nvSpPr>
        <p:spPr>
          <a:xfrm>
            <a:off x="4510276" y="2477076"/>
            <a:ext cx="281650" cy="369332"/>
          </a:xfrm>
          <a:prstGeom prst="rect">
            <a:avLst/>
          </a:prstGeom>
          <a:noFill/>
        </p:spPr>
        <p:txBody>
          <a:bodyPr wrap="square" rtlCol="0">
            <a:spAutoFit/>
          </a:bodyPr>
          <a:lstStyle/>
          <a:p>
            <a:r>
              <a:rPr lang="fr-FR" dirty="0"/>
              <a:t>2</a:t>
            </a:r>
          </a:p>
        </p:txBody>
      </p:sp>
      <p:sp>
        <p:nvSpPr>
          <p:cNvPr id="5" name="ZoneTexte 4">
            <a:extLst>
              <a:ext uri="{FF2B5EF4-FFF2-40B4-BE49-F238E27FC236}">
                <a16:creationId xmlns="" xmlns:a16="http://schemas.microsoft.com/office/drawing/2014/main" id="{8CA4D023-4FD5-C045-BCE0-4AF1B30B135F}"/>
              </a:ext>
            </a:extLst>
          </p:cNvPr>
          <p:cNvSpPr txBox="1"/>
          <p:nvPr>
            <p:custDataLst>
              <p:tags r:id="rId22"/>
            </p:custDataLst>
          </p:nvPr>
        </p:nvSpPr>
        <p:spPr>
          <a:xfrm>
            <a:off x="4495841" y="2882091"/>
            <a:ext cx="296085" cy="373746"/>
          </a:xfrm>
          <a:prstGeom prst="rect">
            <a:avLst/>
          </a:prstGeom>
          <a:noFill/>
        </p:spPr>
        <p:txBody>
          <a:bodyPr wrap="square" rtlCol="0">
            <a:spAutoFit/>
          </a:bodyPr>
          <a:lstStyle/>
          <a:p>
            <a:r>
              <a:rPr lang="fr-FR" dirty="0"/>
              <a:t>3</a:t>
            </a:r>
          </a:p>
        </p:txBody>
      </p:sp>
      <p:sp>
        <p:nvSpPr>
          <p:cNvPr id="6" name="ZoneTexte 5">
            <a:extLst>
              <a:ext uri="{FF2B5EF4-FFF2-40B4-BE49-F238E27FC236}">
                <a16:creationId xmlns="" xmlns:a16="http://schemas.microsoft.com/office/drawing/2014/main" id="{C17CF193-40A7-E640-9558-11D30A4FB3BD}"/>
              </a:ext>
            </a:extLst>
          </p:cNvPr>
          <p:cNvSpPr txBox="1"/>
          <p:nvPr>
            <p:custDataLst>
              <p:tags r:id="rId23"/>
            </p:custDataLst>
          </p:nvPr>
        </p:nvSpPr>
        <p:spPr>
          <a:xfrm>
            <a:off x="7515166" y="2892489"/>
            <a:ext cx="397565" cy="373746"/>
          </a:xfrm>
          <a:prstGeom prst="rect">
            <a:avLst/>
          </a:prstGeom>
          <a:noFill/>
        </p:spPr>
        <p:txBody>
          <a:bodyPr wrap="square" rtlCol="0">
            <a:spAutoFit/>
          </a:bodyPr>
          <a:lstStyle/>
          <a:p>
            <a:r>
              <a:rPr lang="fr-FR" dirty="0"/>
              <a:t>1</a:t>
            </a:r>
          </a:p>
        </p:txBody>
      </p:sp>
      <p:sp>
        <p:nvSpPr>
          <p:cNvPr id="7" name="ZoneTexte 6">
            <a:extLst>
              <a:ext uri="{FF2B5EF4-FFF2-40B4-BE49-F238E27FC236}">
                <a16:creationId xmlns="" xmlns:a16="http://schemas.microsoft.com/office/drawing/2014/main" id="{42BAD0CE-1B51-724A-9C4E-D80C1EFEEBF4}"/>
              </a:ext>
            </a:extLst>
          </p:cNvPr>
          <p:cNvSpPr txBox="1"/>
          <p:nvPr>
            <p:custDataLst>
              <p:tags r:id="rId24"/>
            </p:custDataLst>
          </p:nvPr>
        </p:nvSpPr>
        <p:spPr>
          <a:xfrm>
            <a:off x="4510276" y="3301169"/>
            <a:ext cx="2636027" cy="538609"/>
          </a:xfrm>
          <a:prstGeom prst="rect">
            <a:avLst/>
          </a:prstGeom>
          <a:noFill/>
        </p:spPr>
        <p:txBody>
          <a:bodyPr wrap="square" rtlCol="0">
            <a:spAutoFit/>
          </a:bodyPr>
          <a:lstStyle/>
          <a:p>
            <a:r>
              <a:rPr lang="fr-FR" dirty="0"/>
              <a:t>1 </a:t>
            </a:r>
            <a:r>
              <a:rPr lang="fr-FR" sz="1100" dirty="0">
                <a:solidFill>
                  <a:srgbClr val="4472C4"/>
                </a:solidFill>
              </a:rPr>
              <a:t>=&gt; habitant de Manduel résidant dans le centre de la commune</a:t>
            </a:r>
          </a:p>
        </p:txBody>
      </p:sp>
      <p:sp>
        <p:nvSpPr>
          <p:cNvPr id="8" name="ZoneTexte 7">
            <a:extLst>
              <a:ext uri="{FF2B5EF4-FFF2-40B4-BE49-F238E27FC236}">
                <a16:creationId xmlns="" xmlns:a16="http://schemas.microsoft.com/office/drawing/2014/main" id="{C6948155-438D-654C-89CD-0E21BB91D884}"/>
              </a:ext>
            </a:extLst>
          </p:cNvPr>
          <p:cNvSpPr txBox="1"/>
          <p:nvPr>
            <p:custDataLst>
              <p:tags r:id="rId25"/>
            </p:custDataLst>
          </p:nvPr>
        </p:nvSpPr>
        <p:spPr>
          <a:xfrm>
            <a:off x="7498972" y="3346270"/>
            <a:ext cx="397565" cy="369332"/>
          </a:xfrm>
          <a:prstGeom prst="rect">
            <a:avLst/>
          </a:prstGeom>
          <a:noFill/>
        </p:spPr>
        <p:txBody>
          <a:bodyPr wrap="square" rtlCol="0">
            <a:spAutoFit/>
          </a:bodyPr>
          <a:lstStyle/>
          <a:p>
            <a:r>
              <a:rPr lang="fr-FR" dirty="0"/>
              <a:t>2</a:t>
            </a:r>
          </a:p>
        </p:txBody>
      </p:sp>
      <p:sp>
        <p:nvSpPr>
          <p:cNvPr id="9" name="ZoneTexte 8">
            <a:extLst>
              <a:ext uri="{FF2B5EF4-FFF2-40B4-BE49-F238E27FC236}">
                <a16:creationId xmlns="" xmlns:a16="http://schemas.microsoft.com/office/drawing/2014/main" id="{E2B522DB-3D34-FA43-ABA9-ED1BDFADAE5A}"/>
              </a:ext>
            </a:extLst>
          </p:cNvPr>
          <p:cNvSpPr txBox="1"/>
          <p:nvPr>
            <p:custDataLst>
              <p:tags r:id="rId26"/>
            </p:custDataLst>
          </p:nvPr>
        </p:nvSpPr>
        <p:spPr>
          <a:xfrm>
            <a:off x="4504877" y="4094922"/>
            <a:ext cx="2641425" cy="369332"/>
          </a:xfrm>
          <a:prstGeom prst="rect">
            <a:avLst/>
          </a:prstGeom>
          <a:noFill/>
        </p:spPr>
        <p:txBody>
          <a:bodyPr wrap="square" rtlCol="0">
            <a:spAutoFit/>
          </a:bodyPr>
          <a:lstStyle/>
          <a:p>
            <a:r>
              <a:rPr lang="fr-FR" dirty="0"/>
              <a:t>2 </a:t>
            </a:r>
            <a:r>
              <a:rPr lang="fr-FR" sz="1100" dirty="0">
                <a:solidFill>
                  <a:srgbClr val="4472C4"/>
                </a:solidFill>
              </a:rPr>
              <a:t>=&gt; avec navettes inter-villages</a:t>
            </a:r>
            <a:endParaRPr lang="fr-FR" dirty="0">
              <a:solidFill>
                <a:srgbClr val="4472C4"/>
              </a:solidFill>
            </a:endParaRPr>
          </a:p>
        </p:txBody>
      </p:sp>
      <p:sp>
        <p:nvSpPr>
          <p:cNvPr id="17" name="ZoneTexte 16">
            <a:extLst>
              <a:ext uri="{FF2B5EF4-FFF2-40B4-BE49-F238E27FC236}">
                <a16:creationId xmlns="" xmlns:a16="http://schemas.microsoft.com/office/drawing/2014/main" id="{ED38E1EE-30B5-EF41-8D5E-09F3298B6781}"/>
              </a:ext>
            </a:extLst>
          </p:cNvPr>
          <p:cNvSpPr txBox="1"/>
          <p:nvPr>
            <p:custDataLst>
              <p:tags r:id="rId27"/>
            </p:custDataLst>
          </p:nvPr>
        </p:nvSpPr>
        <p:spPr>
          <a:xfrm>
            <a:off x="7481176" y="4074293"/>
            <a:ext cx="367748" cy="369332"/>
          </a:xfrm>
          <a:prstGeom prst="rect">
            <a:avLst/>
          </a:prstGeom>
          <a:noFill/>
        </p:spPr>
        <p:txBody>
          <a:bodyPr wrap="square" rtlCol="0">
            <a:spAutoFit/>
          </a:bodyPr>
          <a:lstStyle/>
          <a:p>
            <a:r>
              <a:rPr lang="fr-FR" dirty="0"/>
              <a:t>1</a:t>
            </a:r>
          </a:p>
        </p:txBody>
      </p:sp>
      <p:sp>
        <p:nvSpPr>
          <p:cNvPr id="23" name="ZoneTexte 22">
            <a:extLst>
              <a:ext uri="{FF2B5EF4-FFF2-40B4-BE49-F238E27FC236}">
                <a16:creationId xmlns="" xmlns:a16="http://schemas.microsoft.com/office/drawing/2014/main" id="{2B1F6006-3845-FA48-BDA6-6210333D8935}"/>
              </a:ext>
            </a:extLst>
          </p:cNvPr>
          <p:cNvSpPr txBox="1"/>
          <p:nvPr>
            <p:custDataLst>
              <p:tags r:id="rId28"/>
            </p:custDataLst>
          </p:nvPr>
        </p:nvSpPr>
        <p:spPr>
          <a:xfrm>
            <a:off x="4488555" y="4840425"/>
            <a:ext cx="281649" cy="369332"/>
          </a:xfrm>
          <a:prstGeom prst="rect">
            <a:avLst/>
          </a:prstGeom>
          <a:noFill/>
        </p:spPr>
        <p:txBody>
          <a:bodyPr wrap="square" rtlCol="0">
            <a:spAutoFit/>
          </a:bodyPr>
          <a:lstStyle/>
          <a:p>
            <a:r>
              <a:rPr lang="fr-FR" dirty="0"/>
              <a:t>2</a:t>
            </a:r>
          </a:p>
        </p:txBody>
      </p:sp>
      <p:sp>
        <p:nvSpPr>
          <p:cNvPr id="24" name="ZoneTexte 23">
            <a:extLst>
              <a:ext uri="{FF2B5EF4-FFF2-40B4-BE49-F238E27FC236}">
                <a16:creationId xmlns="" xmlns:a16="http://schemas.microsoft.com/office/drawing/2014/main" id="{9CAC4E13-02E0-2C48-841E-B2E52FC1AFAE}"/>
              </a:ext>
            </a:extLst>
          </p:cNvPr>
          <p:cNvSpPr txBox="1"/>
          <p:nvPr>
            <p:custDataLst>
              <p:tags r:id="rId29"/>
            </p:custDataLst>
          </p:nvPr>
        </p:nvSpPr>
        <p:spPr>
          <a:xfrm>
            <a:off x="7471003" y="4853841"/>
            <a:ext cx="288235" cy="369332"/>
          </a:xfrm>
          <a:prstGeom prst="rect">
            <a:avLst/>
          </a:prstGeom>
          <a:noFill/>
        </p:spPr>
        <p:txBody>
          <a:bodyPr wrap="square" rtlCol="0">
            <a:spAutoFit/>
          </a:bodyPr>
          <a:lstStyle/>
          <a:p>
            <a:r>
              <a:rPr lang="fr-FR" dirty="0"/>
              <a:t>1</a:t>
            </a:r>
          </a:p>
        </p:txBody>
      </p:sp>
      <p:sp>
        <p:nvSpPr>
          <p:cNvPr id="25" name="ZoneTexte 24">
            <a:extLst>
              <a:ext uri="{FF2B5EF4-FFF2-40B4-BE49-F238E27FC236}">
                <a16:creationId xmlns="" xmlns:a16="http://schemas.microsoft.com/office/drawing/2014/main" id="{82A0BB4C-CB61-EA4C-97B2-448D4CEE15FB}"/>
              </a:ext>
            </a:extLst>
          </p:cNvPr>
          <p:cNvSpPr txBox="1"/>
          <p:nvPr>
            <p:custDataLst>
              <p:tags r:id="rId30"/>
            </p:custDataLst>
          </p:nvPr>
        </p:nvSpPr>
        <p:spPr>
          <a:xfrm>
            <a:off x="4499487" y="4466274"/>
            <a:ext cx="265126" cy="369332"/>
          </a:xfrm>
          <a:prstGeom prst="rect">
            <a:avLst/>
          </a:prstGeom>
          <a:noFill/>
        </p:spPr>
        <p:txBody>
          <a:bodyPr wrap="square" rtlCol="0">
            <a:spAutoFit/>
          </a:bodyPr>
          <a:lstStyle/>
          <a:p>
            <a:r>
              <a:rPr lang="fr-FR" dirty="0"/>
              <a:t>1</a:t>
            </a:r>
          </a:p>
        </p:txBody>
      </p:sp>
      <p:sp>
        <p:nvSpPr>
          <p:cNvPr id="26" name="ZoneTexte 25">
            <a:extLst>
              <a:ext uri="{FF2B5EF4-FFF2-40B4-BE49-F238E27FC236}">
                <a16:creationId xmlns="" xmlns:a16="http://schemas.microsoft.com/office/drawing/2014/main" id="{A2CA2B59-7FAE-5C46-A077-FED80A35A4CB}"/>
              </a:ext>
            </a:extLst>
          </p:cNvPr>
          <p:cNvSpPr txBox="1"/>
          <p:nvPr>
            <p:custDataLst>
              <p:tags r:id="rId31"/>
            </p:custDataLst>
          </p:nvPr>
        </p:nvSpPr>
        <p:spPr>
          <a:xfrm>
            <a:off x="4488554" y="5592632"/>
            <a:ext cx="308813" cy="369332"/>
          </a:xfrm>
          <a:prstGeom prst="rect">
            <a:avLst/>
          </a:prstGeom>
          <a:noFill/>
        </p:spPr>
        <p:txBody>
          <a:bodyPr wrap="square" rtlCol="0">
            <a:spAutoFit/>
          </a:bodyPr>
          <a:lstStyle/>
          <a:p>
            <a:r>
              <a:rPr lang="fr-FR" dirty="0"/>
              <a:t>8</a:t>
            </a:r>
          </a:p>
        </p:txBody>
      </p:sp>
      <p:sp>
        <p:nvSpPr>
          <p:cNvPr id="27" name="ZoneTexte 26">
            <a:extLst>
              <a:ext uri="{FF2B5EF4-FFF2-40B4-BE49-F238E27FC236}">
                <a16:creationId xmlns="" xmlns:a16="http://schemas.microsoft.com/office/drawing/2014/main" id="{79F2B298-495A-4841-9752-72C9F1A2F782}"/>
              </a:ext>
            </a:extLst>
          </p:cNvPr>
          <p:cNvSpPr txBox="1"/>
          <p:nvPr>
            <p:custDataLst>
              <p:tags r:id="rId32"/>
            </p:custDataLst>
          </p:nvPr>
        </p:nvSpPr>
        <p:spPr>
          <a:xfrm>
            <a:off x="10400007" y="3380202"/>
            <a:ext cx="447261" cy="369332"/>
          </a:xfrm>
          <a:prstGeom prst="rect">
            <a:avLst/>
          </a:prstGeom>
          <a:noFill/>
        </p:spPr>
        <p:txBody>
          <a:bodyPr wrap="square" rtlCol="0">
            <a:spAutoFit/>
          </a:bodyPr>
          <a:lstStyle/>
          <a:p>
            <a:r>
              <a:rPr lang="fr-FR" dirty="0"/>
              <a:t>1</a:t>
            </a:r>
          </a:p>
        </p:txBody>
      </p:sp>
      <p:sp>
        <p:nvSpPr>
          <p:cNvPr id="28" name="ZoneTexte 27">
            <a:extLst>
              <a:ext uri="{FF2B5EF4-FFF2-40B4-BE49-F238E27FC236}">
                <a16:creationId xmlns="" xmlns:a16="http://schemas.microsoft.com/office/drawing/2014/main" id="{6F688558-EF1C-A742-8E51-D7B4E493F868}"/>
              </a:ext>
            </a:extLst>
          </p:cNvPr>
          <p:cNvSpPr txBox="1"/>
          <p:nvPr>
            <p:custDataLst>
              <p:tags r:id="rId33"/>
            </p:custDataLst>
          </p:nvPr>
        </p:nvSpPr>
        <p:spPr>
          <a:xfrm>
            <a:off x="4504878" y="3714067"/>
            <a:ext cx="232080" cy="369332"/>
          </a:xfrm>
          <a:prstGeom prst="rect">
            <a:avLst/>
          </a:prstGeom>
          <a:noFill/>
        </p:spPr>
        <p:txBody>
          <a:bodyPr wrap="square" rtlCol="0">
            <a:spAutoFit/>
          </a:bodyPr>
          <a:lstStyle/>
          <a:p>
            <a:r>
              <a:rPr lang="fr-FR" dirty="0"/>
              <a:t>1</a:t>
            </a:r>
          </a:p>
        </p:txBody>
      </p:sp>
      <p:sp>
        <p:nvSpPr>
          <p:cNvPr id="35" name="ZoneTexte 34">
            <a:extLst>
              <a:ext uri="{FF2B5EF4-FFF2-40B4-BE49-F238E27FC236}">
                <a16:creationId xmlns="" xmlns:a16="http://schemas.microsoft.com/office/drawing/2014/main" id="{56656A57-9B4F-8C4C-9383-849546549393}"/>
              </a:ext>
            </a:extLst>
          </p:cNvPr>
          <p:cNvSpPr txBox="1"/>
          <p:nvPr>
            <p:custDataLst>
              <p:tags r:id="rId34"/>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1696271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47825" y="1293866"/>
            <a:ext cx="7490012" cy="2856875"/>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6 </a:t>
            </a:r>
          </a:p>
          <a:p>
            <a:pPr algn="ctr">
              <a:lnSpc>
                <a:spcPct val="100000"/>
              </a:lnSpc>
            </a:pPr>
            <a:r>
              <a:rPr lang="fr-FR" sz="3600" b="1" dirty="0">
                <a:solidFill>
                  <a:srgbClr val="E2051B"/>
                </a:solidFill>
                <a:latin typeface="Avenir Heavy" panose="02000503020000020003" pitchFamily="2" charset="0"/>
              </a:rPr>
              <a:t>NIMES CENTRE</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3 FÉVRIER 2022</a:t>
            </a:r>
          </a:p>
          <a:p>
            <a:pPr algn="ctr">
              <a:lnSpc>
                <a:spcPct val="100000"/>
              </a:lnSpc>
            </a:pPr>
            <a:endParaRPr lang="fr-FR" sz="1200" b="1" i="1" dirty="0">
              <a:latin typeface="Avenir Heavy" panose="02000503020000020003" pitchFamily="2" charset="0"/>
            </a:endParaRPr>
          </a:p>
          <a:p>
            <a:pPr algn="ct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766457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767509" y="909392"/>
            <a:ext cx="4964914" cy="49427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PARTICPANTS</a:t>
            </a:r>
          </a:p>
          <a:p>
            <a:pPr>
              <a:lnSpc>
                <a:spcPct val="100000"/>
              </a:lnSpc>
            </a:pPr>
            <a:r>
              <a:rPr lang="fr-FR" sz="1200" b="1" dirty="0">
                <a:solidFill>
                  <a:srgbClr val="CB1569"/>
                </a:solidFill>
              </a:rPr>
              <a:t>D’ordre général</a:t>
            </a:r>
            <a:endParaRPr lang="fr-FR" sz="1200" b="1" dirty="0"/>
          </a:p>
          <a:p>
            <a:pPr marL="138113" indent="-138113">
              <a:lnSpc>
                <a:spcPct val="100000"/>
              </a:lnSpc>
              <a:spcBef>
                <a:spcPts val="600"/>
              </a:spcBef>
              <a:buClr>
                <a:srgbClr val="E2051B"/>
              </a:buClr>
              <a:buFont typeface="Arial" panose="020B0604020202020204" pitchFamily="34" charset="0"/>
              <a:buChar char="•"/>
            </a:pPr>
            <a:r>
              <a:rPr lang="fr-FR" sz="1050" dirty="0">
                <a:cs typeface="Arial" panose="020B0604020202020204" pitchFamily="34" charset="0"/>
              </a:rPr>
              <a:t>Etre dans une démarche d’offre et pas d’attente de la demande.</a:t>
            </a:r>
          </a:p>
          <a:p>
            <a:pPr marL="138113" indent="-138113">
              <a:lnSpc>
                <a:spcPct val="100000"/>
              </a:lnSpc>
              <a:spcBef>
                <a:spcPts val="600"/>
              </a:spcBef>
              <a:buClr>
                <a:srgbClr val="E2051B"/>
              </a:buClr>
              <a:buFont typeface="Arial" panose="020B0604020202020204" pitchFamily="34" charset="0"/>
              <a:buChar char="•"/>
            </a:pPr>
            <a:r>
              <a:rPr lang="fr-FR" sz="1050" dirty="0">
                <a:cs typeface="Arial" panose="020B0604020202020204" pitchFamily="34" charset="0"/>
              </a:rPr>
              <a:t>Améliorer l’intermodalité : faciliter l’individualisation des trajets amont (vélo / pied / trottinette) pour atteindre les TC, et ainsi les remplir + mieux informer sur les parking relais.</a:t>
            </a:r>
          </a:p>
          <a:p>
            <a:pPr marL="138113" indent="-138113">
              <a:lnSpc>
                <a:spcPct val="100000"/>
              </a:lnSpc>
              <a:spcBef>
                <a:spcPts val="600"/>
              </a:spcBef>
              <a:buClr>
                <a:srgbClr val="E2051B"/>
              </a:buClr>
              <a:buFont typeface="Arial" panose="020B0604020202020204" pitchFamily="34" charset="0"/>
              <a:buChar char="•"/>
            </a:pPr>
            <a:r>
              <a:rPr lang="fr-FR" sz="1050" dirty="0">
                <a:cs typeface="Arial" panose="020B0604020202020204" pitchFamily="34" charset="0"/>
              </a:rPr>
              <a:t>Élargir l’amplitude horaire : </a:t>
            </a:r>
            <a:r>
              <a:rPr lang="fr-FR" sz="1050" dirty="0"/>
              <a:t>plus tôt le matin pour ceux qui partent travailler, plus tard le soir pour les besoins de sorties/loisirs (notamment L3/L5 + L6 + L7 + L9) + le dimanche (L9).</a:t>
            </a:r>
          </a:p>
          <a:p>
            <a:pPr marL="138113" indent="-138113">
              <a:lnSpc>
                <a:spcPct val="100000"/>
              </a:lnSpc>
              <a:spcBef>
                <a:spcPts val="600"/>
              </a:spcBef>
              <a:buClr>
                <a:srgbClr val="E2051B"/>
              </a:buClr>
              <a:buFont typeface="Arial" panose="020B0604020202020204" pitchFamily="34" charset="0"/>
              <a:buChar char="•"/>
            </a:pPr>
            <a:r>
              <a:rPr lang="fr-FR" sz="1050" dirty="0"/>
              <a:t>Accessibilité : vocalisation de tous les véhicules + développer les annonces sonores aux arrêts (comme sur T1 et T2… mais attention pas toujours audibles). </a:t>
            </a:r>
            <a:r>
              <a:rPr lang="fr-FR" sz="1050" i="1" dirty="0"/>
              <a:t>N.B. Attention, il y a des plaintes de riverains, ces annonces constituant une nuisance sonore pour certains</a:t>
            </a:r>
            <a:r>
              <a:rPr lang="fr-FR" sz="1050" dirty="0"/>
              <a:t>.  </a:t>
            </a:r>
          </a:p>
          <a:p>
            <a:pPr marL="138113" indent="-138113">
              <a:lnSpc>
                <a:spcPct val="100000"/>
              </a:lnSpc>
              <a:spcBef>
                <a:spcPts val="600"/>
              </a:spcBef>
              <a:buClr>
                <a:srgbClr val="E2051B"/>
              </a:buClr>
              <a:buFont typeface="Arial" panose="020B0604020202020204" pitchFamily="34" charset="0"/>
              <a:buChar char="•"/>
            </a:pPr>
            <a:r>
              <a:rPr lang="fr-FR" sz="1050" dirty="0"/>
              <a:t>Sécurité : améliorer le service et l’ambiance pour inciter à la mixité.</a:t>
            </a:r>
            <a:endParaRPr lang="fr-FR" sz="1200" dirty="0"/>
          </a:p>
          <a:p>
            <a:pPr>
              <a:lnSpc>
                <a:spcPct val="100000"/>
              </a:lnSpc>
              <a:spcBef>
                <a:spcPts val="0"/>
              </a:spcBef>
              <a:buClr>
                <a:srgbClr val="E2051B"/>
              </a:buClr>
            </a:pPr>
            <a:endParaRPr lang="fr-FR" sz="1200" b="1" dirty="0">
              <a:solidFill>
                <a:srgbClr val="CB1569"/>
              </a:solidFill>
            </a:endParaRPr>
          </a:p>
          <a:p>
            <a:pPr>
              <a:lnSpc>
                <a:spcPct val="100000"/>
              </a:lnSpc>
              <a:spcBef>
                <a:spcPts val="0"/>
              </a:spcBef>
              <a:buClr>
                <a:srgbClr val="E2051B"/>
              </a:buClr>
            </a:pPr>
            <a:r>
              <a:rPr lang="fr-FR" sz="1200" b="1" dirty="0">
                <a:solidFill>
                  <a:srgbClr val="CB1569"/>
                </a:solidFill>
              </a:rPr>
              <a:t>Ligne par ligne </a:t>
            </a:r>
            <a:endParaRPr lang="fr-FR" sz="1200" dirty="0">
              <a:ea typeface="Trebuchet MS" charset="0"/>
              <a:cs typeface="Arial" panose="020B0604020202020204" pitchFamily="34" charset="0"/>
            </a:endParaRP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cs typeface="Arial" panose="020B0604020202020204" pitchFamily="34" charset="0"/>
              </a:rPr>
              <a:t>Navettes centre ville : </a:t>
            </a:r>
            <a:r>
              <a:rPr lang="fr-FR" sz="1050" dirty="0"/>
              <a:t>étudier l’allongement de l’itinéraire de la proposition 1 vers l’avenue Pompidou car 4 nouvelles résidences vont être construites dans ce secteur + permettre aux personnes déficientes visuelles de repérer l’approche d’une navette (puisque celle-ci doit être interpellée par l’usager), via un signal sonore (à étudier).</a:t>
            </a: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rPr>
              <a:t>L10 </a:t>
            </a:r>
            <a:r>
              <a:rPr lang="fr-FR" sz="1050" dirty="0"/>
              <a:t>: augmenter la fréquence en heures de pointe + desserte le dimanche (besoin pour la maison de retraite : 2 le matin / 2 le soir) + en venant du Mas d’</a:t>
            </a:r>
            <a:r>
              <a:rPr lang="fr-FR" sz="1050" dirty="0" err="1"/>
              <a:t>Escattes</a:t>
            </a:r>
            <a:r>
              <a:rPr lang="fr-FR" sz="1050" dirty="0"/>
              <a:t>, descendre par Jean Bouin (au lieu de tourner à gauche sur Talabot) puis par la rue Notre Dame.</a:t>
            </a: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rPr>
              <a:t>L9 </a:t>
            </a:r>
            <a:r>
              <a:rPr lang="fr-FR" sz="1050" dirty="0"/>
              <a:t>: revenir à fréquence 3/h = toutes les 20’ + le dimanche</a:t>
            </a: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9"/>
          <a:stretch>
            <a:fillRect/>
          </a:stretch>
        </p:blipFill>
        <p:spPr>
          <a:xfrm>
            <a:off x="6282775" y="832730"/>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039176" y="909392"/>
            <a:ext cx="4226034" cy="573316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20"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187824" y="909392"/>
            <a:ext cx="737640" cy="484735"/>
          </a:xfrm>
          <a:prstGeom prst="rect">
            <a:avLst/>
          </a:prstGeom>
        </p:spPr>
      </p:pic>
      <p:pic>
        <p:nvPicPr>
          <p:cNvPr id="16" name="Graphique 79" descr="Contour de visage sans expression avec un remplissage uni">
            <a:extLst>
              <a:ext uri="{FF2B5EF4-FFF2-40B4-BE49-F238E27FC236}">
                <a16:creationId xmlns="" xmlns:a16="http://schemas.microsoft.com/office/drawing/2014/main" id="{A8141C1E-CC3C-C54F-8820-8C7F3723A4FA}"/>
              </a:ext>
            </a:extLst>
          </p:cNvPr>
          <p:cNvPicPr/>
          <p:nvPr>
            <p:custDataLst>
              <p:tags r:id="rId6"/>
            </p:custDataLst>
          </p:nvPr>
        </p:nvPicPr>
        <p:blipFill>
          <a:blip r:embed="rId21">
            <a:extLst>
              <a:ext uri="{96DAC541-7B7A-43D3-8B79-37D633B846F1}">
                <asvg:svgBlip xmlns="" xmlns:asvg="http://schemas.microsoft.com/office/drawing/2016/SVG/main" r:embed="rId22"/>
              </a:ext>
            </a:extLst>
          </a:blip>
          <a:stretch>
            <a:fillRect/>
          </a:stretch>
        </p:blipFill>
        <p:spPr>
          <a:xfrm>
            <a:off x="3333876" y="1538321"/>
            <a:ext cx="355045" cy="359271"/>
          </a:xfrm>
          <a:prstGeom prst="rect">
            <a:avLst/>
          </a:prstGeom>
        </p:spPr>
      </p:pic>
      <p:sp>
        <p:nvSpPr>
          <p:cNvPr id="28" name="ZoneTexte 27">
            <a:extLst>
              <a:ext uri="{FF2B5EF4-FFF2-40B4-BE49-F238E27FC236}">
                <a16:creationId xmlns="" xmlns:a16="http://schemas.microsoft.com/office/drawing/2014/main" id="{35ADCFBC-839F-7941-A26F-687C03229503}"/>
              </a:ext>
            </a:extLst>
          </p:cNvPr>
          <p:cNvSpPr txBox="1"/>
          <p:nvPr>
            <p:custDataLst>
              <p:tags r:id="rId7"/>
            </p:custDataLst>
          </p:nvPr>
        </p:nvSpPr>
        <p:spPr>
          <a:xfrm>
            <a:off x="3385482" y="4604866"/>
            <a:ext cx="2136078" cy="87716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100" i="1" dirty="0">
                <a:latin typeface="Avenir Book" panose="02000503020000020003" pitchFamily="2" charset="0"/>
                <a:cs typeface="Arial" panose="020B0604020202020204" pitchFamily="34" charset="0"/>
              </a:rPr>
              <a:t>Il faut être raisonnable et ne pas mettre en service des bus pour 2 personnes… </a:t>
            </a:r>
            <a:r>
              <a:rPr lang="fr-FR" sz="2000" i="1" dirty="0">
                <a:solidFill>
                  <a:srgbClr val="CB1569"/>
                </a:solidFill>
                <a:latin typeface="Avenir Book" panose="02000503020000020003" pitchFamily="2" charset="0"/>
              </a:rPr>
              <a:t>»</a:t>
            </a:r>
          </a:p>
        </p:txBody>
      </p:sp>
      <p:sp>
        <p:nvSpPr>
          <p:cNvPr id="29" name="ZoneTexte 28">
            <a:extLst>
              <a:ext uri="{FF2B5EF4-FFF2-40B4-BE49-F238E27FC236}">
                <a16:creationId xmlns="" xmlns:a16="http://schemas.microsoft.com/office/drawing/2014/main" id="{F73AD1C6-A408-8E47-857C-33FE39DE348C}"/>
              </a:ext>
            </a:extLst>
          </p:cNvPr>
          <p:cNvSpPr txBox="1"/>
          <p:nvPr>
            <p:custDataLst>
              <p:tags r:id="rId8"/>
            </p:custDataLst>
          </p:nvPr>
        </p:nvSpPr>
        <p:spPr>
          <a:xfrm>
            <a:off x="556644" y="4654881"/>
            <a:ext cx="2360276" cy="87716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100" i="1" dirty="0">
                <a:latin typeface="Avenir Book" panose="02000503020000020003" pitchFamily="2" charset="0"/>
                <a:cs typeface="Arial" panose="020B0604020202020204" pitchFamily="34" charset="0"/>
              </a:rPr>
              <a:t>Le remplacement de la L16, c’est une excellente idée pour le maillage de ce secteur </a:t>
            </a:r>
            <a:r>
              <a:rPr lang="fr-FR" sz="2000" i="1" dirty="0">
                <a:solidFill>
                  <a:srgbClr val="CB1569"/>
                </a:solidFill>
                <a:latin typeface="Avenir Book" panose="02000503020000020003" pitchFamily="2" charset="0"/>
              </a:rPr>
              <a:t>»</a:t>
            </a:r>
          </a:p>
        </p:txBody>
      </p:sp>
      <p:sp>
        <p:nvSpPr>
          <p:cNvPr id="31" name="ZoneTexte 30">
            <a:extLst>
              <a:ext uri="{FF2B5EF4-FFF2-40B4-BE49-F238E27FC236}">
                <a16:creationId xmlns="" xmlns:a16="http://schemas.microsoft.com/office/drawing/2014/main" id="{84ADAB8E-DD0E-2F41-9F9B-A4B1FC098482}"/>
              </a:ext>
            </a:extLst>
          </p:cNvPr>
          <p:cNvSpPr txBox="1"/>
          <p:nvPr>
            <p:custDataLst>
              <p:tags r:id="rId9"/>
            </p:custDataLst>
          </p:nvPr>
        </p:nvSpPr>
        <p:spPr>
          <a:xfrm>
            <a:off x="678307" y="3634788"/>
            <a:ext cx="4514496" cy="877163"/>
          </a:xfrm>
          <a:prstGeom prst="rect">
            <a:avLst/>
          </a:prstGeom>
          <a:noFill/>
        </p:spPr>
        <p:txBody>
          <a:bodyPr wrap="square" rtlCol="0">
            <a:spAutoFit/>
          </a:bodyPr>
          <a:lstStyle/>
          <a:p>
            <a:pPr marL="88900" lvl="1"/>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La création de la L13, c’est une très bonne chose, notamment le passage à proximité directe de la Mission Locale d’Insertion (chemin du Mas de </a:t>
            </a:r>
            <a:r>
              <a:rPr lang="fr-FR" sz="1100" i="1" dirty="0" err="1">
                <a:latin typeface="Avenir Book" panose="02000503020000020003" pitchFamily="2" charset="0"/>
              </a:rPr>
              <a:t>Chelon</a:t>
            </a:r>
            <a:r>
              <a:rPr lang="fr-FR" sz="1100" i="1" dirty="0">
                <a:latin typeface="Avenir Book" panose="02000503020000020003" pitchFamily="2" charset="0"/>
              </a:rPr>
              <a:t>), qui était jusque là complexe d’accès, alors qu’il s’agit d’un service public</a:t>
            </a:r>
            <a:r>
              <a:rPr lang="fr-FR" sz="1100" i="1" dirty="0">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p:txBody>
      </p:sp>
      <p:sp>
        <p:nvSpPr>
          <p:cNvPr id="32" name="ZoneTexte 31">
            <a:extLst>
              <a:ext uri="{FF2B5EF4-FFF2-40B4-BE49-F238E27FC236}">
                <a16:creationId xmlns="" xmlns:a16="http://schemas.microsoft.com/office/drawing/2014/main" id="{AEA0EFCC-7CF1-B74A-A5B0-E4E1415E9490}"/>
              </a:ext>
            </a:extLst>
          </p:cNvPr>
          <p:cNvSpPr txBox="1"/>
          <p:nvPr>
            <p:custDataLst>
              <p:tags r:id="rId10"/>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
        <p:nvSpPr>
          <p:cNvPr id="25" name="ZoneTexte 24">
            <a:extLst>
              <a:ext uri="{FF2B5EF4-FFF2-40B4-BE49-F238E27FC236}">
                <a16:creationId xmlns="" xmlns:a16="http://schemas.microsoft.com/office/drawing/2014/main" id="{1B02D1FF-06FC-2E42-87E7-4B7B65E10041}"/>
              </a:ext>
            </a:extLst>
          </p:cNvPr>
          <p:cNvSpPr txBox="1"/>
          <p:nvPr>
            <p:custDataLst>
              <p:tags r:id="rId11"/>
            </p:custDataLst>
          </p:nvPr>
        </p:nvSpPr>
        <p:spPr>
          <a:xfrm>
            <a:off x="756753" y="5667175"/>
            <a:ext cx="4436050" cy="707886"/>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100" i="1" dirty="0">
                <a:latin typeface="Avenir Book" panose="02000503020000020003" pitchFamily="2" charset="0"/>
                <a:cs typeface="Arial" panose="020B0604020202020204" pitchFamily="34" charset="0"/>
              </a:rPr>
              <a:t>Grâce à cette réunion, j’ai compris que la</a:t>
            </a:r>
            <a:r>
              <a:rPr lang="fr-FR" sz="1100" i="1" dirty="0">
                <a:latin typeface="Avenir Book" panose="02000503020000020003" pitchFamily="2" charset="0"/>
                <a:ea typeface="Trebuchet MS" charset="0"/>
                <a:cs typeface="Arial" panose="020B0604020202020204" pitchFamily="34" charset="0"/>
              </a:rPr>
              <a:t> densité générale de Nîmes était trop faible pour généraliser les TC, et que 7% c’est finalement pas si mal !</a:t>
            </a:r>
            <a:r>
              <a:rPr lang="fr-FR" sz="1100" i="1" dirty="0">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p:txBody>
      </p:sp>
      <p:pic>
        <p:nvPicPr>
          <p:cNvPr id="26" name="Graphique 25" descr="Contour de visage avec grimace avec un remplissage uni">
            <a:extLst>
              <a:ext uri="{FF2B5EF4-FFF2-40B4-BE49-F238E27FC236}">
                <a16:creationId xmlns="" xmlns:a16="http://schemas.microsoft.com/office/drawing/2014/main" id="{8E22812E-21EF-1A46-9126-7FEC281B59EE}"/>
              </a:ext>
            </a:extLst>
          </p:cNvPr>
          <p:cNvPicPr>
            <a:picLocks noChangeAspect="1"/>
          </p:cNvPicPr>
          <p:nvPr>
            <p:custDataLst>
              <p:tags r:id="rId12"/>
            </p:custDataLst>
          </p:nvPr>
        </p:nvPicPr>
        <p:blipFill>
          <a:blip r:embed="rId23">
            <a:extLst>
              <a:ext uri="{96DAC541-7B7A-43D3-8B79-37D633B846F1}">
                <asvg:svgBlip xmlns="" xmlns:asvg="http://schemas.microsoft.com/office/drawing/2016/SVG/main" r:embed="rId24"/>
              </a:ext>
            </a:extLst>
          </a:blip>
          <a:stretch>
            <a:fillRect/>
          </a:stretch>
        </p:blipFill>
        <p:spPr>
          <a:xfrm>
            <a:off x="3015775" y="2520326"/>
            <a:ext cx="355045" cy="355045"/>
          </a:xfrm>
          <a:prstGeom prst="rect">
            <a:avLst/>
          </a:prstGeom>
        </p:spPr>
      </p:pic>
      <p:pic>
        <p:nvPicPr>
          <p:cNvPr id="27" name="Graphique 26" descr="Contour de visage avec grimace avec un remplissage uni">
            <a:extLst>
              <a:ext uri="{FF2B5EF4-FFF2-40B4-BE49-F238E27FC236}">
                <a16:creationId xmlns="" xmlns:a16="http://schemas.microsoft.com/office/drawing/2014/main" id="{08F09E49-814A-A643-8E75-C8911C860A64}"/>
              </a:ext>
            </a:extLst>
          </p:cNvPr>
          <p:cNvPicPr>
            <a:picLocks noChangeAspect="1"/>
          </p:cNvPicPr>
          <p:nvPr>
            <p:custDataLst>
              <p:tags r:id="rId13"/>
            </p:custDataLst>
          </p:nvPr>
        </p:nvPicPr>
        <p:blipFill>
          <a:blip r:embed="rId23">
            <a:extLst>
              <a:ext uri="{96DAC541-7B7A-43D3-8B79-37D633B846F1}">
                <asvg:svgBlip xmlns="" xmlns:asvg="http://schemas.microsoft.com/office/drawing/2016/SVG/main" r:embed="rId24"/>
              </a:ext>
            </a:extLst>
          </a:blip>
          <a:stretch>
            <a:fillRect/>
          </a:stretch>
        </p:blipFill>
        <p:spPr>
          <a:xfrm>
            <a:off x="2997675" y="1542547"/>
            <a:ext cx="355045" cy="355045"/>
          </a:xfrm>
          <a:prstGeom prst="rect">
            <a:avLst/>
          </a:prstGeom>
        </p:spPr>
      </p:pic>
      <p:pic>
        <p:nvPicPr>
          <p:cNvPr id="30" name="Graphique 79" descr="Contour de visage sans expression avec un remplissage uni">
            <a:extLst>
              <a:ext uri="{FF2B5EF4-FFF2-40B4-BE49-F238E27FC236}">
                <a16:creationId xmlns="" xmlns:a16="http://schemas.microsoft.com/office/drawing/2014/main" id="{1BB34FCF-F9AB-0C43-BAF4-75CB64C22FA6}"/>
              </a:ext>
            </a:extLst>
          </p:cNvPr>
          <p:cNvPicPr/>
          <p:nvPr>
            <p:custDataLst>
              <p:tags r:id="rId14"/>
            </p:custDataLst>
          </p:nvPr>
        </p:nvPicPr>
        <p:blipFill>
          <a:blip r:embed="rId21">
            <a:extLst>
              <a:ext uri="{96DAC541-7B7A-43D3-8B79-37D633B846F1}">
                <asvg:svgBlip xmlns="" xmlns:asvg="http://schemas.microsoft.com/office/drawing/2016/SVG/main" r:embed="rId22"/>
              </a:ext>
            </a:extLst>
          </a:blip>
          <a:stretch>
            <a:fillRect/>
          </a:stretch>
        </p:blipFill>
        <p:spPr>
          <a:xfrm>
            <a:off x="3333876" y="1860114"/>
            <a:ext cx="355045" cy="359271"/>
          </a:xfrm>
          <a:prstGeom prst="rect">
            <a:avLst/>
          </a:prstGeom>
        </p:spPr>
      </p:pic>
      <p:pic>
        <p:nvPicPr>
          <p:cNvPr id="33" name="Graphique 32" descr="Contour de visage avec grimace avec un remplissage uni">
            <a:extLst>
              <a:ext uri="{FF2B5EF4-FFF2-40B4-BE49-F238E27FC236}">
                <a16:creationId xmlns="" xmlns:a16="http://schemas.microsoft.com/office/drawing/2014/main" id="{3F1DAC97-DE89-EA48-BE3F-4F6EAF96ECE5}"/>
              </a:ext>
            </a:extLst>
          </p:cNvPr>
          <p:cNvPicPr>
            <a:picLocks noChangeAspect="1"/>
          </p:cNvPicPr>
          <p:nvPr>
            <p:custDataLst>
              <p:tags r:id="rId15"/>
            </p:custDataLst>
          </p:nvPr>
        </p:nvPicPr>
        <p:blipFill>
          <a:blip r:embed="rId23">
            <a:extLst>
              <a:ext uri="{96DAC541-7B7A-43D3-8B79-37D633B846F1}">
                <asvg:svgBlip xmlns="" xmlns:asvg="http://schemas.microsoft.com/office/drawing/2016/SVG/main" r:embed="rId24"/>
              </a:ext>
            </a:extLst>
          </a:blip>
          <a:stretch>
            <a:fillRect/>
          </a:stretch>
        </p:blipFill>
        <p:spPr>
          <a:xfrm>
            <a:off x="3005634" y="1864340"/>
            <a:ext cx="355045" cy="355045"/>
          </a:xfrm>
          <a:prstGeom prst="rect">
            <a:avLst/>
          </a:prstGeom>
        </p:spPr>
      </p:pic>
      <p:pic>
        <p:nvPicPr>
          <p:cNvPr id="37" name="Graphique 79" descr="Contour de visage sans expression avec un remplissage uni">
            <a:extLst>
              <a:ext uri="{FF2B5EF4-FFF2-40B4-BE49-F238E27FC236}">
                <a16:creationId xmlns="" xmlns:a16="http://schemas.microsoft.com/office/drawing/2014/main" id="{C37C5921-BD59-3943-9C27-6815A7E67F79}"/>
              </a:ext>
            </a:extLst>
          </p:cNvPr>
          <p:cNvPicPr/>
          <p:nvPr>
            <p:custDataLst>
              <p:tags r:id="rId16"/>
            </p:custDataLst>
          </p:nvPr>
        </p:nvPicPr>
        <p:blipFill>
          <a:blip r:embed="rId21">
            <a:extLst>
              <a:ext uri="{96DAC541-7B7A-43D3-8B79-37D633B846F1}">
                <asvg:svgBlip xmlns="" xmlns:asvg="http://schemas.microsoft.com/office/drawing/2016/SVG/main" r:embed="rId22"/>
              </a:ext>
            </a:extLst>
          </a:blip>
          <a:stretch>
            <a:fillRect/>
          </a:stretch>
        </p:blipFill>
        <p:spPr>
          <a:xfrm>
            <a:off x="3344018" y="2195367"/>
            <a:ext cx="355045" cy="359271"/>
          </a:xfrm>
          <a:prstGeom prst="rect">
            <a:avLst/>
          </a:prstGeom>
        </p:spPr>
      </p:pic>
      <p:pic>
        <p:nvPicPr>
          <p:cNvPr id="38" name="Graphique 37" descr="Contour de visage avec grimace avec un remplissage uni">
            <a:extLst>
              <a:ext uri="{FF2B5EF4-FFF2-40B4-BE49-F238E27FC236}">
                <a16:creationId xmlns="" xmlns:a16="http://schemas.microsoft.com/office/drawing/2014/main" id="{114D4C69-1AA0-1746-80EB-56C6D6EE7771}"/>
              </a:ext>
            </a:extLst>
          </p:cNvPr>
          <p:cNvPicPr>
            <a:picLocks noChangeAspect="1"/>
          </p:cNvPicPr>
          <p:nvPr>
            <p:custDataLst>
              <p:tags r:id="rId17"/>
            </p:custDataLst>
          </p:nvPr>
        </p:nvPicPr>
        <p:blipFill>
          <a:blip r:embed="rId23">
            <a:extLst>
              <a:ext uri="{96DAC541-7B7A-43D3-8B79-37D633B846F1}">
                <asvg:svgBlip xmlns="" xmlns:asvg="http://schemas.microsoft.com/office/drawing/2016/SVG/main" r:embed="rId24"/>
              </a:ext>
            </a:extLst>
          </a:blip>
          <a:stretch>
            <a:fillRect/>
          </a:stretch>
        </p:blipFill>
        <p:spPr>
          <a:xfrm>
            <a:off x="3015776" y="2199593"/>
            <a:ext cx="355045" cy="355045"/>
          </a:xfrm>
          <a:prstGeom prst="rect">
            <a:avLst/>
          </a:prstGeom>
        </p:spPr>
      </p:pic>
    </p:spTree>
    <p:extLst>
      <p:ext uri="{BB962C8B-B14F-4D97-AF65-F5344CB8AC3E}">
        <p14:creationId xmlns:p14="http://schemas.microsoft.com/office/powerpoint/2010/main" val="2242316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itre 1">
            <a:extLst>
              <a:ext uri="{FF2B5EF4-FFF2-40B4-BE49-F238E27FC236}">
                <a16:creationId xmlns="" xmlns:a16="http://schemas.microsoft.com/office/drawing/2014/main" id="{BFA125D0-CD6A-DB48-BD76-564176090716}"/>
              </a:ext>
            </a:extLst>
          </p:cNvPr>
          <p:cNvSpPr txBox="1">
            <a:spLocks/>
          </p:cNvSpPr>
          <p:nvPr>
            <p:custDataLst>
              <p:tags r:id="rId1"/>
            </p:custDataLst>
          </p:nvPr>
        </p:nvSpPr>
        <p:spPr>
          <a:xfrm>
            <a:off x="218277" y="139265"/>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6 – NIMES CENTRE – </a:t>
            </a:r>
            <a:r>
              <a:rPr lang="fr-FR" sz="1800" i="1" dirty="0">
                <a:solidFill>
                  <a:srgbClr val="CB1569"/>
                </a:solidFill>
                <a:latin typeface="Arial" panose="020B0604020202020204" pitchFamily="34" charset="0"/>
                <a:ea typeface="Trebuchet MS" charset="0"/>
                <a:cs typeface="Arial" panose="020B0604020202020204" pitchFamily="34" charset="0"/>
              </a:rPr>
              <a:t>03/02/22</a:t>
            </a:r>
          </a:p>
        </p:txBody>
      </p:sp>
      <p:sp>
        <p:nvSpPr>
          <p:cNvPr id="57" name="Rectangle 56">
            <a:extLst>
              <a:ext uri="{FF2B5EF4-FFF2-40B4-BE49-F238E27FC236}">
                <a16:creationId xmlns="" xmlns:a16="http://schemas.microsoft.com/office/drawing/2014/main" id="{E9AE1978-5B87-C84C-AC3E-2F419699E549}"/>
              </a:ext>
            </a:extLst>
          </p:cNvPr>
          <p:cNvSpPr/>
          <p:nvPr>
            <p:custDataLst>
              <p:tags r:id="rId2"/>
            </p:custDataLst>
          </p:nvPr>
        </p:nvSpPr>
        <p:spPr>
          <a:xfrm>
            <a:off x="9144000" y="899778"/>
            <a:ext cx="2843985" cy="53360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58" name="Rectangle 57">
            <a:extLst>
              <a:ext uri="{FF2B5EF4-FFF2-40B4-BE49-F238E27FC236}">
                <a16:creationId xmlns="" xmlns:a16="http://schemas.microsoft.com/office/drawing/2014/main" id="{FA8B45E3-4EFD-364E-BF88-6F51D0D98001}"/>
              </a:ext>
            </a:extLst>
          </p:cNvPr>
          <p:cNvSpPr/>
          <p:nvPr>
            <p:custDataLst>
              <p:tags r:id="rId3"/>
            </p:custDataLst>
          </p:nvPr>
        </p:nvSpPr>
        <p:spPr>
          <a:xfrm>
            <a:off x="3506809" y="896392"/>
            <a:ext cx="2844000" cy="533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59" name="Rectangle 58">
            <a:extLst>
              <a:ext uri="{FF2B5EF4-FFF2-40B4-BE49-F238E27FC236}">
                <a16:creationId xmlns="" xmlns:a16="http://schemas.microsoft.com/office/drawing/2014/main" id="{728C2958-66DD-2F49-8189-6311E611DBF9}"/>
              </a:ext>
            </a:extLst>
          </p:cNvPr>
          <p:cNvSpPr/>
          <p:nvPr>
            <p:custDataLst>
              <p:tags r:id="rId4"/>
            </p:custDataLst>
          </p:nvPr>
        </p:nvSpPr>
        <p:spPr>
          <a:xfrm>
            <a:off x="6308544" y="896024"/>
            <a:ext cx="2844000" cy="53397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61" name="Rectangle 60">
            <a:extLst>
              <a:ext uri="{FF2B5EF4-FFF2-40B4-BE49-F238E27FC236}">
                <a16:creationId xmlns="" xmlns:a16="http://schemas.microsoft.com/office/drawing/2014/main" id="{163A2D63-A733-3743-83DE-DFBEEE153DFC}"/>
              </a:ext>
            </a:extLst>
          </p:cNvPr>
          <p:cNvSpPr/>
          <p:nvPr>
            <p:custDataLst>
              <p:tags r:id="rId5"/>
            </p:custDataLst>
          </p:nvPr>
        </p:nvSpPr>
        <p:spPr>
          <a:xfrm>
            <a:off x="242233" y="877408"/>
            <a:ext cx="11734820" cy="536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62" name="Graphique 79" descr="Contour de visage sans expression avec un remplissage uni">
            <a:extLst>
              <a:ext uri="{FF2B5EF4-FFF2-40B4-BE49-F238E27FC236}">
                <a16:creationId xmlns="" xmlns:a16="http://schemas.microsoft.com/office/drawing/2014/main" id="{6101FC1D-7338-FC4E-A2B2-88CD7B100A1D}"/>
              </a:ext>
            </a:extLst>
          </p:cNvPr>
          <p:cNvPicPr/>
          <p:nvPr>
            <p:custDataLst>
              <p:tags r:id="rId6"/>
            </p:custDataLst>
          </p:nvPr>
        </p:nvPicPr>
        <p:blipFill>
          <a:blip r:embed="rId32">
            <a:extLst>
              <a:ext uri="{96DAC541-7B7A-43D3-8B79-37D633B846F1}">
                <asvg:svgBlip xmlns="" xmlns:asvg="http://schemas.microsoft.com/office/drawing/2016/SVG/main" r:embed="rId33"/>
              </a:ext>
            </a:extLst>
          </a:blip>
          <a:stretch>
            <a:fillRect/>
          </a:stretch>
        </p:blipFill>
        <p:spPr>
          <a:xfrm>
            <a:off x="7503962" y="1020622"/>
            <a:ext cx="540000" cy="540000"/>
          </a:xfrm>
          <a:prstGeom prst="rect">
            <a:avLst/>
          </a:prstGeom>
        </p:spPr>
      </p:pic>
      <p:pic>
        <p:nvPicPr>
          <p:cNvPr id="63" name="Graphique 83" descr="Contour de visage avec grimace avec un remplissage uni">
            <a:extLst>
              <a:ext uri="{FF2B5EF4-FFF2-40B4-BE49-F238E27FC236}">
                <a16:creationId xmlns="" xmlns:a16="http://schemas.microsoft.com/office/drawing/2014/main" id="{101F7BE6-2406-724C-9C1F-DA161AB7E0E4}"/>
              </a:ext>
            </a:extLst>
          </p:cNvPr>
          <p:cNvPicPr/>
          <p:nvPr>
            <p:custDataLst>
              <p:tags r:id="rId7"/>
            </p:custDataLst>
          </p:nvPr>
        </p:nvPicPr>
        <p:blipFill>
          <a:blip r:embed="rId34">
            <a:extLst>
              <a:ext uri="{96DAC541-7B7A-43D3-8B79-37D633B846F1}">
                <asvg:svgBlip xmlns="" xmlns:asvg="http://schemas.microsoft.com/office/drawing/2016/SVG/main" r:embed="rId35"/>
              </a:ext>
            </a:extLst>
          </a:blip>
          <a:stretch>
            <a:fillRect/>
          </a:stretch>
        </p:blipFill>
        <p:spPr>
          <a:xfrm>
            <a:off x="4548011" y="1028381"/>
            <a:ext cx="540000" cy="540000"/>
          </a:xfrm>
          <a:prstGeom prst="rect">
            <a:avLst/>
          </a:prstGeom>
        </p:spPr>
      </p:pic>
      <p:pic>
        <p:nvPicPr>
          <p:cNvPr id="64" name="Graphique 92" descr="Contour de visage confus avec un remplissage uni">
            <a:extLst>
              <a:ext uri="{FF2B5EF4-FFF2-40B4-BE49-F238E27FC236}">
                <a16:creationId xmlns="" xmlns:a16="http://schemas.microsoft.com/office/drawing/2014/main" id="{DE660D6E-EC90-094F-9FF1-2F9368C4AE70}"/>
              </a:ext>
            </a:extLst>
          </p:cNvPr>
          <p:cNvPicPr/>
          <p:nvPr>
            <p:custDataLst>
              <p:tags r:id="rId8"/>
            </p:custDataLst>
          </p:nvPr>
        </p:nvPicPr>
        <p:blipFill>
          <a:blip r:embed="rId36">
            <a:extLst>
              <a:ext uri="{96DAC541-7B7A-43D3-8B79-37D633B846F1}">
                <asvg:svgBlip xmlns="" xmlns:asvg="http://schemas.microsoft.com/office/drawing/2016/SVG/main" r:embed="rId37"/>
              </a:ext>
            </a:extLst>
          </a:blip>
          <a:stretch>
            <a:fillRect/>
          </a:stretch>
        </p:blipFill>
        <p:spPr>
          <a:xfrm>
            <a:off x="10298549" y="1027138"/>
            <a:ext cx="540000" cy="540000"/>
          </a:xfrm>
          <a:prstGeom prst="rect">
            <a:avLst/>
          </a:prstGeom>
        </p:spPr>
      </p:pic>
      <p:sp>
        <p:nvSpPr>
          <p:cNvPr id="65" name="Rectangle 64">
            <a:extLst>
              <a:ext uri="{FF2B5EF4-FFF2-40B4-BE49-F238E27FC236}">
                <a16:creationId xmlns="" xmlns:a16="http://schemas.microsoft.com/office/drawing/2014/main" id="{7BC55922-86A0-E447-BA24-DD577779E52B}"/>
              </a:ext>
            </a:extLst>
          </p:cNvPr>
          <p:cNvSpPr/>
          <p:nvPr>
            <p:custDataLst>
              <p:tags r:id="rId9"/>
            </p:custDataLst>
          </p:nvPr>
        </p:nvSpPr>
        <p:spPr>
          <a:xfrm>
            <a:off x="238001" y="2388968"/>
            <a:ext cx="11749984" cy="9448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 </a:t>
            </a:r>
            <a:r>
              <a:rPr lang="fr-FR" sz="1200" b="1" dirty="0">
                <a:solidFill>
                  <a:srgbClr val="CB1569"/>
                </a:solidFill>
                <a:latin typeface="Arial" panose="020B0604020202020204" pitchFamily="34" charset="0"/>
                <a:cs typeface="Arial" panose="020B0604020202020204" pitchFamily="34" charset="0"/>
              </a:rPr>
              <a:t>ADAPTATION L6 ET L7 </a:t>
            </a:r>
            <a:r>
              <a:rPr lang="fr-FR" sz="1200" b="1" i="1" dirty="0">
                <a:solidFill>
                  <a:srgbClr val="CB1569"/>
                </a:solidFill>
                <a:latin typeface="Arial" panose="020B0604020202020204" pitchFamily="34" charset="0"/>
                <a:cs typeface="Arial" panose="020B0604020202020204" pitchFamily="34" charset="0"/>
              </a:rPr>
              <a:t>– CENTRE VILLE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(L6 par Victor Hugo et L7 par Courbet)</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(L6 par Courbet et L7 par Victor Hugo)</a:t>
            </a:r>
          </a:p>
        </p:txBody>
      </p:sp>
      <p:sp>
        <p:nvSpPr>
          <p:cNvPr id="66" name="Rectangle 65">
            <a:extLst>
              <a:ext uri="{FF2B5EF4-FFF2-40B4-BE49-F238E27FC236}">
                <a16:creationId xmlns="" xmlns:a16="http://schemas.microsoft.com/office/drawing/2014/main" id="{550769C0-286D-5042-ABBD-59582076A24E}"/>
              </a:ext>
            </a:extLst>
          </p:cNvPr>
          <p:cNvSpPr/>
          <p:nvPr>
            <p:custDataLst>
              <p:tags r:id="rId10"/>
            </p:custDataLst>
          </p:nvPr>
        </p:nvSpPr>
        <p:spPr>
          <a:xfrm>
            <a:off x="241009" y="4279487"/>
            <a:ext cx="11733597" cy="5483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a:t>
            </a:r>
            <a:r>
              <a:rPr lang="fr-FR" sz="1200" b="1" dirty="0">
                <a:solidFill>
                  <a:srgbClr val="CB1569"/>
                </a:solidFill>
                <a:latin typeface="Arial" panose="020B0604020202020204" pitchFamily="34" charset="0"/>
                <a:cs typeface="Arial" panose="020B0604020202020204" pitchFamily="34" charset="0"/>
              </a:rPr>
              <a:t> REMPLACEMENT DE LA L16</a:t>
            </a:r>
          </a:p>
          <a:p>
            <a:r>
              <a:rPr lang="fr-FR" sz="1100" i="1" dirty="0">
                <a:solidFill>
                  <a:srgbClr val="CB1569"/>
                </a:solidFill>
                <a:latin typeface="Arial" panose="020B0604020202020204" pitchFamily="34" charset="0"/>
                <a:cs typeface="Arial" panose="020B0604020202020204" pitchFamily="34" charset="0"/>
              </a:rPr>
              <a:t>(via L9 par Jean Jaurès / L6 / L7 Ville active)</a:t>
            </a:r>
          </a:p>
        </p:txBody>
      </p:sp>
      <p:sp>
        <p:nvSpPr>
          <p:cNvPr id="67" name="Rectangle 66">
            <a:extLst>
              <a:ext uri="{FF2B5EF4-FFF2-40B4-BE49-F238E27FC236}">
                <a16:creationId xmlns="" xmlns:a16="http://schemas.microsoft.com/office/drawing/2014/main" id="{2692F537-8FB2-094D-B0F9-169D459DCE58}"/>
              </a:ext>
            </a:extLst>
          </p:cNvPr>
          <p:cNvSpPr/>
          <p:nvPr>
            <p:custDataLst>
              <p:tags r:id="rId11"/>
            </p:custDataLst>
          </p:nvPr>
        </p:nvSpPr>
        <p:spPr>
          <a:xfrm>
            <a:off x="242233" y="5488139"/>
            <a:ext cx="11720565"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6 -</a:t>
            </a:r>
            <a:r>
              <a:rPr lang="fr-FR" sz="1200" b="1" dirty="0">
                <a:solidFill>
                  <a:srgbClr val="CB1569"/>
                </a:solidFill>
                <a:latin typeface="Arial" panose="020B0604020202020204" pitchFamily="34" charset="0"/>
                <a:cs typeface="Arial" panose="020B0604020202020204" pitchFamily="34" charset="0"/>
              </a:rPr>
              <a:t> ADAPTATION L9</a:t>
            </a:r>
          </a:p>
          <a:p>
            <a:r>
              <a:rPr lang="fr-FR" sz="1050" i="1" dirty="0">
                <a:solidFill>
                  <a:srgbClr val="CB1569"/>
                </a:solidFill>
                <a:latin typeface="Arial" panose="020B0604020202020204" pitchFamily="34" charset="0"/>
                <a:cs typeface="Arial" panose="020B0604020202020204" pitchFamily="34" charset="0"/>
              </a:rPr>
              <a:t>(nouvelle liaison avec Jaurès </a:t>
            </a:r>
          </a:p>
          <a:p>
            <a:r>
              <a:rPr lang="fr-FR" sz="1050" i="1" dirty="0">
                <a:solidFill>
                  <a:srgbClr val="CB1569"/>
                </a:solidFill>
                <a:latin typeface="Arial" panose="020B0604020202020204" pitchFamily="34" charset="0"/>
                <a:cs typeface="Arial" panose="020B0604020202020204" pitchFamily="34" charset="0"/>
              </a:rPr>
              <a:t>pour le secteur route d’Alès)</a:t>
            </a:r>
          </a:p>
        </p:txBody>
      </p:sp>
      <p:sp>
        <p:nvSpPr>
          <p:cNvPr id="68" name="Rectangle 67">
            <a:extLst>
              <a:ext uri="{FF2B5EF4-FFF2-40B4-BE49-F238E27FC236}">
                <a16:creationId xmlns="" xmlns:a16="http://schemas.microsoft.com/office/drawing/2014/main" id="{D6FCF4FF-0615-1747-92C3-F7ED4BC8B7CE}"/>
              </a:ext>
            </a:extLst>
          </p:cNvPr>
          <p:cNvSpPr/>
          <p:nvPr>
            <p:custDataLst>
              <p:tags r:id="rId12"/>
            </p:custDataLst>
          </p:nvPr>
        </p:nvSpPr>
        <p:spPr>
          <a:xfrm>
            <a:off x="236767" y="4827825"/>
            <a:ext cx="11734820" cy="65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 </a:t>
            </a:r>
            <a:r>
              <a:rPr lang="fr-FR" sz="1200" b="1" dirty="0">
                <a:solidFill>
                  <a:srgbClr val="CB1569"/>
                </a:solidFill>
                <a:latin typeface="Arial" panose="020B0604020202020204" pitchFamily="34" charset="0"/>
                <a:cs typeface="Arial" panose="020B0604020202020204" pitchFamily="34" charset="0"/>
              </a:rPr>
              <a:t>CRÉATION DE LA L13</a:t>
            </a:r>
          </a:p>
          <a:p>
            <a:r>
              <a:rPr lang="fr-FR" sz="1050" i="1" dirty="0">
                <a:solidFill>
                  <a:srgbClr val="CB1569"/>
                </a:solidFill>
                <a:latin typeface="Arial" panose="020B0604020202020204" pitchFamily="34" charset="0"/>
                <a:cs typeface="Arial" panose="020B0604020202020204" pitchFamily="34" charset="0"/>
              </a:rPr>
              <a:t>(desserte Maréchal Juin / KM Delta / Mas </a:t>
            </a:r>
          </a:p>
          <a:p>
            <a:r>
              <a:rPr lang="fr-FR" sz="1050" i="1" dirty="0">
                <a:solidFill>
                  <a:srgbClr val="CB1569"/>
                </a:solidFill>
                <a:latin typeface="Arial" panose="020B0604020202020204" pitchFamily="34" charset="0"/>
                <a:cs typeface="Arial" panose="020B0604020202020204" pitchFamily="34" charset="0"/>
              </a:rPr>
              <a:t>des Rosiers)</a:t>
            </a:r>
          </a:p>
        </p:txBody>
      </p:sp>
      <p:sp>
        <p:nvSpPr>
          <p:cNvPr id="69" name="Rectangle 68">
            <a:extLst>
              <a:ext uri="{FF2B5EF4-FFF2-40B4-BE49-F238E27FC236}">
                <a16:creationId xmlns="" xmlns:a16="http://schemas.microsoft.com/office/drawing/2014/main" id="{686903D7-58BD-8E42-8381-0C12AA5A112E}"/>
              </a:ext>
            </a:extLst>
          </p:cNvPr>
          <p:cNvSpPr/>
          <p:nvPr>
            <p:custDataLst>
              <p:tags r:id="rId13"/>
            </p:custDataLst>
          </p:nvPr>
        </p:nvSpPr>
        <p:spPr>
          <a:xfrm>
            <a:off x="242233" y="1634519"/>
            <a:ext cx="11736043"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 </a:t>
            </a:r>
            <a:r>
              <a:rPr lang="fr-FR" sz="1200" b="1" dirty="0">
                <a:solidFill>
                  <a:srgbClr val="CB1569"/>
                </a:solidFill>
                <a:latin typeface="Arial" panose="020B0604020202020204" pitchFamily="34" charset="0"/>
                <a:cs typeface="Arial" panose="020B0604020202020204" pitchFamily="34" charset="0"/>
              </a:rPr>
              <a:t>NAVETTES CENTRE VILLE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(2 navettes Est et Ouest)</a:t>
            </a:r>
          </a:p>
          <a:p>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(navette unique)</a:t>
            </a:r>
          </a:p>
        </p:txBody>
      </p:sp>
      <p:cxnSp>
        <p:nvCxnSpPr>
          <p:cNvPr id="70" name="Connecteur droit 69">
            <a:extLst>
              <a:ext uri="{FF2B5EF4-FFF2-40B4-BE49-F238E27FC236}">
                <a16:creationId xmlns="" xmlns:a16="http://schemas.microsoft.com/office/drawing/2014/main" id="{74AF7DF1-0D1D-5B45-9765-66966E0E41A2}"/>
              </a:ext>
            </a:extLst>
          </p:cNvPr>
          <p:cNvCxnSpPr>
            <a:cxnSpLocks/>
          </p:cNvCxnSpPr>
          <p:nvPr>
            <p:custDataLst>
              <p:tags r:id="rId14"/>
            </p:custDataLst>
          </p:nvPr>
        </p:nvCxnSpPr>
        <p:spPr>
          <a:xfrm>
            <a:off x="241010" y="2100463"/>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cxnSp>
        <p:nvCxnSpPr>
          <p:cNvPr id="71" name="Connecteur droit 70">
            <a:extLst>
              <a:ext uri="{FF2B5EF4-FFF2-40B4-BE49-F238E27FC236}">
                <a16:creationId xmlns="" xmlns:a16="http://schemas.microsoft.com/office/drawing/2014/main" id="{86DB396F-FCEF-EE4E-85C4-62F49E965A72}"/>
              </a:ext>
            </a:extLst>
          </p:cNvPr>
          <p:cNvCxnSpPr>
            <a:cxnSpLocks/>
          </p:cNvCxnSpPr>
          <p:nvPr>
            <p:custDataLst>
              <p:tags r:id="rId15"/>
            </p:custDataLst>
          </p:nvPr>
        </p:nvCxnSpPr>
        <p:spPr>
          <a:xfrm>
            <a:off x="229201" y="2966014"/>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 xmlns:a16="http://schemas.microsoft.com/office/drawing/2014/main" id="{3BDBD9A6-B811-A347-A5FA-68419161B48A}"/>
              </a:ext>
            </a:extLst>
          </p:cNvPr>
          <p:cNvSpPr/>
          <p:nvPr>
            <p:custDataLst>
              <p:tags r:id="rId16"/>
            </p:custDataLst>
          </p:nvPr>
        </p:nvSpPr>
        <p:spPr>
          <a:xfrm>
            <a:off x="238001" y="3337615"/>
            <a:ext cx="11747852" cy="9373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a:t>
            </a:r>
            <a:r>
              <a:rPr lang="fr-FR" sz="1200" b="1" dirty="0">
                <a:solidFill>
                  <a:srgbClr val="CB1569"/>
                </a:solidFill>
                <a:latin typeface="Arial" panose="020B0604020202020204" pitchFamily="34" charset="0"/>
                <a:cs typeface="Arial" panose="020B0604020202020204" pitchFamily="34" charset="0"/>
              </a:rPr>
              <a:t>ADAPTATION L6 ET L7 </a:t>
            </a:r>
            <a:r>
              <a:rPr lang="fr-FR" sz="1200" b="1" i="1" dirty="0">
                <a:solidFill>
                  <a:srgbClr val="CB1569"/>
                </a:solidFill>
                <a:latin typeface="Arial" panose="020B0604020202020204" pitchFamily="34" charset="0"/>
                <a:cs typeface="Arial" panose="020B0604020202020204" pitchFamily="34" charset="0"/>
              </a:rPr>
              <a:t>– GEORGES BESSE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(renforcement de la desserte G. Besse)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(maintien de la desserte actuelle)</a:t>
            </a:r>
          </a:p>
        </p:txBody>
      </p:sp>
      <p:cxnSp>
        <p:nvCxnSpPr>
          <p:cNvPr id="73" name="Connecteur droit 72">
            <a:extLst>
              <a:ext uri="{FF2B5EF4-FFF2-40B4-BE49-F238E27FC236}">
                <a16:creationId xmlns="" xmlns:a16="http://schemas.microsoft.com/office/drawing/2014/main" id="{C1B91C82-1BF9-934C-B3F0-528EE4F60084}"/>
              </a:ext>
            </a:extLst>
          </p:cNvPr>
          <p:cNvCxnSpPr>
            <a:cxnSpLocks/>
          </p:cNvCxnSpPr>
          <p:nvPr>
            <p:custDataLst>
              <p:tags r:id="rId17"/>
            </p:custDataLst>
          </p:nvPr>
        </p:nvCxnSpPr>
        <p:spPr>
          <a:xfrm>
            <a:off x="237990" y="3913151"/>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74" name="ZoneTexte 73">
            <a:extLst>
              <a:ext uri="{FF2B5EF4-FFF2-40B4-BE49-F238E27FC236}">
                <a16:creationId xmlns="" xmlns:a16="http://schemas.microsoft.com/office/drawing/2014/main" id="{887ECB18-997F-B340-AA11-5ADFE3AF425E}"/>
              </a:ext>
            </a:extLst>
          </p:cNvPr>
          <p:cNvSpPr txBox="1"/>
          <p:nvPr>
            <p:custDataLst>
              <p:tags r:id="rId18"/>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
        <p:nvSpPr>
          <p:cNvPr id="4" name="ZoneTexte 3">
            <a:extLst>
              <a:ext uri="{FF2B5EF4-FFF2-40B4-BE49-F238E27FC236}">
                <a16:creationId xmlns="" xmlns:a16="http://schemas.microsoft.com/office/drawing/2014/main" id="{D05E5E6B-EE31-F644-8439-B69A09ADAAA5}"/>
              </a:ext>
            </a:extLst>
          </p:cNvPr>
          <p:cNvSpPr txBox="1"/>
          <p:nvPr>
            <p:custDataLst>
              <p:tags r:id="rId19"/>
            </p:custDataLst>
          </p:nvPr>
        </p:nvSpPr>
        <p:spPr>
          <a:xfrm>
            <a:off x="4634307" y="1781930"/>
            <a:ext cx="367408" cy="307777"/>
          </a:xfrm>
          <a:prstGeom prst="rect">
            <a:avLst/>
          </a:prstGeom>
          <a:noFill/>
        </p:spPr>
        <p:txBody>
          <a:bodyPr wrap="none" rtlCol="0">
            <a:spAutoFit/>
          </a:bodyPr>
          <a:lstStyle/>
          <a:p>
            <a:r>
              <a:rPr lang="fr-FR" sz="1400" b="1" dirty="0">
                <a:solidFill>
                  <a:schemeClr val="accent1"/>
                </a:solidFill>
              </a:rPr>
              <a:t>11</a:t>
            </a:r>
          </a:p>
        </p:txBody>
      </p:sp>
      <p:sp>
        <p:nvSpPr>
          <p:cNvPr id="76" name="ZoneTexte 75">
            <a:extLst>
              <a:ext uri="{FF2B5EF4-FFF2-40B4-BE49-F238E27FC236}">
                <a16:creationId xmlns="" xmlns:a16="http://schemas.microsoft.com/office/drawing/2014/main" id="{4847D687-6121-904D-8750-9C9637D49ACE}"/>
              </a:ext>
            </a:extLst>
          </p:cNvPr>
          <p:cNvSpPr txBox="1"/>
          <p:nvPr>
            <p:custDataLst>
              <p:tags r:id="rId20"/>
            </p:custDataLst>
          </p:nvPr>
        </p:nvSpPr>
        <p:spPr>
          <a:xfrm>
            <a:off x="4674830" y="2129464"/>
            <a:ext cx="276038" cy="307777"/>
          </a:xfrm>
          <a:prstGeom prst="rect">
            <a:avLst/>
          </a:prstGeom>
          <a:noFill/>
        </p:spPr>
        <p:txBody>
          <a:bodyPr wrap="none" rtlCol="0">
            <a:spAutoFit/>
          </a:bodyPr>
          <a:lstStyle/>
          <a:p>
            <a:r>
              <a:rPr lang="fr-FR" sz="1400" b="1" dirty="0">
                <a:solidFill>
                  <a:schemeClr val="accent1"/>
                </a:solidFill>
              </a:rPr>
              <a:t>2</a:t>
            </a:r>
          </a:p>
        </p:txBody>
      </p:sp>
      <p:sp>
        <p:nvSpPr>
          <p:cNvPr id="77" name="ZoneTexte 76">
            <a:extLst>
              <a:ext uri="{FF2B5EF4-FFF2-40B4-BE49-F238E27FC236}">
                <a16:creationId xmlns="" xmlns:a16="http://schemas.microsoft.com/office/drawing/2014/main" id="{A4B3B83E-A701-E742-8AEE-6C8A43E357AC}"/>
              </a:ext>
            </a:extLst>
          </p:cNvPr>
          <p:cNvSpPr txBox="1"/>
          <p:nvPr>
            <p:custDataLst>
              <p:tags r:id="rId21"/>
            </p:custDataLst>
          </p:nvPr>
        </p:nvSpPr>
        <p:spPr>
          <a:xfrm>
            <a:off x="4662884" y="2667408"/>
            <a:ext cx="276038" cy="307777"/>
          </a:xfrm>
          <a:prstGeom prst="rect">
            <a:avLst/>
          </a:prstGeom>
          <a:noFill/>
        </p:spPr>
        <p:txBody>
          <a:bodyPr wrap="none" rtlCol="0">
            <a:spAutoFit/>
          </a:bodyPr>
          <a:lstStyle/>
          <a:p>
            <a:r>
              <a:rPr lang="fr-FR" sz="1400" b="1" dirty="0">
                <a:solidFill>
                  <a:schemeClr val="accent1"/>
                </a:solidFill>
              </a:rPr>
              <a:t>6</a:t>
            </a:r>
          </a:p>
        </p:txBody>
      </p:sp>
      <p:sp>
        <p:nvSpPr>
          <p:cNvPr id="78" name="ZoneTexte 77">
            <a:extLst>
              <a:ext uri="{FF2B5EF4-FFF2-40B4-BE49-F238E27FC236}">
                <a16:creationId xmlns="" xmlns:a16="http://schemas.microsoft.com/office/drawing/2014/main" id="{8DE8B1E4-CDB5-B742-8FAC-EE0CF29F6AD1}"/>
              </a:ext>
            </a:extLst>
          </p:cNvPr>
          <p:cNvSpPr txBox="1"/>
          <p:nvPr>
            <p:custDataLst>
              <p:tags r:id="rId22"/>
            </p:custDataLst>
          </p:nvPr>
        </p:nvSpPr>
        <p:spPr>
          <a:xfrm>
            <a:off x="4657682" y="3018914"/>
            <a:ext cx="276038" cy="307777"/>
          </a:xfrm>
          <a:prstGeom prst="rect">
            <a:avLst/>
          </a:prstGeom>
          <a:noFill/>
        </p:spPr>
        <p:txBody>
          <a:bodyPr wrap="none" rtlCol="0">
            <a:spAutoFit/>
          </a:bodyPr>
          <a:lstStyle/>
          <a:p>
            <a:r>
              <a:rPr lang="fr-FR" sz="1400" b="1" dirty="0">
                <a:solidFill>
                  <a:schemeClr val="accent1"/>
                </a:solidFill>
              </a:rPr>
              <a:t>2</a:t>
            </a:r>
          </a:p>
        </p:txBody>
      </p:sp>
      <p:sp>
        <p:nvSpPr>
          <p:cNvPr id="79" name="ZoneTexte 78">
            <a:extLst>
              <a:ext uri="{FF2B5EF4-FFF2-40B4-BE49-F238E27FC236}">
                <a16:creationId xmlns="" xmlns:a16="http://schemas.microsoft.com/office/drawing/2014/main" id="{BA82135D-65B8-9140-89DA-4E2C240CBE5D}"/>
              </a:ext>
            </a:extLst>
          </p:cNvPr>
          <p:cNvSpPr txBox="1"/>
          <p:nvPr>
            <p:custDataLst>
              <p:tags r:id="rId23"/>
            </p:custDataLst>
          </p:nvPr>
        </p:nvSpPr>
        <p:spPr>
          <a:xfrm>
            <a:off x="4636175" y="3619494"/>
            <a:ext cx="276038" cy="307777"/>
          </a:xfrm>
          <a:prstGeom prst="rect">
            <a:avLst/>
          </a:prstGeom>
          <a:noFill/>
        </p:spPr>
        <p:txBody>
          <a:bodyPr wrap="none" rtlCol="0">
            <a:spAutoFit/>
          </a:bodyPr>
          <a:lstStyle/>
          <a:p>
            <a:r>
              <a:rPr lang="fr-FR" sz="1400" b="1" dirty="0">
                <a:solidFill>
                  <a:schemeClr val="accent1"/>
                </a:solidFill>
              </a:rPr>
              <a:t>5</a:t>
            </a:r>
          </a:p>
        </p:txBody>
      </p:sp>
      <p:sp>
        <p:nvSpPr>
          <p:cNvPr id="80" name="ZoneTexte 79">
            <a:extLst>
              <a:ext uri="{FF2B5EF4-FFF2-40B4-BE49-F238E27FC236}">
                <a16:creationId xmlns="" xmlns:a16="http://schemas.microsoft.com/office/drawing/2014/main" id="{45664E11-3DC7-D247-B59F-8A94F7FC0730}"/>
              </a:ext>
            </a:extLst>
          </p:cNvPr>
          <p:cNvSpPr txBox="1"/>
          <p:nvPr>
            <p:custDataLst>
              <p:tags r:id="rId24"/>
            </p:custDataLst>
          </p:nvPr>
        </p:nvSpPr>
        <p:spPr>
          <a:xfrm>
            <a:off x="4631639" y="3964501"/>
            <a:ext cx="276038" cy="307777"/>
          </a:xfrm>
          <a:prstGeom prst="rect">
            <a:avLst/>
          </a:prstGeom>
          <a:noFill/>
        </p:spPr>
        <p:txBody>
          <a:bodyPr wrap="none" rtlCol="0">
            <a:spAutoFit/>
          </a:bodyPr>
          <a:lstStyle/>
          <a:p>
            <a:r>
              <a:rPr lang="fr-FR" sz="1400" b="1" dirty="0">
                <a:solidFill>
                  <a:schemeClr val="accent1"/>
                </a:solidFill>
              </a:rPr>
              <a:t>2</a:t>
            </a:r>
          </a:p>
        </p:txBody>
      </p:sp>
      <p:sp>
        <p:nvSpPr>
          <p:cNvPr id="81" name="ZoneTexte 80">
            <a:extLst>
              <a:ext uri="{FF2B5EF4-FFF2-40B4-BE49-F238E27FC236}">
                <a16:creationId xmlns="" xmlns:a16="http://schemas.microsoft.com/office/drawing/2014/main" id="{00185145-B7F5-B24B-AD16-54C791B2F5D4}"/>
              </a:ext>
            </a:extLst>
          </p:cNvPr>
          <p:cNvSpPr txBox="1"/>
          <p:nvPr>
            <p:custDataLst>
              <p:tags r:id="rId25"/>
            </p:custDataLst>
          </p:nvPr>
        </p:nvSpPr>
        <p:spPr>
          <a:xfrm>
            <a:off x="4631639" y="4401203"/>
            <a:ext cx="276038" cy="307777"/>
          </a:xfrm>
          <a:prstGeom prst="rect">
            <a:avLst/>
          </a:prstGeom>
          <a:noFill/>
        </p:spPr>
        <p:txBody>
          <a:bodyPr wrap="none" rtlCol="0">
            <a:spAutoFit/>
          </a:bodyPr>
          <a:lstStyle/>
          <a:p>
            <a:r>
              <a:rPr lang="fr-FR" sz="1400" b="1" dirty="0">
                <a:solidFill>
                  <a:schemeClr val="accent1"/>
                </a:solidFill>
              </a:rPr>
              <a:t>7</a:t>
            </a:r>
          </a:p>
        </p:txBody>
      </p:sp>
      <p:sp>
        <p:nvSpPr>
          <p:cNvPr id="82" name="ZoneTexte 81">
            <a:extLst>
              <a:ext uri="{FF2B5EF4-FFF2-40B4-BE49-F238E27FC236}">
                <a16:creationId xmlns="" xmlns:a16="http://schemas.microsoft.com/office/drawing/2014/main" id="{8EFE5311-AB15-974F-A62D-D6DE3423FB93}"/>
              </a:ext>
            </a:extLst>
          </p:cNvPr>
          <p:cNvSpPr txBox="1"/>
          <p:nvPr>
            <p:custDataLst>
              <p:tags r:id="rId26"/>
            </p:custDataLst>
          </p:nvPr>
        </p:nvSpPr>
        <p:spPr>
          <a:xfrm>
            <a:off x="4631639" y="5033062"/>
            <a:ext cx="276038" cy="307777"/>
          </a:xfrm>
          <a:prstGeom prst="rect">
            <a:avLst/>
          </a:prstGeom>
          <a:noFill/>
        </p:spPr>
        <p:txBody>
          <a:bodyPr wrap="none" rtlCol="0">
            <a:spAutoFit/>
          </a:bodyPr>
          <a:lstStyle/>
          <a:p>
            <a:r>
              <a:rPr lang="fr-FR" sz="1400" b="1" dirty="0">
                <a:solidFill>
                  <a:schemeClr val="accent1"/>
                </a:solidFill>
              </a:rPr>
              <a:t>9</a:t>
            </a:r>
          </a:p>
        </p:txBody>
      </p:sp>
      <p:sp>
        <p:nvSpPr>
          <p:cNvPr id="83" name="ZoneTexte 82">
            <a:extLst>
              <a:ext uri="{FF2B5EF4-FFF2-40B4-BE49-F238E27FC236}">
                <a16:creationId xmlns="" xmlns:a16="http://schemas.microsoft.com/office/drawing/2014/main" id="{7024454E-60BA-C14C-8640-97643DF560D0}"/>
              </a:ext>
            </a:extLst>
          </p:cNvPr>
          <p:cNvSpPr txBox="1"/>
          <p:nvPr>
            <p:custDataLst>
              <p:tags r:id="rId27"/>
            </p:custDataLst>
          </p:nvPr>
        </p:nvSpPr>
        <p:spPr>
          <a:xfrm>
            <a:off x="4657682" y="5688823"/>
            <a:ext cx="276038" cy="307777"/>
          </a:xfrm>
          <a:prstGeom prst="rect">
            <a:avLst/>
          </a:prstGeom>
          <a:noFill/>
        </p:spPr>
        <p:txBody>
          <a:bodyPr wrap="none" rtlCol="0">
            <a:spAutoFit/>
          </a:bodyPr>
          <a:lstStyle/>
          <a:p>
            <a:r>
              <a:rPr lang="fr-FR" sz="1400" b="1" dirty="0">
                <a:solidFill>
                  <a:schemeClr val="accent1"/>
                </a:solidFill>
              </a:rPr>
              <a:t>4</a:t>
            </a:r>
          </a:p>
        </p:txBody>
      </p:sp>
      <p:sp>
        <p:nvSpPr>
          <p:cNvPr id="84" name="ZoneTexte 83">
            <a:extLst>
              <a:ext uri="{FF2B5EF4-FFF2-40B4-BE49-F238E27FC236}">
                <a16:creationId xmlns="" xmlns:a16="http://schemas.microsoft.com/office/drawing/2014/main" id="{58D0FADF-34D0-1B4F-8485-CCEAE2A8CCFD}"/>
              </a:ext>
            </a:extLst>
          </p:cNvPr>
          <p:cNvSpPr txBox="1"/>
          <p:nvPr>
            <p:custDataLst>
              <p:tags r:id="rId28"/>
            </p:custDataLst>
          </p:nvPr>
        </p:nvSpPr>
        <p:spPr>
          <a:xfrm>
            <a:off x="7628844" y="2674469"/>
            <a:ext cx="276038" cy="307777"/>
          </a:xfrm>
          <a:prstGeom prst="rect">
            <a:avLst/>
          </a:prstGeom>
          <a:noFill/>
        </p:spPr>
        <p:txBody>
          <a:bodyPr wrap="none" rtlCol="0">
            <a:spAutoFit/>
          </a:bodyPr>
          <a:lstStyle/>
          <a:p>
            <a:r>
              <a:rPr lang="fr-FR" sz="1400" b="1" dirty="0">
                <a:solidFill>
                  <a:schemeClr val="accent1"/>
                </a:solidFill>
              </a:rPr>
              <a:t>1</a:t>
            </a:r>
          </a:p>
        </p:txBody>
      </p:sp>
      <p:sp>
        <p:nvSpPr>
          <p:cNvPr id="85" name="ZoneTexte 84">
            <a:extLst>
              <a:ext uri="{FF2B5EF4-FFF2-40B4-BE49-F238E27FC236}">
                <a16:creationId xmlns="" xmlns:a16="http://schemas.microsoft.com/office/drawing/2014/main" id="{2DBC9B8B-3BB4-2E48-8EBF-2C83ABAF8753}"/>
              </a:ext>
            </a:extLst>
          </p:cNvPr>
          <p:cNvSpPr txBox="1"/>
          <p:nvPr>
            <p:custDataLst>
              <p:tags r:id="rId29"/>
            </p:custDataLst>
          </p:nvPr>
        </p:nvSpPr>
        <p:spPr>
          <a:xfrm>
            <a:off x="7622311" y="3609781"/>
            <a:ext cx="276038" cy="307777"/>
          </a:xfrm>
          <a:prstGeom prst="rect">
            <a:avLst/>
          </a:prstGeom>
          <a:noFill/>
        </p:spPr>
        <p:txBody>
          <a:bodyPr wrap="none" rtlCol="0">
            <a:spAutoFit/>
          </a:bodyPr>
          <a:lstStyle/>
          <a:p>
            <a:r>
              <a:rPr lang="fr-FR" sz="1400" b="1" dirty="0">
                <a:solidFill>
                  <a:schemeClr val="accent1"/>
                </a:solidFill>
              </a:rPr>
              <a:t>1</a:t>
            </a:r>
          </a:p>
        </p:txBody>
      </p:sp>
      <p:sp>
        <p:nvSpPr>
          <p:cNvPr id="86" name="ZoneTexte 85">
            <a:extLst>
              <a:ext uri="{FF2B5EF4-FFF2-40B4-BE49-F238E27FC236}">
                <a16:creationId xmlns="" xmlns:a16="http://schemas.microsoft.com/office/drawing/2014/main" id="{B544A69F-BEB2-3A4A-BDD7-1B8EADB4C86F}"/>
              </a:ext>
            </a:extLst>
          </p:cNvPr>
          <p:cNvSpPr txBox="1"/>
          <p:nvPr>
            <p:custDataLst>
              <p:tags r:id="rId30"/>
            </p:custDataLst>
          </p:nvPr>
        </p:nvSpPr>
        <p:spPr>
          <a:xfrm>
            <a:off x="10522166" y="4441035"/>
            <a:ext cx="276038" cy="307777"/>
          </a:xfrm>
          <a:prstGeom prst="rect">
            <a:avLst/>
          </a:prstGeom>
          <a:noFill/>
        </p:spPr>
        <p:txBody>
          <a:bodyPr wrap="none" rtlCol="0">
            <a:spAutoFit/>
          </a:bodyPr>
          <a:lstStyle/>
          <a:p>
            <a:r>
              <a:rPr lang="fr-FR" sz="1400" b="1" dirty="0">
                <a:solidFill>
                  <a:schemeClr val="accent1"/>
                </a:solidFill>
              </a:rPr>
              <a:t>1</a:t>
            </a:r>
          </a:p>
        </p:txBody>
      </p:sp>
    </p:spTree>
    <p:extLst>
      <p:ext uri="{BB962C8B-B14F-4D97-AF65-F5344CB8AC3E}">
        <p14:creationId xmlns:p14="http://schemas.microsoft.com/office/powerpoint/2010/main" val="1330393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a:extLst>
              <a:ext uri="{FF2B5EF4-FFF2-40B4-BE49-F238E27FC236}">
                <a16:creationId xmlns="" xmlns:a16="http://schemas.microsoft.com/office/drawing/2014/main" id="{346A1623-1F0E-0540-ABBD-36EB3113AB05}"/>
              </a:ext>
            </a:extLst>
          </p:cNvPr>
          <p:cNvSpPr txBox="1">
            <a:spLocks/>
          </p:cNvSpPr>
          <p:nvPr>
            <p:custDataLst>
              <p:tags r:id="rId1"/>
            </p:custDataLst>
          </p:nvPr>
        </p:nvSpPr>
        <p:spPr>
          <a:xfrm>
            <a:off x="1096480" y="1193617"/>
            <a:ext cx="10391709" cy="239504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800" b="1" dirty="0">
                <a:latin typeface="Avenir Black" panose="02000503020000020003" pitchFamily="2" charset="0"/>
              </a:rPr>
              <a:t>LES POINTS FORTS DE LA CONSULTATION</a:t>
            </a:r>
          </a:p>
          <a:p>
            <a:pPr>
              <a:lnSpc>
                <a:spcPct val="100000"/>
              </a:lnSpc>
            </a:pPr>
            <a:r>
              <a:rPr lang="fr-FR" sz="1200" dirty="0"/>
              <a:t>La démarche de consultation a été très fortement appréciée, et saluée par 70% des participants </a:t>
            </a:r>
            <a:r>
              <a:rPr lang="fr-FR" sz="1200" i="1" dirty="0"/>
              <a:t>(139 avis positifs / 199 grilles).</a:t>
            </a:r>
          </a:p>
          <a:p>
            <a:pPr marL="180975" indent="-180975">
              <a:lnSpc>
                <a:spcPct val="100000"/>
              </a:lnSpc>
              <a:buClr>
                <a:srgbClr val="E2051B"/>
              </a:buClr>
              <a:buFont typeface="Arial" panose="020B0604020202020204" pitchFamily="34" charset="0"/>
              <a:buChar char="•"/>
            </a:pPr>
            <a:r>
              <a:rPr lang="fr-FR" sz="1200" dirty="0"/>
              <a:t>Des échanges directs avec les responsables (élus et techniciens)</a:t>
            </a:r>
          </a:p>
          <a:p>
            <a:pPr marL="180975" indent="-180975">
              <a:lnSpc>
                <a:spcPct val="100000"/>
              </a:lnSpc>
              <a:buClr>
                <a:srgbClr val="E2051B"/>
              </a:buClr>
              <a:buFont typeface="Arial" panose="020B0604020202020204" pitchFamily="34" charset="0"/>
              <a:buChar char="•"/>
            </a:pPr>
            <a:r>
              <a:rPr lang="fr-FR" sz="1200" dirty="0"/>
              <a:t>Un rôle pédagogique, les consultations ont permis de contribuer à une prise de conscience générale (auprès de 50% des participants), à la fois du nombre de déplacements élevé, de la place prépondérante de la voiture, de la marge de progression des TC et des vélos et de la complexité des solutions à mettre en œuvre.</a:t>
            </a:r>
          </a:p>
          <a:p>
            <a:pPr marL="180975" indent="-180975">
              <a:lnSpc>
                <a:spcPct val="100000"/>
              </a:lnSpc>
              <a:buClr>
                <a:srgbClr val="E2051B"/>
              </a:buClr>
              <a:buFont typeface="Arial" panose="020B0604020202020204" pitchFamily="34" charset="0"/>
              <a:buChar char="•"/>
            </a:pPr>
            <a:r>
              <a:rPr lang="fr-FR" sz="1200" dirty="0"/>
              <a:t>Une écoute active des besoins exprimés et des échanges constructifs</a:t>
            </a:r>
          </a:p>
          <a:p>
            <a:pPr marL="180975" indent="-180975">
              <a:lnSpc>
                <a:spcPct val="100000"/>
              </a:lnSpc>
              <a:buClr>
                <a:srgbClr val="E2051B"/>
              </a:buClr>
              <a:buFont typeface="Arial" panose="020B0604020202020204" pitchFamily="34" charset="0"/>
              <a:buChar char="•"/>
            </a:pPr>
            <a:r>
              <a:rPr lang="fr-FR" sz="1200" dirty="0"/>
              <a:t>2 consultations en soirée pour permettre au plus grand nombre de participer aux consultations.</a:t>
            </a:r>
          </a:p>
        </p:txBody>
      </p:sp>
      <p:pic>
        <p:nvPicPr>
          <p:cNvPr id="11" name="Image 10">
            <a:extLst>
              <a:ext uri="{FF2B5EF4-FFF2-40B4-BE49-F238E27FC236}">
                <a16:creationId xmlns="" xmlns:a16="http://schemas.microsoft.com/office/drawing/2014/main" id="{24FFE24C-E6D0-F64F-89C5-6BE665874120}"/>
              </a:ext>
            </a:extLst>
          </p:cNvPr>
          <p:cNvPicPr>
            <a:picLocks noChangeAspect="1"/>
          </p:cNvPicPr>
          <p:nvPr>
            <p:custDataLst>
              <p:tags r:id="rId2"/>
            </p:custDataLst>
          </p:nvPr>
        </p:nvPicPr>
        <p:blipFill>
          <a:blip r:embed="rId10"/>
          <a:stretch>
            <a:fillRect/>
          </a:stretch>
        </p:blipFill>
        <p:spPr>
          <a:xfrm>
            <a:off x="324997" y="1183664"/>
            <a:ext cx="665424" cy="665424"/>
          </a:xfrm>
          <a:prstGeom prst="rect">
            <a:avLst/>
          </a:prstGeom>
        </p:spPr>
      </p:pic>
      <p:sp>
        <p:nvSpPr>
          <p:cNvPr id="3" name="ZoneTexte 2">
            <a:extLst>
              <a:ext uri="{FF2B5EF4-FFF2-40B4-BE49-F238E27FC236}">
                <a16:creationId xmlns="" xmlns:a16="http://schemas.microsoft.com/office/drawing/2014/main" id="{3354576B-6946-AC42-AFEE-B2D5D86A823C}"/>
              </a:ext>
            </a:extLst>
          </p:cNvPr>
          <p:cNvSpPr txBox="1"/>
          <p:nvPr>
            <p:custDataLst>
              <p:tags r:id="rId3"/>
            </p:custDataLst>
          </p:nvPr>
        </p:nvSpPr>
        <p:spPr>
          <a:xfrm>
            <a:off x="0" y="218757"/>
            <a:ext cx="12191999"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LA CONSULTATION </a:t>
            </a:r>
            <a:r>
              <a:rPr lang="fr-FR" sz="2400" b="1" i="1" dirty="0">
                <a:solidFill>
                  <a:srgbClr val="CB1569"/>
                </a:solidFill>
                <a:latin typeface="Avenir Black Oblique" panose="02000503020000020003" pitchFamily="2" charset="0"/>
              </a:rPr>
              <a:t>: une démarche très appréciée</a:t>
            </a:r>
            <a:endParaRPr lang="fr-FR" sz="2800" b="1" i="1" strike="sngStrike" dirty="0">
              <a:solidFill>
                <a:srgbClr val="00B0F0"/>
              </a:solidFill>
              <a:latin typeface="Avenir Black Oblique" panose="02000503020000020003" pitchFamily="2" charset="0"/>
            </a:endParaRPr>
          </a:p>
        </p:txBody>
      </p:sp>
      <p:sp>
        <p:nvSpPr>
          <p:cNvPr id="22" name="ZoneTexte 21">
            <a:extLst>
              <a:ext uri="{FF2B5EF4-FFF2-40B4-BE49-F238E27FC236}">
                <a16:creationId xmlns="" xmlns:a16="http://schemas.microsoft.com/office/drawing/2014/main" id="{5F1CF718-A9DD-F44A-A908-B3967B94FDF3}"/>
              </a:ext>
            </a:extLst>
          </p:cNvPr>
          <p:cNvSpPr txBox="1"/>
          <p:nvPr>
            <p:custDataLst>
              <p:tags r:id="rId4"/>
            </p:custDataLst>
          </p:nvPr>
        </p:nvSpPr>
        <p:spPr>
          <a:xfrm>
            <a:off x="5973216" y="3478339"/>
            <a:ext cx="3315548" cy="1046440"/>
          </a:xfrm>
          <a:prstGeom prst="rect">
            <a:avLst/>
          </a:prstGeom>
          <a:noFill/>
        </p:spPr>
        <p:txBody>
          <a:bodyPr wrap="square" rtlCol="0">
            <a:spAutoFit/>
          </a:bodyPr>
          <a:lstStyle/>
          <a:p>
            <a:pPr algn="r"/>
            <a:r>
              <a:rPr lang="fr-FR" sz="2000" i="1" dirty="0">
                <a:solidFill>
                  <a:srgbClr val="CB1569"/>
                </a:solidFill>
                <a:latin typeface="Avenir Book Oblique" panose="02000503020000020003" pitchFamily="2" charset="0"/>
              </a:rPr>
              <a:t>«</a:t>
            </a:r>
            <a:r>
              <a:rPr lang="fr-FR" sz="1100" i="1" dirty="0">
                <a:latin typeface="Avenir Book Oblique" panose="02000503020000020003" pitchFamily="2" charset="0"/>
              </a:rPr>
              <a:t> Cet atelier a permis </a:t>
            </a:r>
            <a:r>
              <a:rPr lang="fr-FR" sz="1100" i="1" dirty="0">
                <a:latin typeface="Avenir Book Oblique" panose="02000503020000020003" pitchFamily="2" charset="0"/>
                <a:cs typeface="Arial" panose="020B0604020202020204" pitchFamily="34" charset="0"/>
              </a:rPr>
              <a:t>d’exprimer des problématiques anciennes et également de comprendre la difficulté des solutions à apporter </a:t>
            </a:r>
            <a:r>
              <a:rPr lang="fr-FR" sz="2000" i="1" dirty="0">
                <a:solidFill>
                  <a:srgbClr val="CB1569"/>
                </a:solidFill>
                <a:latin typeface="Avenir Book Oblique" panose="02000503020000020003" pitchFamily="2" charset="0"/>
              </a:rPr>
              <a:t>»</a:t>
            </a:r>
          </a:p>
          <a:p>
            <a:pPr algn="r"/>
            <a:endParaRPr lang="fr-FR" sz="1100" i="1" dirty="0">
              <a:latin typeface="Avenir Book Oblique" panose="02000503020000020003" pitchFamily="2" charset="0"/>
            </a:endParaRPr>
          </a:p>
        </p:txBody>
      </p:sp>
      <p:sp>
        <p:nvSpPr>
          <p:cNvPr id="23" name="ZoneTexte 22">
            <a:extLst>
              <a:ext uri="{FF2B5EF4-FFF2-40B4-BE49-F238E27FC236}">
                <a16:creationId xmlns="" xmlns:a16="http://schemas.microsoft.com/office/drawing/2014/main" id="{D0B6C2E8-7AC2-4D44-93EC-717197ABF2BC}"/>
              </a:ext>
            </a:extLst>
          </p:cNvPr>
          <p:cNvSpPr txBox="1"/>
          <p:nvPr>
            <p:custDataLst>
              <p:tags r:id="rId5"/>
            </p:custDataLst>
          </p:nvPr>
        </p:nvSpPr>
        <p:spPr>
          <a:xfrm>
            <a:off x="1929708" y="3588666"/>
            <a:ext cx="2631304" cy="707886"/>
          </a:xfrm>
          <a:prstGeom prst="rect">
            <a:avLst/>
          </a:prstGeom>
          <a:noFill/>
        </p:spPr>
        <p:txBody>
          <a:bodyPr wrap="square" rtlCol="0">
            <a:spAutoFit/>
          </a:bodyPr>
          <a:lstStyle/>
          <a:p>
            <a:r>
              <a:rPr lang="fr-FR" sz="2000" i="1" dirty="0">
                <a:solidFill>
                  <a:srgbClr val="CB1569"/>
                </a:solidFill>
                <a:latin typeface="Avenir Book Oblique" panose="02000503020000020003" pitchFamily="2" charset="0"/>
              </a:rPr>
              <a:t>«</a:t>
            </a:r>
            <a:r>
              <a:rPr lang="fr-FR" sz="1100" i="1" dirty="0">
                <a:latin typeface="Avenir Book Oblique" panose="02000503020000020003" pitchFamily="2" charset="0"/>
              </a:rPr>
              <a:t> </a:t>
            </a:r>
            <a:r>
              <a:rPr lang="fr-FR" sz="1100" i="1" dirty="0">
                <a:latin typeface="Avenir Book Oblique" panose="02000503020000020003" pitchFamily="2" charset="0"/>
                <a:cs typeface="Arial" panose="020B0604020202020204" pitchFamily="34" charset="0"/>
              </a:rPr>
              <a:t>Cela montre l’intérêt que Nîmes Métropole porte aux utilisateurs </a:t>
            </a:r>
            <a:r>
              <a:rPr lang="fr-FR" sz="2000" i="1" dirty="0">
                <a:solidFill>
                  <a:srgbClr val="CB1569"/>
                </a:solidFill>
                <a:latin typeface="Avenir Book Oblique" panose="02000503020000020003" pitchFamily="2" charset="0"/>
              </a:rPr>
              <a:t>»</a:t>
            </a:r>
          </a:p>
        </p:txBody>
      </p:sp>
      <p:sp>
        <p:nvSpPr>
          <p:cNvPr id="5" name="Espace réservé du numéro de diapositive 4">
            <a:extLst>
              <a:ext uri="{FF2B5EF4-FFF2-40B4-BE49-F238E27FC236}">
                <a16:creationId xmlns="" xmlns:a16="http://schemas.microsoft.com/office/drawing/2014/main" id="{DB866232-9F3A-5D4E-AF2D-3D89CB7051CA}"/>
              </a:ext>
            </a:extLst>
          </p:cNvPr>
          <p:cNvSpPr>
            <a:spLocks noGrp="1"/>
          </p:cNvSpPr>
          <p:nvPr>
            <p:ph type="sldNum" sz="quarter" idx="12"/>
            <p:custDataLst>
              <p:tags r:id="rId6"/>
            </p:custDataLst>
          </p:nvPr>
        </p:nvSpPr>
        <p:spPr>
          <a:xfrm>
            <a:off x="9372600" y="6436665"/>
            <a:ext cx="2743200" cy="365125"/>
          </a:xfrm>
        </p:spPr>
        <p:txBody>
          <a:bodyPr/>
          <a:lstStyle/>
          <a:p>
            <a:fld id="{35775009-1450-5E42-8421-572F664F1D9B}" type="slidenum">
              <a:rPr lang="fr-FR" smtClean="0"/>
              <a:t>3</a:t>
            </a:fld>
            <a:endParaRPr lang="fr-FR" dirty="0"/>
          </a:p>
        </p:txBody>
      </p:sp>
      <p:sp>
        <p:nvSpPr>
          <p:cNvPr id="15" name="Espace réservé du contenu 2">
            <a:extLst>
              <a:ext uri="{FF2B5EF4-FFF2-40B4-BE49-F238E27FC236}">
                <a16:creationId xmlns="" xmlns:a16="http://schemas.microsoft.com/office/drawing/2014/main" id="{355450B1-FE6E-4768-80F0-23AA39ACEE0D}"/>
              </a:ext>
            </a:extLst>
          </p:cNvPr>
          <p:cNvSpPr txBox="1">
            <a:spLocks/>
          </p:cNvSpPr>
          <p:nvPr>
            <p:custDataLst>
              <p:tags r:id="rId7"/>
            </p:custDataLst>
          </p:nvPr>
        </p:nvSpPr>
        <p:spPr>
          <a:xfrm>
            <a:off x="1096480" y="4699747"/>
            <a:ext cx="10391709" cy="174175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800" b="1" dirty="0">
                <a:latin typeface="Avenir Black" panose="02000503020000020003" pitchFamily="2" charset="0"/>
              </a:rPr>
              <a:t>LES AXES D’EVOLUTIONS : quelques propositions des participants</a:t>
            </a: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Organiser des réunions d’échanges régulières.</a:t>
            </a: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Associer aux ateliers en présentiel des consultations en ligne </a:t>
            </a:r>
            <a:r>
              <a:rPr lang="fr-FR" sz="1200" i="1" dirty="0">
                <a:ea typeface="Trebuchet MS" charset="0"/>
                <a:cs typeface="Arial" panose="020B0604020202020204" pitchFamily="34" charset="0"/>
              </a:rPr>
              <a:t>- Ex : </a:t>
            </a:r>
            <a:r>
              <a:rPr lang="fr-FR" sz="1200" i="1" dirty="0"/>
              <a:t>un questionnaire pour recueillir les besoins des habitants.</a:t>
            </a:r>
            <a:endParaRPr lang="fr-FR" sz="1200" dirty="0">
              <a:ea typeface="Trebuchet MS" charset="0"/>
              <a:cs typeface="Arial" panose="020B0604020202020204" pitchFamily="34" charset="0"/>
            </a:endParaRP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Diffuser les documents de présentation, en amont si possible.</a:t>
            </a:r>
          </a:p>
          <a:p>
            <a:pPr marL="180975" indent="-180975">
              <a:lnSpc>
                <a:spcPct val="100000"/>
              </a:lnSpc>
              <a:spcBef>
                <a:spcPts val="600"/>
              </a:spcBef>
              <a:buClr>
                <a:srgbClr val="E2051B"/>
              </a:buClr>
              <a:buFont typeface="Arial" panose="020B0604020202020204" pitchFamily="34" charset="0"/>
              <a:buChar char="•"/>
            </a:pPr>
            <a:r>
              <a:rPr lang="fr-FR" sz="1200" dirty="0"/>
              <a:t>Être consulté pour le plan vélo, et pour le PDM</a:t>
            </a: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Une communication plus large pour plus de participation</a:t>
            </a:r>
          </a:p>
        </p:txBody>
      </p:sp>
      <p:pic>
        <p:nvPicPr>
          <p:cNvPr id="16" name="Image 15">
            <a:extLst>
              <a:ext uri="{FF2B5EF4-FFF2-40B4-BE49-F238E27FC236}">
                <a16:creationId xmlns="" xmlns:a16="http://schemas.microsoft.com/office/drawing/2014/main" id="{51C0CF5E-DC64-483B-8857-C2AC475CC31C}"/>
              </a:ext>
            </a:extLst>
          </p:cNvPr>
          <p:cNvPicPr>
            <a:picLocks noChangeAspect="1"/>
          </p:cNvPicPr>
          <p:nvPr>
            <p:custDataLst>
              <p:tags r:id="rId8"/>
            </p:custDataLst>
          </p:nvPr>
        </p:nvPicPr>
        <p:blipFill>
          <a:blip r:embed="rId10"/>
          <a:stretch>
            <a:fillRect/>
          </a:stretch>
        </p:blipFill>
        <p:spPr>
          <a:xfrm>
            <a:off x="324997" y="4481494"/>
            <a:ext cx="665424" cy="665424"/>
          </a:xfrm>
          <a:prstGeom prst="rect">
            <a:avLst/>
          </a:prstGeom>
        </p:spPr>
      </p:pic>
    </p:spTree>
    <p:extLst>
      <p:ext uri="{BB962C8B-B14F-4D97-AF65-F5344CB8AC3E}">
        <p14:creationId xmlns:p14="http://schemas.microsoft.com/office/powerpoint/2010/main" val="2311906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47825" y="1293866"/>
            <a:ext cx="7490012" cy="2856875"/>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7 </a:t>
            </a:r>
          </a:p>
          <a:p>
            <a:pPr algn="ctr">
              <a:lnSpc>
                <a:spcPct val="100000"/>
              </a:lnSpc>
            </a:pPr>
            <a:r>
              <a:rPr lang="fr-FR" sz="3600" b="1" dirty="0">
                <a:solidFill>
                  <a:srgbClr val="E2051B"/>
                </a:solidFill>
                <a:latin typeface="Avenir Heavy" panose="02000503020000020003" pitchFamily="2" charset="0"/>
              </a:rPr>
              <a:t>NÎMES COURBESSAC</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03 FÉVRIER 2022</a:t>
            </a:r>
          </a:p>
          <a:p>
            <a:pPr algn="ctr">
              <a:lnSpc>
                <a:spcPct val="100000"/>
              </a:lnSpc>
            </a:pPr>
            <a:endParaRPr lang="fr-FR" sz="1200" b="1" i="1" dirty="0">
              <a:latin typeface="Avenir Heavy" panose="02000503020000020003" pitchFamily="2" charset="0"/>
            </a:endParaRP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1433899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207350" y="482197"/>
            <a:ext cx="5473411" cy="586923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pPr>
            <a:r>
              <a:rPr lang="fr-FR" sz="1200" b="1" dirty="0">
                <a:solidFill>
                  <a:srgbClr val="CB1569"/>
                </a:solidFill>
              </a:rPr>
              <a:t>D’ordre général</a:t>
            </a:r>
            <a:endParaRPr lang="fr-FR" sz="1200" b="1" dirty="0"/>
          </a:p>
          <a:p>
            <a:pPr marL="138113" indent="-138113">
              <a:lnSpc>
                <a:spcPct val="100000"/>
              </a:lnSpc>
              <a:spcBef>
                <a:spcPts val="600"/>
              </a:spcBef>
              <a:buClr>
                <a:srgbClr val="E2051B"/>
              </a:buClr>
              <a:buFont typeface="Arial" panose="020B0604020202020204" pitchFamily="34" charset="0"/>
              <a:buChar char="•"/>
            </a:pPr>
            <a:r>
              <a:rPr lang="fr-FR" sz="1050" dirty="0">
                <a:cs typeface="Arial" panose="020B0604020202020204" pitchFamily="34" charset="0"/>
              </a:rPr>
              <a:t>Poser la question d’un trolley (et penser au transport par câble c’est pas cher !).</a:t>
            </a:r>
          </a:p>
          <a:p>
            <a:pPr marL="138113" indent="-138113">
              <a:lnSpc>
                <a:spcPct val="100000"/>
              </a:lnSpc>
              <a:spcBef>
                <a:spcPts val="600"/>
              </a:spcBef>
              <a:buClr>
                <a:srgbClr val="E2051B"/>
              </a:buClr>
              <a:buFont typeface="Arial" panose="020B0604020202020204" pitchFamily="34" charset="0"/>
              <a:buChar char="•"/>
            </a:pPr>
            <a:r>
              <a:rPr lang="fr-FR" sz="1050" dirty="0"/>
              <a:t>Extension des priorités aux feux pour les bus avec un système de détection, qui pourrait apporter de la fluidité (notamment pour L6 et L7).</a:t>
            </a:r>
          </a:p>
          <a:p>
            <a:pPr>
              <a:lnSpc>
                <a:spcPct val="100000"/>
              </a:lnSpc>
              <a:spcBef>
                <a:spcPts val="0"/>
              </a:spcBef>
              <a:buClr>
                <a:srgbClr val="E2051B"/>
              </a:buClr>
            </a:pPr>
            <a:endParaRPr lang="fr-FR" sz="1200" dirty="0"/>
          </a:p>
          <a:p>
            <a:pPr>
              <a:lnSpc>
                <a:spcPct val="100000"/>
              </a:lnSpc>
              <a:spcBef>
                <a:spcPts val="0"/>
              </a:spcBef>
              <a:buClr>
                <a:srgbClr val="E2051B"/>
              </a:buClr>
            </a:pPr>
            <a:r>
              <a:rPr lang="fr-FR" sz="1200" b="1" dirty="0">
                <a:solidFill>
                  <a:srgbClr val="CB1569"/>
                </a:solidFill>
              </a:rPr>
              <a:t>Ligne par ligne </a:t>
            </a:r>
            <a:endParaRPr lang="fr-FR" sz="1200" dirty="0">
              <a:ea typeface="Trebuchet MS" charset="0"/>
              <a:cs typeface="Arial" panose="020B0604020202020204" pitchFamily="34" charset="0"/>
            </a:endParaRP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cs typeface="Arial" panose="020B0604020202020204" pitchFamily="34" charset="0"/>
              </a:rPr>
              <a:t>L10</a:t>
            </a:r>
            <a:r>
              <a:rPr lang="fr-FR" sz="1050" dirty="0">
                <a:cs typeface="Arial" panose="020B0604020202020204" pitchFamily="34" charset="0"/>
              </a:rPr>
              <a:t> : </a:t>
            </a:r>
          </a:p>
          <a:p>
            <a:pPr marL="311150" indent="-177800">
              <a:lnSpc>
                <a:spcPct val="100000"/>
              </a:lnSpc>
              <a:spcBef>
                <a:spcPts val="0"/>
              </a:spcBef>
              <a:buClr>
                <a:srgbClr val="E2051B"/>
              </a:buClr>
              <a:buFont typeface="Wingdings" pitchFamily="2" charset="2"/>
              <a:buChar char="ü"/>
            </a:pPr>
            <a:r>
              <a:rPr lang="fr-FR" sz="1050" dirty="0">
                <a:cs typeface="Arial" panose="020B0604020202020204" pitchFamily="34" charset="0"/>
              </a:rPr>
              <a:t>Instaurer une fréquence à 15’</a:t>
            </a:r>
          </a:p>
          <a:p>
            <a:pPr marL="311150" indent="-177800">
              <a:lnSpc>
                <a:spcPct val="100000"/>
              </a:lnSpc>
              <a:spcBef>
                <a:spcPts val="0"/>
              </a:spcBef>
              <a:buClr>
                <a:srgbClr val="E2051B"/>
              </a:buClr>
              <a:buFont typeface="Wingdings" pitchFamily="2" charset="2"/>
              <a:buChar char="ü"/>
            </a:pPr>
            <a:r>
              <a:rPr lang="fr-FR" sz="1050" dirty="0">
                <a:cs typeface="Arial" panose="020B0604020202020204" pitchFamily="34" charset="0"/>
              </a:rPr>
              <a:t>Coordonner les horaires avec la T2 </a:t>
            </a:r>
          </a:p>
          <a:p>
            <a:pPr marL="311150" indent="-177800">
              <a:lnSpc>
                <a:spcPct val="100000"/>
              </a:lnSpc>
              <a:spcBef>
                <a:spcPts val="0"/>
              </a:spcBef>
              <a:buClr>
                <a:srgbClr val="E2051B"/>
              </a:buClr>
              <a:buFont typeface="Wingdings" pitchFamily="2" charset="2"/>
              <a:buChar char="ü"/>
            </a:pPr>
            <a:r>
              <a:rPr lang="fr-FR" sz="1050" dirty="0">
                <a:cs typeface="Arial" panose="020B0604020202020204" pitchFamily="34" charset="0"/>
              </a:rPr>
              <a:t>Renfort régulier, notamment </a:t>
            </a:r>
            <a:r>
              <a:rPr lang="fr-FR" sz="1050" dirty="0"/>
              <a:t>au niveau de la route de </a:t>
            </a:r>
            <a:r>
              <a:rPr lang="fr-FR" sz="1050" dirty="0" err="1"/>
              <a:t>Courbessac</a:t>
            </a:r>
            <a:r>
              <a:rPr lang="fr-FR" sz="1050" dirty="0"/>
              <a:t>. </a:t>
            </a:r>
            <a:endParaRPr lang="fr-FR" sz="1050" dirty="0">
              <a:cs typeface="Arial" panose="020B0604020202020204" pitchFamily="34" charset="0"/>
            </a:endParaRPr>
          </a:p>
          <a:p>
            <a:pPr marL="311150" indent="-177800">
              <a:lnSpc>
                <a:spcPct val="100000"/>
              </a:lnSpc>
              <a:spcBef>
                <a:spcPts val="0"/>
              </a:spcBef>
              <a:buClr>
                <a:srgbClr val="E2051B"/>
              </a:buClr>
              <a:buFont typeface="Wingdings" pitchFamily="2" charset="2"/>
              <a:buChar char="ü"/>
            </a:pPr>
            <a:r>
              <a:rPr lang="fr-FR" sz="1050" dirty="0">
                <a:cs typeface="Arial" panose="020B0604020202020204" pitchFamily="34" charset="0"/>
              </a:rPr>
              <a:t>Faire partir tous les bus de Mas d’</a:t>
            </a:r>
            <a:r>
              <a:rPr lang="fr-FR" sz="1050" dirty="0" err="1">
                <a:cs typeface="Arial" panose="020B0604020202020204" pitchFamily="34" charset="0"/>
              </a:rPr>
              <a:t>Escattes</a:t>
            </a:r>
            <a:r>
              <a:rPr lang="fr-FR" sz="1050" dirty="0">
                <a:cs typeface="Arial" panose="020B0604020202020204" pitchFamily="34" charset="0"/>
              </a:rPr>
              <a:t> (les départs de </a:t>
            </a:r>
            <a:r>
              <a:rPr lang="fr-FR" sz="1050" dirty="0" err="1">
                <a:cs typeface="Arial" panose="020B0604020202020204" pitchFamily="34" charset="0"/>
              </a:rPr>
              <a:t>Courbessac</a:t>
            </a:r>
            <a:r>
              <a:rPr lang="fr-FR" sz="1050" dirty="0">
                <a:cs typeface="Arial" panose="020B0604020202020204" pitchFamily="34" charset="0"/>
              </a:rPr>
              <a:t> désavantagent les étudiants).</a:t>
            </a:r>
          </a:p>
          <a:p>
            <a:pPr marL="311150" indent="-177800">
              <a:lnSpc>
                <a:spcPct val="100000"/>
              </a:lnSpc>
              <a:spcBef>
                <a:spcPts val="0"/>
              </a:spcBef>
              <a:buClr>
                <a:srgbClr val="E2051B"/>
              </a:buClr>
              <a:buFont typeface="Wingdings" pitchFamily="2" charset="2"/>
              <a:buChar char="ü"/>
            </a:pPr>
            <a:r>
              <a:rPr lang="fr-FR" sz="1050" dirty="0">
                <a:cs typeface="Arial" panose="020B0604020202020204" pitchFamily="34" charset="0"/>
              </a:rPr>
              <a:t>Mettre des mini / moyens bus de Serre Cavalier à </a:t>
            </a:r>
            <a:r>
              <a:rPr lang="fr-FR" sz="1050" dirty="0" err="1">
                <a:cs typeface="Arial" panose="020B0604020202020204" pitchFamily="34" charset="0"/>
              </a:rPr>
              <a:t>Feuchères</a:t>
            </a:r>
            <a:r>
              <a:rPr lang="fr-FR" sz="1050" dirty="0">
                <a:cs typeface="Arial" panose="020B0604020202020204" pitchFamily="34" charset="0"/>
              </a:rPr>
              <a:t> et des bus standards de </a:t>
            </a:r>
            <a:r>
              <a:rPr lang="fr-FR" sz="1050" dirty="0" err="1">
                <a:cs typeface="Arial" panose="020B0604020202020204" pitchFamily="34" charset="0"/>
              </a:rPr>
              <a:t>Feuchères</a:t>
            </a:r>
            <a:r>
              <a:rPr lang="fr-FR" sz="1050" dirty="0">
                <a:cs typeface="Arial" panose="020B0604020202020204" pitchFamily="34" charset="0"/>
              </a:rPr>
              <a:t> à Mas d’</a:t>
            </a:r>
            <a:r>
              <a:rPr lang="fr-FR" sz="1050" dirty="0" err="1">
                <a:cs typeface="Arial" panose="020B0604020202020204" pitchFamily="34" charset="0"/>
              </a:rPr>
              <a:t>Escattes</a:t>
            </a:r>
            <a:endParaRPr lang="fr-FR" sz="1050" dirty="0">
              <a:cs typeface="Arial" panose="020B0604020202020204" pitchFamily="34" charset="0"/>
            </a:endParaRPr>
          </a:p>
          <a:p>
            <a:pPr marL="311150" indent="-177800">
              <a:lnSpc>
                <a:spcPct val="100000"/>
              </a:lnSpc>
              <a:spcBef>
                <a:spcPts val="0"/>
              </a:spcBef>
              <a:buClr>
                <a:srgbClr val="E2051B"/>
              </a:buClr>
              <a:buFont typeface="Wingdings" pitchFamily="2" charset="2"/>
              <a:buChar char="ü"/>
            </a:pPr>
            <a:r>
              <a:rPr lang="fr-FR" sz="1050" dirty="0"/>
              <a:t>Beaucoup de scolaires : doubler les bus entre 12h et 14h et à partir de 16h ou éviter l’arrêt au Mas de </a:t>
            </a:r>
            <a:r>
              <a:rPr lang="fr-FR" sz="1050" dirty="0" err="1"/>
              <a:t>Mingue</a:t>
            </a:r>
            <a:r>
              <a:rPr lang="fr-FR" sz="1050" dirty="0"/>
              <a:t>, afin de dévier naturellement les usagers par T2, ce qui désengorgerait.</a:t>
            </a:r>
          </a:p>
          <a:p>
            <a:pPr marL="311150" indent="-177800">
              <a:lnSpc>
                <a:spcPct val="100000"/>
              </a:lnSpc>
              <a:spcBef>
                <a:spcPts val="0"/>
              </a:spcBef>
              <a:buClr>
                <a:srgbClr val="E2051B"/>
              </a:buClr>
              <a:buFont typeface="Wingdings" pitchFamily="2" charset="2"/>
              <a:buChar char="ü"/>
            </a:pPr>
            <a:r>
              <a:rPr lang="fr-FR" sz="1050" dirty="0"/>
              <a:t>Circuler le dimanche pour les besoins liés au CHU et à l’</a:t>
            </a:r>
            <a:r>
              <a:rPr lang="fr-FR" sz="1050" dirty="0" err="1"/>
              <a:t>Ehpad</a:t>
            </a:r>
            <a:r>
              <a:rPr lang="fr-FR" sz="1050" dirty="0"/>
              <a:t>, avec un système de taxi à la demande</a:t>
            </a:r>
          </a:p>
          <a:p>
            <a:pPr marL="311150" indent="-177800">
              <a:lnSpc>
                <a:spcPct val="100000"/>
              </a:lnSpc>
              <a:spcBef>
                <a:spcPts val="0"/>
              </a:spcBef>
              <a:buClr>
                <a:srgbClr val="E2051B"/>
              </a:buClr>
              <a:buFont typeface="Wingdings" pitchFamily="2" charset="2"/>
              <a:buChar char="ü"/>
            </a:pPr>
            <a:r>
              <a:rPr lang="fr-FR" sz="1050" dirty="0"/>
              <a:t>Installer un banc à l’arrêt Hirondelle.</a:t>
            </a:r>
          </a:p>
          <a:p>
            <a:pPr marL="311150" indent="-177800">
              <a:lnSpc>
                <a:spcPct val="100000"/>
              </a:lnSpc>
              <a:spcBef>
                <a:spcPts val="0"/>
              </a:spcBef>
              <a:buClr>
                <a:srgbClr val="E2051B"/>
              </a:buClr>
              <a:buFont typeface="Wingdings" pitchFamily="2" charset="2"/>
              <a:buChar char="ü"/>
            </a:pPr>
            <a:r>
              <a:rPr lang="fr-FR" sz="1050" dirty="0"/>
              <a:t>Mettre de la lumière à l’arrêt Mas d’</a:t>
            </a:r>
            <a:r>
              <a:rPr lang="fr-FR" sz="1050" dirty="0" err="1"/>
              <a:t>Escattes</a:t>
            </a:r>
            <a:endParaRPr lang="fr-FR" sz="1050" dirty="0"/>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cs typeface="Arial" panose="020B0604020202020204" pitchFamily="34" charset="0"/>
              </a:rPr>
              <a:t>L6</a:t>
            </a:r>
            <a:r>
              <a:rPr lang="fr-FR" sz="1050" dirty="0">
                <a:cs typeface="Arial" panose="020B0604020202020204" pitchFamily="34" charset="0"/>
              </a:rPr>
              <a:t> : fréquence à moins de 15’.</a:t>
            </a: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rPr>
              <a:t>L6 et L7 </a:t>
            </a:r>
            <a:r>
              <a:rPr lang="fr-FR" sz="1050" dirty="0"/>
              <a:t>: proposition d’une seule ligne mais avec 2 itinéraires : l’un via Gambetta/Coupole, l’autre via Amiral Courbet + ces 2 lignes ne concernent pas les mêmes usagers (d’un côté personnes âgées se déplaçant en journée, de l’autre des actifs se rendant sur leur lieu de travail) =&gt; Faire 1 bus sur 3 et étudier le </a:t>
            </a:r>
            <a:r>
              <a:rPr lang="fr-FR" sz="1050" dirty="0" err="1"/>
              <a:t>multilignage</a:t>
            </a:r>
            <a:r>
              <a:rPr lang="fr-FR" sz="1050" dirty="0"/>
              <a:t> ?</a:t>
            </a: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cs typeface="Arial" panose="020B0604020202020204" pitchFamily="34" charset="0"/>
              </a:rPr>
              <a:t>L79 / L83 / L84 - Navette Inter-quartiers </a:t>
            </a:r>
            <a:r>
              <a:rPr lang="fr-FR" sz="1050" dirty="0">
                <a:cs typeface="Arial" panose="020B0604020202020204" pitchFamily="34" charset="0"/>
              </a:rPr>
              <a:t>: </a:t>
            </a:r>
            <a:r>
              <a:rPr lang="fr-FR" sz="1050" dirty="0"/>
              <a:t>élargir le dispositif au dimanche matin pour les besoins des personnes se rendant à l’office </a:t>
            </a:r>
            <a:endParaRPr lang="fr-FR" sz="1050" dirty="0">
              <a:cs typeface="Arial" panose="020B0604020202020204" pitchFamily="34" charset="0"/>
            </a:endParaRP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cs typeface="Arial" panose="020B0604020202020204" pitchFamily="34" charset="0"/>
              </a:rPr>
              <a:t>T4 </a:t>
            </a:r>
            <a:r>
              <a:rPr lang="fr-FR" sz="1050" dirty="0">
                <a:cs typeface="Arial" panose="020B0604020202020204" pitchFamily="34" charset="0"/>
              </a:rPr>
              <a:t>: créer 1 arrêt de la ligne T4 au bas de l’avenue Monseigneur </a:t>
            </a:r>
            <a:r>
              <a:rPr lang="fr-FR" sz="1050" dirty="0" err="1">
                <a:cs typeface="Arial" panose="020B0604020202020204" pitchFamily="34" charset="0"/>
              </a:rPr>
              <a:t>Claberio</a:t>
            </a:r>
            <a:r>
              <a:rPr lang="fr-FR" sz="1050" dirty="0">
                <a:cs typeface="Arial" panose="020B0604020202020204" pitchFamily="34" charset="0"/>
              </a:rPr>
              <a:t> (bas du Mas de </a:t>
            </a:r>
            <a:r>
              <a:rPr lang="fr-FR" sz="1050" dirty="0" err="1">
                <a:cs typeface="Arial" panose="020B0604020202020204" pitchFamily="34" charset="0"/>
              </a:rPr>
              <a:t>Mingue</a:t>
            </a:r>
            <a:r>
              <a:rPr lang="fr-FR" sz="1050" dirty="0">
                <a:cs typeface="Arial" panose="020B0604020202020204" pitchFamily="34" charset="0"/>
              </a:rPr>
              <a:t>) sans quitter la route d’Avignon.</a:t>
            </a:r>
          </a:p>
          <a:p>
            <a:pPr marL="138113" indent="-138113">
              <a:lnSpc>
                <a:spcPct val="100000"/>
              </a:lnSpc>
              <a:spcBef>
                <a:spcPts val="500"/>
              </a:spcBef>
              <a:buClr>
                <a:srgbClr val="E2051B"/>
              </a:buClr>
              <a:buFont typeface="Arial" panose="020B0604020202020204" pitchFamily="34" charset="0"/>
              <a:buChar char="•"/>
            </a:pPr>
            <a:r>
              <a:rPr lang="fr-FR" sz="1050" b="1" dirty="0">
                <a:solidFill>
                  <a:srgbClr val="CB1569"/>
                </a:solidFill>
                <a:cs typeface="Arial" panose="020B0604020202020204" pitchFamily="34" charset="0"/>
              </a:rPr>
              <a:t>T2</a:t>
            </a:r>
            <a:r>
              <a:rPr lang="fr-FR" sz="1050" dirty="0">
                <a:cs typeface="Arial" panose="020B0604020202020204" pitchFamily="34" charset="0"/>
              </a:rPr>
              <a:t> : </a:t>
            </a:r>
            <a:r>
              <a:rPr lang="fr-FR" sz="1050" dirty="0"/>
              <a:t>passer par le rond point de l’école de Police au niveau de </a:t>
            </a:r>
            <a:r>
              <a:rPr lang="fr-FR" sz="1050" dirty="0" err="1"/>
              <a:t>Courbessac</a:t>
            </a:r>
            <a:r>
              <a:rPr lang="fr-FR" sz="1050" dirty="0"/>
              <a:t>.</a:t>
            </a:r>
          </a:p>
          <a:p>
            <a:pPr marL="138113" indent="-138113">
              <a:lnSpc>
                <a:spcPct val="100000"/>
              </a:lnSpc>
              <a:spcBef>
                <a:spcPts val="500"/>
              </a:spcBef>
              <a:buClr>
                <a:srgbClr val="E2051B"/>
              </a:buClr>
              <a:buFont typeface="Arial" panose="020B0604020202020204" pitchFamily="34" charset="0"/>
              <a:buChar char="•"/>
            </a:pPr>
            <a:endParaRPr lang="fr-FR" sz="1050" dirty="0">
              <a:cs typeface="Arial" panose="020B0604020202020204" pitchFamily="34" charset="0"/>
            </a:endParaRPr>
          </a:p>
          <a:p>
            <a:pPr marL="179388" indent="-179388">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6"/>
          <a:stretch>
            <a:fillRect/>
          </a:stretch>
        </p:blipFill>
        <p:spPr>
          <a:xfrm>
            <a:off x="5653969" y="563477"/>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039176" y="909392"/>
            <a:ext cx="4226034" cy="573316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spcBef>
                <a:spcPts val="400"/>
              </a:spcBef>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spcBef>
                <a:spcPts val="400"/>
              </a:spcBef>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spcBef>
                <a:spcPts val="400"/>
              </a:spcBef>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7"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187824" y="909392"/>
            <a:ext cx="737640" cy="484735"/>
          </a:xfrm>
          <a:prstGeom prst="rect">
            <a:avLst/>
          </a:prstGeom>
        </p:spPr>
      </p:pic>
      <p:pic>
        <p:nvPicPr>
          <p:cNvPr id="23" name="Graphique 22" descr="Contour de visage avec grimace avec un remplissage uni">
            <a:extLst>
              <a:ext uri="{FF2B5EF4-FFF2-40B4-BE49-F238E27FC236}">
                <a16:creationId xmlns="" xmlns:a16="http://schemas.microsoft.com/office/drawing/2014/main" id="{BB7B2414-DF3A-7341-A2FE-3E6BD11E5E65}"/>
              </a:ext>
            </a:extLst>
          </p:cNvPr>
          <p:cNvPicPr>
            <a:picLocks noChangeAspect="1"/>
          </p:cNvPicPr>
          <p:nvPr>
            <p:custDataLst>
              <p:tags r:id="rId6"/>
            </p:custDataLst>
          </p:nvPr>
        </p:nvPicPr>
        <p:blipFill>
          <a:blip r:embed="rId18">
            <a:extLst>
              <a:ext uri="{96DAC541-7B7A-43D3-8B79-37D633B846F1}">
                <asvg:svgBlip xmlns="" xmlns:asvg="http://schemas.microsoft.com/office/drawing/2016/SVG/main" r:embed="rId19"/>
              </a:ext>
            </a:extLst>
          </a:blip>
          <a:stretch>
            <a:fillRect/>
          </a:stretch>
        </p:blipFill>
        <p:spPr>
          <a:xfrm>
            <a:off x="3109946" y="1759237"/>
            <a:ext cx="355045" cy="355045"/>
          </a:xfrm>
          <a:prstGeom prst="rect">
            <a:avLst/>
          </a:prstGeom>
        </p:spPr>
      </p:pic>
      <p:pic>
        <p:nvPicPr>
          <p:cNvPr id="16" name="Graphique 79" descr="Contour de visage sans expression avec un remplissage uni">
            <a:extLst>
              <a:ext uri="{FF2B5EF4-FFF2-40B4-BE49-F238E27FC236}">
                <a16:creationId xmlns="" xmlns:a16="http://schemas.microsoft.com/office/drawing/2014/main" id="{A8141C1E-CC3C-C54F-8820-8C7F3723A4FA}"/>
              </a:ext>
            </a:extLst>
          </p:cNvPr>
          <p:cNvPicPr/>
          <p:nvPr>
            <p:custDataLst>
              <p:tags r:id="rId7"/>
            </p:custDataLst>
          </p:nvPr>
        </p:nvPicPr>
        <p:blipFill>
          <a:blip r:embed="rId20">
            <a:extLst>
              <a:ext uri="{96DAC541-7B7A-43D3-8B79-37D633B846F1}">
                <asvg:svgBlip xmlns="" xmlns:asvg="http://schemas.microsoft.com/office/drawing/2016/SVG/main" r:embed="rId21"/>
              </a:ext>
            </a:extLst>
          </a:blip>
          <a:stretch>
            <a:fillRect/>
          </a:stretch>
        </p:blipFill>
        <p:spPr>
          <a:xfrm>
            <a:off x="3109945" y="2055344"/>
            <a:ext cx="355045" cy="359271"/>
          </a:xfrm>
          <a:prstGeom prst="rect">
            <a:avLst/>
          </a:prstGeom>
        </p:spPr>
      </p:pic>
      <p:sp>
        <p:nvSpPr>
          <p:cNvPr id="28" name="ZoneTexte 27">
            <a:extLst>
              <a:ext uri="{FF2B5EF4-FFF2-40B4-BE49-F238E27FC236}">
                <a16:creationId xmlns="" xmlns:a16="http://schemas.microsoft.com/office/drawing/2014/main" id="{35ADCFBC-839F-7941-A26F-687C03229503}"/>
              </a:ext>
            </a:extLst>
          </p:cNvPr>
          <p:cNvSpPr txBox="1"/>
          <p:nvPr>
            <p:custDataLst>
              <p:tags r:id="rId8"/>
            </p:custDataLst>
          </p:nvPr>
        </p:nvSpPr>
        <p:spPr>
          <a:xfrm>
            <a:off x="2812580" y="5392269"/>
            <a:ext cx="2275107" cy="584775"/>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Pas assez structuré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29" name="ZoneTexte 28">
            <a:extLst>
              <a:ext uri="{FF2B5EF4-FFF2-40B4-BE49-F238E27FC236}">
                <a16:creationId xmlns="" xmlns:a16="http://schemas.microsoft.com/office/drawing/2014/main" id="{F73AD1C6-A408-8E47-857C-33FE39DE348C}"/>
              </a:ext>
            </a:extLst>
          </p:cNvPr>
          <p:cNvSpPr txBox="1"/>
          <p:nvPr>
            <p:custDataLst>
              <p:tags r:id="rId9"/>
            </p:custDataLst>
          </p:nvPr>
        </p:nvSpPr>
        <p:spPr>
          <a:xfrm>
            <a:off x="834676" y="3203264"/>
            <a:ext cx="2631304" cy="707886"/>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Cela montre l’intérêt que Nîmes Métropole porte aux utilisateur </a:t>
            </a:r>
            <a:r>
              <a:rPr lang="fr-FR" sz="2000" i="1" dirty="0">
                <a:solidFill>
                  <a:srgbClr val="CB1569"/>
                </a:solidFill>
                <a:latin typeface="Avenir Book" panose="02000503020000020003" pitchFamily="2" charset="0"/>
              </a:rPr>
              <a:t>»</a:t>
            </a:r>
          </a:p>
        </p:txBody>
      </p:sp>
      <p:sp>
        <p:nvSpPr>
          <p:cNvPr id="31" name="ZoneTexte 30">
            <a:extLst>
              <a:ext uri="{FF2B5EF4-FFF2-40B4-BE49-F238E27FC236}">
                <a16:creationId xmlns="" xmlns:a16="http://schemas.microsoft.com/office/drawing/2014/main" id="{84ADAB8E-DD0E-2F41-9F9B-A4B1FC098482}"/>
              </a:ext>
            </a:extLst>
          </p:cNvPr>
          <p:cNvSpPr txBox="1"/>
          <p:nvPr>
            <p:custDataLst>
              <p:tags r:id="rId10"/>
            </p:custDataLst>
          </p:nvPr>
        </p:nvSpPr>
        <p:spPr>
          <a:xfrm>
            <a:off x="1146274" y="4141983"/>
            <a:ext cx="2631304" cy="584775"/>
          </a:xfrm>
          <a:prstGeom prst="rect">
            <a:avLst/>
          </a:prstGeom>
          <a:noFill/>
        </p:spPr>
        <p:txBody>
          <a:bodyPr wrap="square" rtlCol="0">
            <a:spAutoFit/>
          </a:bodyPr>
          <a:lstStyle/>
          <a:p>
            <a:pPr marL="88900" lvl="1"/>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Une consultation enrichissante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32" name="ZoneTexte 31">
            <a:extLst>
              <a:ext uri="{FF2B5EF4-FFF2-40B4-BE49-F238E27FC236}">
                <a16:creationId xmlns="" xmlns:a16="http://schemas.microsoft.com/office/drawing/2014/main" id="{AEA0EFCC-7CF1-B74A-A5B0-E4E1415E9490}"/>
              </a:ext>
            </a:extLst>
          </p:cNvPr>
          <p:cNvSpPr txBox="1"/>
          <p:nvPr>
            <p:custDataLst>
              <p:tags r:id="rId11"/>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36" name="Graphique 35" descr="Contour de visage avec grimace avec un remplissage uni">
            <a:extLst>
              <a:ext uri="{FF2B5EF4-FFF2-40B4-BE49-F238E27FC236}">
                <a16:creationId xmlns="" xmlns:a16="http://schemas.microsoft.com/office/drawing/2014/main" id="{647B3820-8CD6-854D-BAB6-C23D7FBEFC76}"/>
              </a:ext>
            </a:extLst>
          </p:cNvPr>
          <p:cNvPicPr>
            <a:picLocks noChangeAspect="1"/>
          </p:cNvPicPr>
          <p:nvPr>
            <p:custDataLst>
              <p:tags r:id="rId12"/>
            </p:custDataLst>
          </p:nvPr>
        </p:nvPicPr>
        <p:blipFill>
          <a:blip r:embed="rId18">
            <a:extLst>
              <a:ext uri="{96DAC541-7B7A-43D3-8B79-37D633B846F1}">
                <asvg:svgBlip xmlns="" xmlns:asvg="http://schemas.microsoft.com/office/drawing/2016/SVG/main" r:embed="rId19"/>
              </a:ext>
            </a:extLst>
          </a:blip>
          <a:stretch>
            <a:fillRect/>
          </a:stretch>
        </p:blipFill>
        <p:spPr>
          <a:xfrm>
            <a:off x="3109946" y="1462496"/>
            <a:ext cx="355045" cy="355045"/>
          </a:xfrm>
          <a:prstGeom prst="rect">
            <a:avLst/>
          </a:prstGeom>
        </p:spPr>
      </p:pic>
      <p:pic>
        <p:nvPicPr>
          <p:cNvPr id="21" name="Graphique 79" descr="Contour de visage sans expression avec un remplissage uni">
            <a:extLst>
              <a:ext uri="{FF2B5EF4-FFF2-40B4-BE49-F238E27FC236}">
                <a16:creationId xmlns="" xmlns:a16="http://schemas.microsoft.com/office/drawing/2014/main" id="{B76B4009-DAD6-6846-9BC7-E0667B5A6B75}"/>
              </a:ext>
            </a:extLst>
          </p:cNvPr>
          <p:cNvPicPr/>
          <p:nvPr>
            <p:custDataLst>
              <p:tags r:id="rId13"/>
            </p:custDataLst>
          </p:nvPr>
        </p:nvPicPr>
        <p:blipFill>
          <a:blip r:embed="rId20">
            <a:extLst>
              <a:ext uri="{96DAC541-7B7A-43D3-8B79-37D633B846F1}">
                <asvg:svgBlip xmlns="" xmlns:asvg="http://schemas.microsoft.com/office/drawing/2016/SVG/main" r:embed="rId21"/>
              </a:ext>
            </a:extLst>
          </a:blip>
          <a:stretch>
            <a:fillRect/>
          </a:stretch>
        </p:blipFill>
        <p:spPr>
          <a:xfrm>
            <a:off x="3110935" y="2346052"/>
            <a:ext cx="355045" cy="359271"/>
          </a:xfrm>
          <a:prstGeom prst="rect">
            <a:avLst/>
          </a:prstGeom>
        </p:spPr>
      </p:pic>
      <p:sp>
        <p:nvSpPr>
          <p:cNvPr id="24" name="ZoneTexte 23">
            <a:extLst>
              <a:ext uri="{FF2B5EF4-FFF2-40B4-BE49-F238E27FC236}">
                <a16:creationId xmlns="" xmlns:a16="http://schemas.microsoft.com/office/drawing/2014/main" id="{B05D2325-E7B1-1A4D-BB76-13F0350CA530}"/>
              </a:ext>
            </a:extLst>
          </p:cNvPr>
          <p:cNvSpPr txBox="1"/>
          <p:nvPr>
            <p:custDataLst>
              <p:tags r:id="rId14"/>
            </p:custDataLst>
          </p:nvPr>
        </p:nvSpPr>
        <p:spPr>
          <a:xfrm>
            <a:off x="1656303" y="4807494"/>
            <a:ext cx="2991779" cy="584775"/>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200" i="1" dirty="0">
                <a:latin typeface="Avenir Book" panose="02000503020000020003" pitchFamily="2" charset="0"/>
                <a:cs typeface="Arial" panose="020B0604020202020204" pitchFamily="34" charset="0"/>
              </a:rPr>
              <a:t>La navette centre ville, c’est génial !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Tree>
    <p:extLst>
      <p:ext uri="{BB962C8B-B14F-4D97-AF65-F5344CB8AC3E}">
        <p14:creationId xmlns:p14="http://schemas.microsoft.com/office/powerpoint/2010/main" val="1781969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itre 1">
            <a:extLst>
              <a:ext uri="{FF2B5EF4-FFF2-40B4-BE49-F238E27FC236}">
                <a16:creationId xmlns="" xmlns:a16="http://schemas.microsoft.com/office/drawing/2014/main" id="{6957AFCF-78DC-C848-A8DA-B767E423B04C}"/>
              </a:ext>
            </a:extLst>
          </p:cNvPr>
          <p:cNvSpPr txBox="1">
            <a:spLocks/>
          </p:cNvSpPr>
          <p:nvPr>
            <p:custDataLst>
              <p:tags r:id="rId1"/>
            </p:custDataLst>
          </p:nvPr>
        </p:nvSpPr>
        <p:spPr>
          <a:xfrm>
            <a:off x="232541" y="122072"/>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7 - Nîmes COURBESSAC – </a:t>
            </a:r>
            <a:r>
              <a:rPr lang="fr-FR" sz="1800" i="1" dirty="0">
                <a:solidFill>
                  <a:srgbClr val="CB1569"/>
                </a:solidFill>
                <a:latin typeface="Arial" panose="020B0604020202020204" pitchFamily="34" charset="0"/>
                <a:ea typeface="Trebuchet MS" charset="0"/>
                <a:cs typeface="Arial" panose="020B0604020202020204" pitchFamily="34" charset="0"/>
              </a:rPr>
              <a:t>03/02/22</a:t>
            </a:r>
          </a:p>
        </p:txBody>
      </p:sp>
      <p:sp>
        <p:nvSpPr>
          <p:cNvPr id="105" name="Rectangle 104">
            <a:extLst>
              <a:ext uri="{FF2B5EF4-FFF2-40B4-BE49-F238E27FC236}">
                <a16:creationId xmlns="" xmlns:a16="http://schemas.microsoft.com/office/drawing/2014/main" id="{688217DC-5C66-9E46-81DE-DE81254751E0}"/>
              </a:ext>
            </a:extLst>
          </p:cNvPr>
          <p:cNvSpPr/>
          <p:nvPr>
            <p:custDataLst>
              <p:tags r:id="rId2"/>
            </p:custDataLst>
          </p:nvPr>
        </p:nvSpPr>
        <p:spPr>
          <a:xfrm>
            <a:off x="9144000" y="899778"/>
            <a:ext cx="2843985" cy="53360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6" name="Rectangle 105">
            <a:extLst>
              <a:ext uri="{FF2B5EF4-FFF2-40B4-BE49-F238E27FC236}">
                <a16:creationId xmlns="" xmlns:a16="http://schemas.microsoft.com/office/drawing/2014/main" id="{737B6416-FAB1-E148-BDE4-746EA0741CB9}"/>
              </a:ext>
            </a:extLst>
          </p:cNvPr>
          <p:cNvSpPr/>
          <p:nvPr>
            <p:custDataLst>
              <p:tags r:id="rId3"/>
            </p:custDataLst>
          </p:nvPr>
        </p:nvSpPr>
        <p:spPr>
          <a:xfrm>
            <a:off x="3506809" y="896392"/>
            <a:ext cx="2844000" cy="533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7" name="Rectangle 106">
            <a:extLst>
              <a:ext uri="{FF2B5EF4-FFF2-40B4-BE49-F238E27FC236}">
                <a16:creationId xmlns="" xmlns:a16="http://schemas.microsoft.com/office/drawing/2014/main" id="{B27C9D64-1040-1B4F-8C40-18ECAD453EE2}"/>
              </a:ext>
            </a:extLst>
          </p:cNvPr>
          <p:cNvSpPr/>
          <p:nvPr>
            <p:custDataLst>
              <p:tags r:id="rId4"/>
            </p:custDataLst>
          </p:nvPr>
        </p:nvSpPr>
        <p:spPr>
          <a:xfrm>
            <a:off x="6308544" y="896024"/>
            <a:ext cx="2844000" cy="53397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09" name="Rectangle 108">
            <a:extLst>
              <a:ext uri="{FF2B5EF4-FFF2-40B4-BE49-F238E27FC236}">
                <a16:creationId xmlns="" xmlns:a16="http://schemas.microsoft.com/office/drawing/2014/main" id="{62EE36BE-CAD3-E143-80D7-0CFF686A0D0A}"/>
              </a:ext>
            </a:extLst>
          </p:cNvPr>
          <p:cNvSpPr/>
          <p:nvPr>
            <p:custDataLst>
              <p:tags r:id="rId5"/>
            </p:custDataLst>
          </p:nvPr>
        </p:nvSpPr>
        <p:spPr>
          <a:xfrm>
            <a:off x="242233" y="877408"/>
            <a:ext cx="11734820" cy="536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110" name="Graphique 79" descr="Contour de visage sans expression avec un remplissage uni">
            <a:extLst>
              <a:ext uri="{FF2B5EF4-FFF2-40B4-BE49-F238E27FC236}">
                <a16:creationId xmlns="" xmlns:a16="http://schemas.microsoft.com/office/drawing/2014/main" id="{C8CB671C-699E-4245-A7BD-CA1E41864AA1}"/>
              </a:ext>
            </a:extLst>
          </p:cNvPr>
          <p:cNvPicPr/>
          <p:nvPr>
            <p:custDataLst>
              <p:tags r:id="rId6"/>
            </p:custDataLst>
          </p:nvPr>
        </p:nvPicPr>
        <p:blipFill>
          <a:blip r:embed="rId37">
            <a:extLst>
              <a:ext uri="{96DAC541-7B7A-43D3-8B79-37D633B846F1}">
                <asvg:svgBlip xmlns="" xmlns:asvg="http://schemas.microsoft.com/office/drawing/2016/SVG/main" r:embed="rId38"/>
              </a:ext>
            </a:extLst>
          </a:blip>
          <a:stretch>
            <a:fillRect/>
          </a:stretch>
        </p:blipFill>
        <p:spPr>
          <a:xfrm>
            <a:off x="7503962" y="1020622"/>
            <a:ext cx="540000" cy="540000"/>
          </a:xfrm>
          <a:prstGeom prst="rect">
            <a:avLst/>
          </a:prstGeom>
        </p:spPr>
      </p:pic>
      <p:pic>
        <p:nvPicPr>
          <p:cNvPr id="111" name="Graphique 83" descr="Contour de visage avec grimace avec un remplissage uni">
            <a:extLst>
              <a:ext uri="{FF2B5EF4-FFF2-40B4-BE49-F238E27FC236}">
                <a16:creationId xmlns="" xmlns:a16="http://schemas.microsoft.com/office/drawing/2014/main" id="{81C731ED-6B70-934C-8374-4C97FBBA943E}"/>
              </a:ext>
            </a:extLst>
          </p:cNvPr>
          <p:cNvPicPr/>
          <p:nvPr>
            <p:custDataLst>
              <p:tags r:id="rId7"/>
            </p:custDataLst>
          </p:nvPr>
        </p:nvPicPr>
        <p:blipFill>
          <a:blip r:embed="rId39">
            <a:extLst>
              <a:ext uri="{96DAC541-7B7A-43D3-8B79-37D633B846F1}">
                <asvg:svgBlip xmlns="" xmlns:asvg="http://schemas.microsoft.com/office/drawing/2016/SVG/main" r:embed="rId40"/>
              </a:ext>
            </a:extLst>
          </a:blip>
          <a:stretch>
            <a:fillRect/>
          </a:stretch>
        </p:blipFill>
        <p:spPr>
          <a:xfrm>
            <a:off x="4548011" y="1028381"/>
            <a:ext cx="540000" cy="540000"/>
          </a:xfrm>
          <a:prstGeom prst="rect">
            <a:avLst/>
          </a:prstGeom>
        </p:spPr>
      </p:pic>
      <p:pic>
        <p:nvPicPr>
          <p:cNvPr id="112" name="Graphique 92" descr="Contour de visage confus avec un remplissage uni">
            <a:extLst>
              <a:ext uri="{FF2B5EF4-FFF2-40B4-BE49-F238E27FC236}">
                <a16:creationId xmlns="" xmlns:a16="http://schemas.microsoft.com/office/drawing/2014/main" id="{AC20CC60-BCA3-B941-B01F-40B7764B8E4F}"/>
              </a:ext>
            </a:extLst>
          </p:cNvPr>
          <p:cNvPicPr/>
          <p:nvPr>
            <p:custDataLst>
              <p:tags r:id="rId8"/>
            </p:custDataLst>
          </p:nvPr>
        </p:nvPicPr>
        <p:blipFill>
          <a:blip r:embed="rId41">
            <a:extLst>
              <a:ext uri="{96DAC541-7B7A-43D3-8B79-37D633B846F1}">
                <asvg:svgBlip xmlns="" xmlns:asvg="http://schemas.microsoft.com/office/drawing/2016/SVG/main" r:embed="rId42"/>
              </a:ext>
            </a:extLst>
          </a:blip>
          <a:stretch>
            <a:fillRect/>
          </a:stretch>
        </p:blipFill>
        <p:spPr>
          <a:xfrm>
            <a:off x="10298549" y="1027138"/>
            <a:ext cx="540000" cy="540000"/>
          </a:xfrm>
          <a:prstGeom prst="rect">
            <a:avLst/>
          </a:prstGeom>
        </p:spPr>
      </p:pic>
      <p:sp>
        <p:nvSpPr>
          <p:cNvPr id="113" name="Rectangle 112">
            <a:extLst>
              <a:ext uri="{FF2B5EF4-FFF2-40B4-BE49-F238E27FC236}">
                <a16:creationId xmlns="" xmlns:a16="http://schemas.microsoft.com/office/drawing/2014/main" id="{C21A15EA-0EB7-3047-907A-4ED620B997CF}"/>
              </a:ext>
            </a:extLst>
          </p:cNvPr>
          <p:cNvSpPr/>
          <p:nvPr>
            <p:custDataLst>
              <p:tags r:id="rId9"/>
            </p:custDataLst>
          </p:nvPr>
        </p:nvSpPr>
        <p:spPr>
          <a:xfrm>
            <a:off x="236767" y="2043856"/>
            <a:ext cx="11740286" cy="33753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a:t>
            </a:r>
            <a:r>
              <a:rPr lang="fr-FR" sz="1200" b="1" dirty="0">
                <a:solidFill>
                  <a:srgbClr val="CB1569"/>
                </a:solidFill>
                <a:latin typeface="Arial" panose="020B0604020202020204" pitchFamily="34" charset="0"/>
                <a:cs typeface="Arial" panose="020B0604020202020204" pitchFamily="34" charset="0"/>
              </a:rPr>
              <a:t> CRÉATION DE LA LIGNE T4</a:t>
            </a:r>
            <a:endParaRPr lang="fr-FR" sz="1200" b="1" i="1" dirty="0">
              <a:solidFill>
                <a:srgbClr val="CB1569"/>
              </a:solidFill>
              <a:latin typeface="Arial" panose="020B0604020202020204" pitchFamily="34" charset="0"/>
              <a:cs typeface="Arial" panose="020B0604020202020204" pitchFamily="34" charset="0"/>
            </a:endParaRPr>
          </a:p>
        </p:txBody>
      </p:sp>
      <p:sp>
        <p:nvSpPr>
          <p:cNvPr id="114" name="Rectangle 113">
            <a:extLst>
              <a:ext uri="{FF2B5EF4-FFF2-40B4-BE49-F238E27FC236}">
                <a16:creationId xmlns="" xmlns:a16="http://schemas.microsoft.com/office/drawing/2014/main" id="{A96D0FD4-4E12-1D46-A844-EFFB9C6E6D6F}"/>
              </a:ext>
            </a:extLst>
          </p:cNvPr>
          <p:cNvSpPr/>
          <p:nvPr>
            <p:custDataLst>
              <p:tags r:id="rId10"/>
            </p:custDataLst>
          </p:nvPr>
        </p:nvSpPr>
        <p:spPr>
          <a:xfrm>
            <a:off x="240111" y="4125963"/>
            <a:ext cx="11733597" cy="8679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a:t>
            </a:r>
            <a:r>
              <a:rPr lang="fr-FR" sz="1200" b="1" dirty="0">
                <a:solidFill>
                  <a:srgbClr val="CB1569"/>
                </a:solidFill>
                <a:latin typeface="Arial" panose="020B0604020202020204" pitchFamily="34" charset="0"/>
                <a:cs typeface="Arial" panose="020B0604020202020204" pitchFamily="34" charset="0"/>
              </a:rPr>
              <a:t> ADAPTATION L10</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(maintien de la desserte actuelle)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(desserte plus directe vers le CHU Serre Cavalier)</a:t>
            </a:r>
            <a:endParaRPr lang="fr-FR" sz="1200" b="1" dirty="0">
              <a:solidFill>
                <a:srgbClr val="CB1569"/>
              </a:solidFill>
              <a:latin typeface="Arial" panose="020B0604020202020204" pitchFamily="34" charset="0"/>
              <a:cs typeface="Arial" panose="020B0604020202020204" pitchFamily="34" charset="0"/>
            </a:endParaRPr>
          </a:p>
        </p:txBody>
      </p:sp>
      <p:sp>
        <p:nvSpPr>
          <p:cNvPr id="115" name="Rectangle 114">
            <a:extLst>
              <a:ext uri="{FF2B5EF4-FFF2-40B4-BE49-F238E27FC236}">
                <a16:creationId xmlns="" xmlns:a16="http://schemas.microsoft.com/office/drawing/2014/main" id="{10EA0D45-445A-E641-B808-57E648679933}"/>
              </a:ext>
            </a:extLst>
          </p:cNvPr>
          <p:cNvSpPr/>
          <p:nvPr>
            <p:custDataLst>
              <p:tags r:id="rId11"/>
            </p:custDataLst>
          </p:nvPr>
        </p:nvSpPr>
        <p:spPr>
          <a:xfrm>
            <a:off x="242233" y="5837378"/>
            <a:ext cx="11744518" cy="3984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7 –</a:t>
            </a:r>
            <a:r>
              <a:rPr lang="fr-FR" sz="1200" b="1" dirty="0">
                <a:solidFill>
                  <a:srgbClr val="CB1569"/>
                </a:solidFill>
                <a:latin typeface="Arial" panose="020B0604020202020204" pitchFamily="34" charset="0"/>
                <a:cs typeface="Arial" panose="020B0604020202020204" pitchFamily="34" charset="0"/>
              </a:rPr>
              <a:t> L79 / L83 / L84 : NAVETTE </a:t>
            </a:r>
          </a:p>
          <a:p>
            <a:r>
              <a:rPr lang="fr-FR" sz="1200" b="1" dirty="0">
                <a:solidFill>
                  <a:srgbClr val="CB1569"/>
                </a:solidFill>
                <a:latin typeface="Arial" panose="020B0604020202020204" pitchFamily="34" charset="0"/>
                <a:cs typeface="Arial" panose="020B0604020202020204" pitchFamily="34" charset="0"/>
              </a:rPr>
              <a:t>INTER-QUARTIERS</a:t>
            </a:r>
          </a:p>
        </p:txBody>
      </p:sp>
      <p:sp>
        <p:nvSpPr>
          <p:cNvPr id="116" name="Rectangle 115">
            <a:extLst>
              <a:ext uri="{FF2B5EF4-FFF2-40B4-BE49-F238E27FC236}">
                <a16:creationId xmlns="" xmlns:a16="http://schemas.microsoft.com/office/drawing/2014/main" id="{08606E10-2231-2F49-860B-FCBD7AE53AFA}"/>
              </a:ext>
            </a:extLst>
          </p:cNvPr>
          <p:cNvSpPr/>
          <p:nvPr>
            <p:custDataLst>
              <p:tags r:id="rId12"/>
            </p:custDataLst>
          </p:nvPr>
        </p:nvSpPr>
        <p:spPr>
          <a:xfrm>
            <a:off x="242233" y="1634519"/>
            <a:ext cx="11736043" cy="4093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a:t>
            </a:r>
            <a:r>
              <a:rPr lang="fr-FR" sz="1200" b="1" dirty="0">
                <a:solidFill>
                  <a:srgbClr val="CB1569"/>
                </a:solidFill>
                <a:latin typeface="Arial" panose="020B0604020202020204" pitchFamily="34" charset="0"/>
                <a:cs typeface="Arial" panose="020B0604020202020204" pitchFamily="34" charset="0"/>
              </a:rPr>
              <a:t> LIGNE T2</a:t>
            </a:r>
          </a:p>
          <a:p>
            <a:r>
              <a:rPr lang="fr-FR" sz="1050" i="1" dirty="0">
                <a:solidFill>
                  <a:srgbClr val="CB1569"/>
                </a:solidFill>
                <a:latin typeface="Arial" panose="020B0604020202020204" pitchFamily="34" charset="0"/>
                <a:cs typeface="Arial" panose="020B0604020202020204" pitchFamily="34" charset="0"/>
              </a:rPr>
              <a:t>(fréquence 10’)</a:t>
            </a:r>
          </a:p>
        </p:txBody>
      </p:sp>
      <p:sp>
        <p:nvSpPr>
          <p:cNvPr id="117" name="Rectangle 116">
            <a:extLst>
              <a:ext uri="{FF2B5EF4-FFF2-40B4-BE49-F238E27FC236}">
                <a16:creationId xmlns="" xmlns:a16="http://schemas.microsoft.com/office/drawing/2014/main" id="{BAB95EE2-B404-E547-A6C4-8A978FCF31EF}"/>
              </a:ext>
            </a:extLst>
          </p:cNvPr>
          <p:cNvSpPr/>
          <p:nvPr>
            <p:custDataLst>
              <p:tags r:id="rId13"/>
            </p:custDataLst>
          </p:nvPr>
        </p:nvSpPr>
        <p:spPr>
          <a:xfrm>
            <a:off x="240111" y="3262829"/>
            <a:ext cx="11733596" cy="867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 </a:t>
            </a:r>
            <a:r>
              <a:rPr lang="fr-FR" sz="1200" b="1" dirty="0">
                <a:solidFill>
                  <a:srgbClr val="CB1569"/>
                </a:solidFill>
                <a:latin typeface="Arial" panose="020B0604020202020204" pitchFamily="34" charset="0"/>
                <a:cs typeface="Arial" panose="020B0604020202020204" pitchFamily="34" charset="0"/>
              </a:rPr>
              <a:t>ADAPTATION L6 ET L7 </a:t>
            </a:r>
            <a:r>
              <a:rPr lang="fr-FR" sz="1200" b="1" i="1" dirty="0">
                <a:solidFill>
                  <a:srgbClr val="CB1569"/>
                </a:solidFill>
                <a:latin typeface="Arial" panose="020B0604020202020204" pitchFamily="34" charset="0"/>
                <a:cs typeface="Arial" panose="020B0604020202020204" pitchFamily="34" charset="0"/>
              </a:rPr>
              <a:t>– GEORGES BESSE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(renforcement de la desserte G. Besse)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(maintien de la desserte actuelle)</a:t>
            </a:r>
          </a:p>
        </p:txBody>
      </p:sp>
      <p:cxnSp>
        <p:nvCxnSpPr>
          <p:cNvPr id="118" name="Connecteur droit 117">
            <a:extLst>
              <a:ext uri="{FF2B5EF4-FFF2-40B4-BE49-F238E27FC236}">
                <a16:creationId xmlns="" xmlns:a16="http://schemas.microsoft.com/office/drawing/2014/main" id="{CFFDF863-094B-EE42-9C03-47DC75F15C38}"/>
              </a:ext>
            </a:extLst>
          </p:cNvPr>
          <p:cNvCxnSpPr>
            <a:cxnSpLocks/>
          </p:cNvCxnSpPr>
          <p:nvPr>
            <p:custDataLst>
              <p:tags r:id="rId14"/>
            </p:custDataLst>
          </p:nvPr>
        </p:nvCxnSpPr>
        <p:spPr>
          <a:xfrm>
            <a:off x="222501" y="3800766"/>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119" name="Rectangle 118">
            <a:extLst>
              <a:ext uri="{FF2B5EF4-FFF2-40B4-BE49-F238E27FC236}">
                <a16:creationId xmlns="" xmlns:a16="http://schemas.microsoft.com/office/drawing/2014/main" id="{A1707299-52ED-7448-8BB7-CE09DFEA8BDA}"/>
              </a:ext>
            </a:extLst>
          </p:cNvPr>
          <p:cNvSpPr/>
          <p:nvPr>
            <p:custDataLst>
              <p:tags r:id="rId15"/>
            </p:custDataLst>
          </p:nvPr>
        </p:nvSpPr>
        <p:spPr>
          <a:xfrm>
            <a:off x="236767" y="2391132"/>
            <a:ext cx="11740286" cy="867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a:t>
            </a:r>
            <a:r>
              <a:rPr lang="fr-FR" sz="1200" b="1" dirty="0">
                <a:solidFill>
                  <a:srgbClr val="CB1569"/>
                </a:solidFill>
                <a:latin typeface="Arial" panose="020B0604020202020204" pitchFamily="34" charset="0"/>
                <a:cs typeface="Arial" panose="020B0604020202020204" pitchFamily="34" charset="0"/>
              </a:rPr>
              <a:t>ADAPTATION L6 ET L7 </a:t>
            </a:r>
            <a:r>
              <a:rPr lang="fr-FR" sz="1200" b="1" i="1" dirty="0">
                <a:solidFill>
                  <a:srgbClr val="CB1569"/>
                </a:solidFill>
                <a:latin typeface="Arial" panose="020B0604020202020204" pitchFamily="34" charset="0"/>
                <a:cs typeface="Arial" panose="020B0604020202020204" pitchFamily="34" charset="0"/>
              </a:rPr>
              <a:t>– CENTRE VILLE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(L6 par Victor Hugo et L7 par Courbet)</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(L6 par Courbet et L7 par Victor Hugo)</a:t>
            </a:r>
          </a:p>
        </p:txBody>
      </p:sp>
      <p:cxnSp>
        <p:nvCxnSpPr>
          <p:cNvPr id="120" name="Connecteur droit 119">
            <a:extLst>
              <a:ext uri="{FF2B5EF4-FFF2-40B4-BE49-F238E27FC236}">
                <a16:creationId xmlns="" xmlns:a16="http://schemas.microsoft.com/office/drawing/2014/main" id="{8770C884-0510-CC4A-8F36-74EA6866C730}"/>
              </a:ext>
            </a:extLst>
          </p:cNvPr>
          <p:cNvCxnSpPr>
            <a:cxnSpLocks/>
          </p:cNvCxnSpPr>
          <p:nvPr>
            <p:custDataLst>
              <p:tags r:id="rId16"/>
            </p:custDataLst>
          </p:nvPr>
        </p:nvCxnSpPr>
        <p:spPr>
          <a:xfrm>
            <a:off x="222501" y="2917128"/>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cxnSp>
        <p:nvCxnSpPr>
          <p:cNvPr id="121" name="Connecteur droit 120">
            <a:extLst>
              <a:ext uri="{FF2B5EF4-FFF2-40B4-BE49-F238E27FC236}">
                <a16:creationId xmlns="" xmlns:a16="http://schemas.microsoft.com/office/drawing/2014/main" id="{6EEE909A-03AD-554B-87C3-1D489467D89F}"/>
              </a:ext>
            </a:extLst>
          </p:cNvPr>
          <p:cNvCxnSpPr>
            <a:cxnSpLocks/>
          </p:cNvCxnSpPr>
          <p:nvPr>
            <p:custDataLst>
              <p:tags r:id="rId17"/>
            </p:custDataLst>
          </p:nvPr>
        </p:nvCxnSpPr>
        <p:spPr>
          <a:xfrm>
            <a:off x="229201" y="4651666"/>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 xmlns:a16="http://schemas.microsoft.com/office/drawing/2014/main" id="{B56EC51C-A31B-6143-AF6D-E085991CB92E}"/>
              </a:ext>
            </a:extLst>
          </p:cNvPr>
          <p:cNvSpPr/>
          <p:nvPr>
            <p:custDataLst>
              <p:tags r:id="rId18"/>
            </p:custDataLst>
          </p:nvPr>
        </p:nvSpPr>
        <p:spPr>
          <a:xfrm>
            <a:off x="237989" y="4990294"/>
            <a:ext cx="11733597" cy="8545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6 –</a:t>
            </a:r>
            <a:r>
              <a:rPr lang="fr-FR" sz="1200" b="1" dirty="0">
                <a:solidFill>
                  <a:srgbClr val="CB1569"/>
                </a:solidFill>
                <a:latin typeface="Arial" panose="020B0604020202020204" pitchFamily="34" charset="0"/>
                <a:cs typeface="Arial" panose="020B0604020202020204" pitchFamily="34" charset="0"/>
              </a:rPr>
              <a:t> ADAPTATION L8</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(maintien de la desserte actuelle)</a:t>
            </a: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(desserte via Mas de Ville)</a:t>
            </a:r>
            <a:endParaRPr lang="fr-FR" sz="1200" b="1" dirty="0">
              <a:solidFill>
                <a:srgbClr val="CB1569"/>
              </a:solidFill>
              <a:latin typeface="Arial" panose="020B0604020202020204" pitchFamily="34" charset="0"/>
              <a:cs typeface="Arial" panose="020B0604020202020204" pitchFamily="34" charset="0"/>
            </a:endParaRPr>
          </a:p>
        </p:txBody>
      </p:sp>
      <p:cxnSp>
        <p:nvCxnSpPr>
          <p:cNvPr id="123" name="Connecteur droit 122">
            <a:extLst>
              <a:ext uri="{FF2B5EF4-FFF2-40B4-BE49-F238E27FC236}">
                <a16:creationId xmlns="" xmlns:a16="http://schemas.microsoft.com/office/drawing/2014/main" id="{32CDCAB1-2C10-DD4E-AA5C-87E5749A0476}"/>
              </a:ext>
            </a:extLst>
          </p:cNvPr>
          <p:cNvCxnSpPr>
            <a:cxnSpLocks/>
          </p:cNvCxnSpPr>
          <p:nvPr>
            <p:custDataLst>
              <p:tags r:id="rId19"/>
            </p:custDataLst>
          </p:nvPr>
        </p:nvCxnSpPr>
        <p:spPr>
          <a:xfrm>
            <a:off x="253154" y="5503118"/>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 xmlns:a16="http://schemas.microsoft.com/office/drawing/2014/main" id="{A42E0812-D442-CF40-82C4-8DFC86E342B3}"/>
              </a:ext>
            </a:extLst>
          </p:cNvPr>
          <p:cNvSpPr txBox="1"/>
          <p:nvPr>
            <p:custDataLst>
              <p:tags r:id="rId20"/>
            </p:custDataLst>
          </p:nvPr>
        </p:nvSpPr>
        <p:spPr>
          <a:xfrm>
            <a:off x="4615903" y="1682837"/>
            <a:ext cx="383438"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13</a:t>
            </a:r>
            <a:endParaRPr lang="fr-FR" sz="1400" b="1" dirty="0"/>
          </a:p>
        </p:txBody>
      </p:sp>
      <p:sp>
        <p:nvSpPr>
          <p:cNvPr id="22" name="ZoneTexte 21">
            <a:extLst>
              <a:ext uri="{FF2B5EF4-FFF2-40B4-BE49-F238E27FC236}">
                <a16:creationId xmlns="" xmlns:a16="http://schemas.microsoft.com/office/drawing/2014/main" id="{C4B2CB24-1ABA-C741-A195-EC7A4284EE38}"/>
              </a:ext>
            </a:extLst>
          </p:cNvPr>
          <p:cNvSpPr txBox="1"/>
          <p:nvPr>
            <p:custDataLst>
              <p:tags r:id="rId21"/>
            </p:custDataLst>
          </p:nvPr>
        </p:nvSpPr>
        <p:spPr>
          <a:xfrm>
            <a:off x="4626292" y="2080492"/>
            <a:ext cx="383438"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13</a:t>
            </a:r>
            <a:endParaRPr lang="fr-FR" sz="1400" b="1" dirty="0"/>
          </a:p>
        </p:txBody>
      </p:sp>
      <p:sp>
        <p:nvSpPr>
          <p:cNvPr id="23" name="ZoneTexte 22">
            <a:extLst>
              <a:ext uri="{FF2B5EF4-FFF2-40B4-BE49-F238E27FC236}">
                <a16:creationId xmlns="" xmlns:a16="http://schemas.microsoft.com/office/drawing/2014/main" id="{40A600F8-5939-E44A-AF43-57F35616EC3F}"/>
              </a:ext>
            </a:extLst>
          </p:cNvPr>
          <p:cNvSpPr txBox="1"/>
          <p:nvPr>
            <p:custDataLst>
              <p:tags r:id="rId22"/>
            </p:custDataLst>
          </p:nvPr>
        </p:nvSpPr>
        <p:spPr>
          <a:xfrm>
            <a:off x="4626292" y="2626250"/>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8</a:t>
            </a:r>
            <a:endParaRPr lang="fr-FR" sz="1400" b="1" dirty="0"/>
          </a:p>
        </p:txBody>
      </p:sp>
      <p:sp>
        <p:nvSpPr>
          <p:cNvPr id="24" name="ZoneTexte 23">
            <a:extLst>
              <a:ext uri="{FF2B5EF4-FFF2-40B4-BE49-F238E27FC236}">
                <a16:creationId xmlns="" xmlns:a16="http://schemas.microsoft.com/office/drawing/2014/main" id="{D58DF235-D118-2740-A8EA-9D6DB868FBB2}"/>
              </a:ext>
            </a:extLst>
          </p:cNvPr>
          <p:cNvSpPr txBox="1"/>
          <p:nvPr>
            <p:custDataLst>
              <p:tags r:id="rId23"/>
            </p:custDataLst>
          </p:nvPr>
        </p:nvSpPr>
        <p:spPr>
          <a:xfrm>
            <a:off x="4640344" y="2984254"/>
            <a:ext cx="333745" cy="307777"/>
          </a:xfrm>
          <a:prstGeom prst="rect">
            <a:avLst/>
          </a:prstGeom>
          <a:noFill/>
        </p:spPr>
        <p:txBody>
          <a:bodyPr wrap="square" rtlCol="0">
            <a:spAutoFit/>
          </a:bodyPr>
          <a:lstStyle/>
          <a:p>
            <a:r>
              <a:rPr lang="fr-FR" sz="1400" b="1" dirty="0">
                <a:solidFill>
                  <a:srgbClr val="4472C4"/>
                </a:solidFill>
                <a:latin typeface="Arial" panose="020B0604020202020204" pitchFamily="34" charset="0"/>
                <a:cs typeface="Arial" panose="020B0604020202020204" pitchFamily="34" charset="0"/>
              </a:rPr>
              <a:t>5</a:t>
            </a:r>
            <a:endParaRPr lang="fr-FR" sz="1400" b="1" dirty="0"/>
          </a:p>
        </p:txBody>
      </p:sp>
      <p:sp>
        <p:nvSpPr>
          <p:cNvPr id="25" name="ZoneTexte 24">
            <a:extLst>
              <a:ext uri="{FF2B5EF4-FFF2-40B4-BE49-F238E27FC236}">
                <a16:creationId xmlns="" xmlns:a16="http://schemas.microsoft.com/office/drawing/2014/main" id="{5499C600-5EAB-6445-89EF-6EC7AB0B3920}"/>
              </a:ext>
            </a:extLst>
          </p:cNvPr>
          <p:cNvSpPr txBox="1"/>
          <p:nvPr>
            <p:custDataLst>
              <p:tags r:id="rId24"/>
            </p:custDataLst>
          </p:nvPr>
        </p:nvSpPr>
        <p:spPr>
          <a:xfrm>
            <a:off x="4636140" y="3532749"/>
            <a:ext cx="333745" cy="307777"/>
          </a:xfrm>
          <a:prstGeom prst="rect">
            <a:avLst/>
          </a:prstGeom>
          <a:noFill/>
        </p:spPr>
        <p:txBody>
          <a:bodyPr wrap="square" rtlCol="0">
            <a:spAutoFit/>
          </a:bodyPr>
          <a:lstStyle/>
          <a:p>
            <a:r>
              <a:rPr lang="fr-FR" sz="1400" b="1" dirty="0">
                <a:solidFill>
                  <a:srgbClr val="4472C4"/>
                </a:solidFill>
                <a:latin typeface="Arial" panose="020B0604020202020204" pitchFamily="34" charset="0"/>
                <a:cs typeface="Arial" panose="020B0604020202020204" pitchFamily="34" charset="0"/>
              </a:rPr>
              <a:t>5</a:t>
            </a:r>
            <a:endParaRPr lang="fr-FR" sz="1400" b="1" dirty="0"/>
          </a:p>
        </p:txBody>
      </p:sp>
      <p:sp>
        <p:nvSpPr>
          <p:cNvPr id="26" name="ZoneTexte 25">
            <a:extLst>
              <a:ext uri="{FF2B5EF4-FFF2-40B4-BE49-F238E27FC236}">
                <a16:creationId xmlns="" xmlns:a16="http://schemas.microsoft.com/office/drawing/2014/main" id="{ADE54204-6C94-264E-8CD7-61E45BDA3276}"/>
              </a:ext>
            </a:extLst>
          </p:cNvPr>
          <p:cNvSpPr txBox="1"/>
          <p:nvPr>
            <p:custDataLst>
              <p:tags r:id="rId25"/>
            </p:custDataLst>
          </p:nvPr>
        </p:nvSpPr>
        <p:spPr>
          <a:xfrm>
            <a:off x="4640344" y="3882765"/>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2</a:t>
            </a:r>
            <a:endParaRPr lang="fr-FR" sz="1400" b="1" dirty="0"/>
          </a:p>
        </p:txBody>
      </p:sp>
      <p:sp>
        <p:nvSpPr>
          <p:cNvPr id="27" name="ZoneTexte 26">
            <a:extLst>
              <a:ext uri="{FF2B5EF4-FFF2-40B4-BE49-F238E27FC236}">
                <a16:creationId xmlns="" xmlns:a16="http://schemas.microsoft.com/office/drawing/2014/main" id="{DA46C47D-F39C-AA41-B190-3AE3553D8E12}"/>
              </a:ext>
            </a:extLst>
          </p:cNvPr>
          <p:cNvSpPr txBox="1"/>
          <p:nvPr>
            <p:custDataLst>
              <p:tags r:id="rId26"/>
            </p:custDataLst>
          </p:nvPr>
        </p:nvSpPr>
        <p:spPr>
          <a:xfrm>
            <a:off x="4626292" y="4395024"/>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1</a:t>
            </a:r>
            <a:endParaRPr lang="fr-FR" sz="1400" b="1" dirty="0"/>
          </a:p>
        </p:txBody>
      </p:sp>
      <p:sp>
        <p:nvSpPr>
          <p:cNvPr id="28" name="ZoneTexte 27">
            <a:extLst>
              <a:ext uri="{FF2B5EF4-FFF2-40B4-BE49-F238E27FC236}">
                <a16:creationId xmlns="" xmlns:a16="http://schemas.microsoft.com/office/drawing/2014/main" id="{93981256-D75B-1C4F-A803-BB5AE7C06A0C}"/>
              </a:ext>
            </a:extLst>
          </p:cNvPr>
          <p:cNvSpPr txBox="1"/>
          <p:nvPr>
            <p:custDataLst>
              <p:tags r:id="rId27"/>
            </p:custDataLst>
          </p:nvPr>
        </p:nvSpPr>
        <p:spPr>
          <a:xfrm>
            <a:off x="4636140" y="4733651"/>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5</a:t>
            </a:r>
            <a:endParaRPr lang="fr-FR" sz="1400" b="1" dirty="0"/>
          </a:p>
        </p:txBody>
      </p:sp>
      <p:sp>
        <p:nvSpPr>
          <p:cNvPr id="29" name="ZoneTexte 28">
            <a:extLst>
              <a:ext uri="{FF2B5EF4-FFF2-40B4-BE49-F238E27FC236}">
                <a16:creationId xmlns="" xmlns:a16="http://schemas.microsoft.com/office/drawing/2014/main" id="{439C1D64-72C6-914A-A21C-CC7A0696D803}"/>
              </a:ext>
            </a:extLst>
          </p:cNvPr>
          <p:cNvSpPr txBox="1"/>
          <p:nvPr>
            <p:custDataLst>
              <p:tags r:id="rId28"/>
            </p:custDataLst>
          </p:nvPr>
        </p:nvSpPr>
        <p:spPr>
          <a:xfrm>
            <a:off x="4644757" y="5223481"/>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2</a:t>
            </a:r>
            <a:endParaRPr lang="fr-FR" sz="1400" b="1" dirty="0"/>
          </a:p>
        </p:txBody>
      </p:sp>
      <p:sp>
        <p:nvSpPr>
          <p:cNvPr id="30" name="ZoneTexte 29">
            <a:extLst>
              <a:ext uri="{FF2B5EF4-FFF2-40B4-BE49-F238E27FC236}">
                <a16:creationId xmlns="" xmlns:a16="http://schemas.microsoft.com/office/drawing/2014/main" id="{F0572AF4-C7A0-4D46-95AC-D42D95248D88}"/>
              </a:ext>
            </a:extLst>
          </p:cNvPr>
          <p:cNvSpPr txBox="1"/>
          <p:nvPr>
            <p:custDataLst>
              <p:tags r:id="rId29"/>
            </p:custDataLst>
          </p:nvPr>
        </p:nvSpPr>
        <p:spPr>
          <a:xfrm>
            <a:off x="4685833" y="5944540"/>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9</a:t>
            </a:r>
            <a:endParaRPr lang="fr-FR" sz="1400" b="1" dirty="0"/>
          </a:p>
        </p:txBody>
      </p:sp>
      <p:sp>
        <p:nvSpPr>
          <p:cNvPr id="31" name="ZoneTexte 30">
            <a:extLst>
              <a:ext uri="{FF2B5EF4-FFF2-40B4-BE49-F238E27FC236}">
                <a16:creationId xmlns="" xmlns:a16="http://schemas.microsoft.com/office/drawing/2014/main" id="{B00867A8-4A55-4740-A7F0-F90774A91A3B}"/>
              </a:ext>
            </a:extLst>
          </p:cNvPr>
          <p:cNvSpPr txBox="1"/>
          <p:nvPr>
            <p:custDataLst>
              <p:tags r:id="rId30"/>
            </p:custDataLst>
          </p:nvPr>
        </p:nvSpPr>
        <p:spPr>
          <a:xfrm>
            <a:off x="7584750" y="5906254"/>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3</a:t>
            </a:r>
            <a:endParaRPr lang="fr-FR" sz="1400" b="1" dirty="0"/>
          </a:p>
        </p:txBody>
      </p:sp>
      <p:sp>
        <p:nvSpPr>
          <p:cNvPr id="32" name="ZoneTexte 31">
            <a:extLst>
              <a:ext uri="{FF2B5EF4-FFF2-40B4-BE49-F238E27FC236}">
                <a16:creationId xmlns="" xmlns:a16="http://schemas.microsoft.com/office/drawing/2014/main" id="{BF30CA93-F8DB-1A4B-B435-5C38053BC825}"/>
              </a:ext>
            </a:extLst>
          </p:cNvPr>
          <p:cNvSpPr txBox="1"/>
          <p:nvPr>
            <p:custDataLst>
              <p:tags r:id="rId31"/>
            </p:custDataLst>
          </p:nvPr>
        </p:nvSpPr>
        <p:spPr>
          <a:xfrm>
            <a:off x="10486999" y="5908328"/>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1</a:t>
            </a:r>
            <a:endParaRPr lang="fr-FR" sz="1400" b="1" dirty="0"/>
          </a:p>
        </p:txBody>
      </p:sp>
      <p:sp>
        <p:nvSpPr>
          <p:cNvPr id="33" name="ZoneTexte 32">
            <a:extLst>
              <a:ext uri="{FF2B5EF4-FFF2-40B4-BE49-F238E27FC236}">
                <a16:creationId xmlns="" xmlns:a16="http://schemas.microsoft.com/office/drawing/2014/main" id="{0449DCFC-1525-3C4C-99BF-0B0A934B1811}"/>
              </a:ext>
            </a:extLst>
          </p:cNvPr>
          <p:cNvSpPr txBox="1"/>
          <p:nvPr>
            <p:custDataLst>
              <p:tags r:id="rId32"/>
            </p:custDataLst>
          </p:nvPr>
        </p:nvSpPr>
        <p:spPr>
          <a:xfrm>
            <a:off x="7538325" y="5365720"/>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5</a:t>
            </a:r>
            <a:endParaRPr lang="fr-FR" sz="1400" b="1" dirty="0"/>
          </a:p>
        </p:txBody>
      </p:sp>
      <p:sp>
        <p:nvSpPr>
          <p:cNvPr id="34" name="ZoneTexte 33">
            <a:extLst>
              <a:ext uri="{FF2B5EF4-FFF2-40B4-BE49-F238E27FC236}">
                <a16:creationId xmlns="" xmlns:a16="http://schemas.microsoft.com/office/drawing/2014/main" id="{A3DA1F35-C512-3C4D-88A6-087E71A57BD4}"/>
              </a:ext>
            </a:extLst>
          </p:cNvPr>
          <p:cNvSpPr txBox="1"/>
          <p:nvPr>
            <p:custDataLst>
              <p:tags r:id="rId33"/>
            </p:custDataLst>
          </p:nvPr>
        </p:nvSpPr>
        <p:spPr>
          <a:xfrm>
            <a:off x="7559957" y="4371979"/>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3</a:t>
            </a:r>
            <a:endParaRPr lang="fr-FR" sz="1400" b="1" dirty="0"/>
          </a:p>
        </p:txBody>
      </p:sp>
      <p:sp>
        <p:nvSpPr>
          <p:cNvPr id="35" name="ZoneTexte 34">
            <a:extLst>
              <a:ext uri="{FF2B5EF4-FFF2-40B4-BE49-F238E27FC236}">
                <a16:creationId xmlns="" xmlns:a16="http://schemas.microsoft.com/office/drawing/2014/main" id="{5DAC8707-D0D7-6646-96B7-8E2F60DFB9D1}"/>
              </a:ext>
            </a:extLst>
          </p:cNvPr>
          <p:cNvSpPr txBox="1"/>
          <p:nvPr>
            <p:custDataLst>
              <p:tags r:id="rId34"/>
            </p:custDataLst>
          </p:nvPr>
        </p:nvSpPr>
        <p:spPr>
          <a:xfrm>
            <a:off x="7521649" y="3530759"/>
            <a:ext cx="284052" cy="307777"/>
          </a:xfrm>
          <a:prstGeom prst="rect">
            <a:avLst/>
          </a:prstGeom>
          <a:noFill/>
        </p:spPr>
        <p:txBody>
          <a:bodyPr wrap="none" rtlCol="0">
            <a:spAutoFit/>
          </a:bodyPr>
          <a:lstStyle/>
          <a:p>
            <a:r>
              <a:rPr lang="fr-FR" sz="1400" b="1" dirty="0">
                <a:solidFill>
                  <a:srgbClr val="4472C4"/>
                </a:solidFill>
                <a:latin typeface="Arial" panose="020B0604020202020204" pitchFamily="34" charset="0"/>
                <a:cs typeface="Arial" panose="020B0604020202020204" pitchFamily="34" charset="0"/>
              </a:rPr>
              <a:t>2</a:t>
            </a:r>
            <a:endParaRPr lang="fr-FR" sz="1400" b="1" dirty="0"/>
          </a:p>
        </p:txBody>
      </p:sp>
      <p:sp>
        <p:nvSpPr>
          <p:cNvPr id="36" name="ZoneTexte 35">
            <a:extLst>
              <a:ext uri="{FF2B5EF4-FFF2-40B4-BE49-F238E27FC236}">
                <a16:creationId xmlns="" xmlns:a16="http://schemas.microsoft.com/office/drawing/2014/main" id="{2269068A-3D59-054B-BBE2-521C46D2994C}"/>
              </a:ext>
            </a:extLst>
          </p:cNvPr>
          <p:cNvSpPr txBox="1"/>
          <p:nvPr>
            <p:custDataLst>
              <p:tags r:id="rId35"/>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3716505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47825" y="1293866"/>
            <a:ext cx="7490012" cy="2856875"/>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8 </a:t>
            </a:r>
          </a:p>
          <a:p>
            <a:pPr algn="ctr">
              <a:lnSpc>
                <a:spcPct val="100000"/>
              </a:lnSpc>
            </a:pPr>
            <a:r>
              <a:rPr lang="fr-FR" sz="3600" b="1" dirty="0">
                <a:solidFill>
                  <a:srgbClr val="E2051B"/>
                </a:solidFill>
                <a:latin typeface="Avenir Heavy" panose="02000503020000020003" pitchFamily="2" charset="0"/>
              </a:rPr>
              <a:t>NÎMES GARRIGUES NORD</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7 FÉVRIER 2022</a:t>
            </a:r>
          </a:p>
          <a:p>
            <a:pPr algn="ctr">
              <a:lnSpc>
                <a:spcPct val="100000"/>
              </a:lnSpc>
            </a:pPr>
            <a:endParaRPr lang="fr-FR" sz="1200" b="1" i="1" dirty="0">
              <a:latin typeface="Avenir Heavy" panose="02000503020000020003" pitchFamily="2" charset="0"/>
            </a:endParaRP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9331750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13C91067-E0CB-F54F-9E30-69BCA705DA58}"/>
              </a:ext>
            </a:extLst>
          </p:cNvPr>
          <p:cNvSpPr txBox="1"/>
          <p:nvPr>
            <p:custDataLst>
              <p:tags r:id="rId1"/>
            </p:custDataLst>
          </p:nvPr>
        </p:nvSpPr>
        <p:spPr>
          <a:xfrm>
            <a:off x="1225494" y="4474213"/>
            <a:ext cx="2905752" cy="584775"/>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Merci pour l’organisation et l’écoute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2"/>
            </p:custDataLst>
          </p:nvPr>
        </p:nvSpPr>
        <p:spPr>
          <a:xfrm>
            <a:off x="6145943" y="347015"/>
            <a:ext cx="5999491" cy="595918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pPr>
            <a:r>
              <a:rPr lang="fr-FR" sz="1200" b="1" dirty="0">
                <a:solidFill>
                  <a:srgbClr val="CB1569"/>
                </a:solidFill>
              </a:rPr>
              <a:t>D’ordre général</a:t>
            </a:r>
            <a:endParaRPr lang="fr-FR" sz="1200" b="1" dirty="0"/>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Réévaluer tous les 2 ans en fonction des nouveaux commerces et nouveaux logements.</a:t>
            </a: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Refaire passer les grilles tarifaires aux conseils de quartier.</a:t>
            </a:r>
          </a:p>
          <a:p>
            <a:pPr marL="180975" indent="-180975">
              <a:lnSpc>
                <a:spcPct val="100000"/>
              </a:lnSpc>
              <a:buClr>
                <a:srgbClr val="E2051B"/>
              </a:buClr>
              <a:buFont typeface="Arial" panose="020B0604020202020204" pitchFamily="34" charset="0"/>
              <a:buChar char="•"/>
            </a:pPr>
            <a:endParaRPr lang="fr-FR" sz="300" dirty="0"/>
          </a:p>
          <a:p>
            <a:pPr>
              <a:lnSpc>
                <a:spcPct val="100000"/>
              </a:lnSpc>
              <a:buClr>
                <a:srgbClr val="E2051B"/>
              </a:buClr>
            </a:pPr>
            <a:r>
              <a:rPr lang="fr-FR" sz="1200" b="1" dirty="0">
                <a:solidFill>
                  <a:srgbClr val="CB1569"/>
                </a:solidFill>
              </a:rPr>
              <a:t>Ligne par ligne </a:t>
            </a:r>
            <a:endParaRPr lang="fr-FR" sz="1200" dirty="0">
              <a:ea typeface="Trebuchet MS" charset="0"/>
              <a:cs typeface="Arial" panose="020B0604020202020204" pitchFamily="34" charset="0"/>
            </a:endParaRPr>
          </a:p>
          <a:p>
            <a:pPr marL="179388" indent="-179388">
              <a:lnSpc>
                <a:spcPct val="100000"/>
              </a:lnSpc>
              <a:buClr>
                <a:srgbClr val="E2051B"/>
              </a:buClr>
              <a:buFont typeface="Arial" panose="020B0604020202020204" pitchFamily="34" charset="0"/>
              <a:buChar char="•"/>
            </a:pPr>
            <a:r>
              <a:rPr lang="fr-FR" sz="1200" b="1" dirty="0">
                <a:solidFill>
                  <a:srgbClr val="CB1569"/>
                </a:solidFill>
              </a:rPr>
              <a:t>Navettes centre ville </a:t>
            </a:r>
            <a:r>
              <a:rPr lang="fr-FR" sz="1200" dirty="0"/>
              <a:t>: si la proposition 1 emporte les suffrages (irrigation de l’Ecusson + desserte du parking Jean Jaurès + valorisation des commerces + incitation à utiliser les autres lignes), il est suggéré d’envisager la 2 avec un contre sens, car elle possède également des atouts (desserte de la gare + itinéraire plus simple + connexion Est / Ouest) ou de mixer les 2.</a:t>
            </a:r>
          </a:p>
          <a:p>
            <a:pPr>
              <a:lnSpc>
                <a:spcPct val="100000"/>
              </a:lnSpc>
              <a:spcBef>
                <a:spcPts val="0"/>
              </a:spcBef>
              <a:buClr>
                <a:srgbClr val="E2051B"/>
              </a:buClr>
            </a:pPr>
            <a:r>
              <a:rPr lang="fr-FR" sz="1200" dirty="0"/>
              <a:t>+ Le passage par la Placette est questionné.</a:t>
            </a:r>
          </a:p>
          <a:p>
            <a:pPr>
              <a:lnSpc>
                <a:spcPct val="100000"/>
              </a:lnSpc>
              <a:spcBef>
                <a:spcPts val="0"/>
              </a:spcBef>
              <a:buClr>
                <a:srgbClr val="E2051B"/>
              </a:buClr>
            </a:pPr>
            <a:r>
              <a:rPr lang="fr-FR" sz="1200" dirty="0"/>
              <a:t>+ Prévoir une amplitude horaires 9h/19h</a:t>
            </a:r>
          </a:p>
          <a:p>
            <a:pPr marL="179388" indent="-179388">
              <a:lnSpc>
                <a:spcPct val="100000"/>
              </a:lnSpc>
              <a:buClr>
                <a:srgbClr val="E2051B"/>
              </a:buClr>
              <a:buFont typeface="Arial" panose="020B0604020202020204" pitchFamily="34" charset="0"/>
              <a:buChar char="•"/>
            </a:pPr>
            <a:r>
              <a:rPr lang="fr-FR" sz="1200" b="1" dirty="0">
                <a:solidFill>
                  <a:srgbClr val="CB1569"/>
                </a:solidFill>
              </a:rPr>
              <a:t>L71</a:t>
            </a:r>
            <a:r>
              <a:rPr lang="fr-FR" sz="1200" b="1" dirty="0"/>
              <a:t> </a:t>
            </a:r>
            <a:r>
              <a:rPr lang="fr-FR" sz="1200" dirty="0"/>
              <a:t>: adapter les horaires aux besoins des usagers (démarrage du lycée à 9h et retour à 13h30 et 16h) </a:t>
            </a:r>
          </a:p>
          <a:p>
            <a:pPr marL="179388" indent="-179388">
              <a:lnSpc>
                <a:spcPct val="100000"/>
              </a:lnSpc>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Que les 4 lignes Nord / Sud convergent vers un même point d’arrêt </a:t>
            </a:r>
            <a:r>
              <a:rPr lang="fr-FR" sz="1200" dirty="0">
                <a:ea typeface="Trebuchet MS" charset="0"/>
                <a:cs typeface="Arial" panose="020B0604020202020204" pitchFamily="34" charset="0"/>
              </a:rPr>
              <a:t>pour rejoindre la navette centre ville.</a:t>
            </a:r>
          </a:p>
          <a:p>
            <a:pPr marL="179388" indent="-179388">
              <a:lnSpc>
                <a:spcPct val="100000"/>
              </a:lnSpc>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Une meilleure desserte du quartier Colline Nord </a:t>
            </a:r>
            <a:r>
              <a:rPr lang="fr-FR" sz="1200" dirty="0">
                <a:ea typeface="Trebuchet MS" charset="0"/>
                <a:cs typeface="Arial" panose="020B0604020202020204" pitchFamily="34" charset="0"/>
              </a:rPr>
              <a:t>(chemin des Antiquailles) en direction des collèges et lycées du centre ville, inexistant pour le lycée Albert Camus dont on dépend actuellement.</a:t>
            </a:r>
          </a:p>
          <a:p>
            <a:pPr marL="179388" indent="-179388">
              <a:lnSpc>
                <a:spcPct val="100000"/>
              </a:lnSpc>
              <a:buClr>
                <a:srgbClr val="E2051B"/>
              </a:buClr>
              <a:buFont typeface="Arial" panose="020B0604020202020204" pitchFamily="34" charset="0"/>
              <a:buChar char="•"/>
            </a:pPr>
            <a:r>
              <a:rPr lang="fr-FR" sz="1200" b="1" dirty="0">
                <a:ea typeface="Trebuchet MS" charset="0"/>
                <a:cs typeface="Arial" panose="020B0604020202020204" pitchFamily="34" charset="0"/>
              </a:rPr>
              <a:t>Proposer un mini bus de Calvas à Chemin du Haut de </a:t>
            </a:r>
            <a:r>
              <a:rPr lang="fr-FR" sz="1200" b="1" dirty="0" err="1">
                <a:ea typeface="Trebuchet MS" charset="0"/>
                <a:cs typeface="Arial" panose="020B0604020202020204" pitchFamily="34" charset="0"/>
              </a:rPr>
              <a:t>Roulan</a:t>
            </a:r>
            <a:r>
              <a:rPr lang="fr-FR" sz="1200" b="1" dirty="0">
                <a:ea typeface="Trebuchet MS" charset="0"/>
                <a:cs typeface="Arial" panose="020B0604020202020204" pitchFamily="34" charset="0"/>
              </a:rPr>
              <a:t> </a:t>
            </a:r>
            <a:r>
              <a:rPr lang="fr-FR" sz="1200" dirty="0">
                <a:ea typeface="Trebuchet MS" charset="0"/>
                <a:cs typeface="Arial" panose="020B0604020202020204" pitchFamily="34" charset="0"/>
              </a:rPr>
              <a:t>pour les personnes en situation de handicap + de nombreuses familles avec enfants (desserte des écoles Mont </a:t>
            </a:r>
            <a:r>
              <a:rPr lang="fr-FR" sz="1200" dirty="0" err="1">
                <a:ea typeface="Trebuchet MS" charset="0"/>
                <a:cs typeface="Arial" panose="020B0604020202020204" pitchFamily="34" charset="0"/>
              </a:rPr>
              <a:t>Duplan</a:t>
            </a:r>
            <a:r>
              <a:rPr lang="fr-FR" sz="1200" dirty="0">
                <a:ea typeface="Trebuchet MS" charset="0"/>
                <a:cs typeface="Arial" panose="020B0604020202020204" pitchFamily="34" charset="0"/>
              </a:rPr>
              <a:t> / Révolution / etc.)</a:t>
            </a:r>
          </a:p>
          <a:p>
            <a:pPr marL="179388" indent="-179388">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Créer un </a:t>
            </a:r>
            <a:r>
              <a:rPr lang="fr-FR" sz="1200" b="1" dirty="0">
                <a:ea typeface="Trebuchet MS" charset="0"/>
                <a:cs typeface="Arial" panose="020B0604020202020204" pitchFamily="34" charset="0"/>
              </a:rPr>
              <a:t>arrêt Mas de Ponge</a:t>
            </a:r>
            <a:r>
              <a:rPr lang="fr-FR" sz="1200" dirty="0">
                <a:ea typeface="Trebuchet MS" charset="0"/>
                <a:cs typeface="Arial" panose="020B0604020202020204" pitchFamily="34" charset="0"/>
              </a:rPr>
              <a:t>.</a:t>
            </a: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3"/>
            </p:custDataLst>
          </p:nvPr>
        </p:nvPicPr>
        <p:blipFill>
          <a:blip r:embed="rId15"/>
          <a:stretch>
            <a:fillRect/>
          </a:stretch>
        </p:blipFill>
        <p:spPr>
          <a:xfrm>
            <a:off x="5576987" y="390503"/>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4"/>
            </p:custDataLst>
          </p:nvPr>
        </p:nvSpPr>
        <p:spPr>
          <a:xfrm>
            <a:off x="880597" y="1057499"/>
            <a:ext cx="4141703" cy="36533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buClr>
                <a:srgbClr val="E2051B"/>
              </a:buClr>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5"/>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sp>
        <p:nvSpPr>
          <p:cNvPr id="18" name="ZoneTexte 17">
            <a:extLst>
              <a:ext uri="{FF2B5EF4-FFF2-40B4-BE49-F238E27FC236}">
                <a16:creationId xmlns="" xmlns:a16="http://schemas.microsoft.com/office/drawing/2014/main" id="{469558FE-C4F4-AD47-AA69-5FFF3FAB153E}"/>
              </a:ext>
            </a:extLst>
          </p:cNvPr>
          <p:cNvSpPr txBox="1"/>
          <p:nvPr>
            <p:custDataLst>
              <p:tags r:id="rId6"/>
            </p:custDataLst>
          </p:nvPr>
        </p:nvSpPr>
        <p:spPr>
          <a:xfrm>
            <a:off x="1699657" y="5115392"/>
            <a:ext cx="3438937" cy="892552"/>
          </a:xfrm>
          <a:prstGeom prst="rect">
            <a:avLst/>
          </a:prstGeom>
          <a:noFill/>
        </p:spPr>
        <p:txBody>
          <a:bodyPr wrap="square" rtlCol="0">
            <a:spAutoFit/>
          </a:bodyPr>
          <a:lstStyle/>
          <a:p>
            <a:r>
              <a:rPr lang="fr-FR" sz="2000" b="1" i="1" dirty="0">
                <a:solidFill>
                  <a:srgbClr val="CB1569"/>
                </a:solidFill>
                <a:latin typeface="Avenir Medium Oblique" panose="02000503020000020003" pitchFamily="2" charset="0"/>
              </a:rPr>
              <a:t>« </a:t>
            </a:r>
            <a:r>
              <a:rPr lang="fr-FR" sz="1200" i="1" dirty="0">
                <a:latin typeface="Avenir Book" panose="02000503020000020003" pitchFamily="2" charset="0"/>
                <a:cs typeface="Arial" panose="020B0604020202020204" pitchFamily="34" charset="0"/>
              </a:rPr>
              <a:t> J’espère que cette concertation ne sera pas un alibi et qu’il y aura une suite ou plusieurs..</a:t>
            </a:r>
            <a:r>
              <a:rPr lang="fr-FR" sz="1200" i="1" dirty="0">
                <a:latin typeface="Avenir Book" panose="02000503020000020003" pitchFamily="2" charset="0"/>
              </a:rPr>
              <a:t>.</a:t>
            </a:r>
            <a:r>
              <a:rPr lang="fr-FR" sz="1200" i="1" dirty="0">
                <a:latin typeface="Avenir Medium Oblique" panose="02000503020000020003" pitchFamily="2" charset="0"/>
              </a:rPr>
              <a:t> </a:t>
            </a:r>
            <a:r>
              <a:rPr lang="fr-FR" sz="2000" b="1" i="1" dirty="0">
                <a:solidFill>
                  <a:srgbClr val="CB1569"/>
                </a:solidFill>
                <a:latin typeface="Avenir Medium Oblique" panose="02000503020000020003" pitchFamily="2" charset="0"/>
              </a:rPr>
              <a:t>»</a:t>
            </a:r>
          </a:p>
          <a:p>
            <a:endParaRPr lang="fr-FR" sz="1200" i="1" dirty="0">
              <a:solidFill>
                <a:srgbClr val="484282"/>
              </a:solidFill>
              <a:latin typeface="Avenir Medium Oblique" panose="02000503020000020003" pitchFamily="2" charset="0"/>
            </a:endParaRP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7"/>
            </p:custDataLst>
          </p:nvPr>
        </p:nvPicPr>
        <p:blipFill>
          <a:blip r:embed="rId16"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142957" y="1057499"/>
            <a:ext cx="737640" cy="484735"/>
          </a:xfrm>
          <a:prstGeom prst="rect">
            <a:avLst/>
          </a:prstGeom>
        </p:spPr>
      </p:pic>
      <p:pic>
        <p:nvPicPr>
          <p:cNvPr id="20" name="Graphique 19" descr="Contour de visage avec grimace avec un remplissage uni">
            <a:extLst>
              <a:ext uri="{FF2B5EF4-FFF2-40B4-BE49-F238E27FC236}">
                <a16:creationId xmlns="" xmlns:a16="http://schemas.microsoft.com/office/drawing/2014/main" id="{40BEB715-3FFF-D346-B63F-72C76C653884}"/>
              </a:ext>
            </a:extLst>
          </p:cNvPr>
          <p:cNvPicPr>
            <a:picLocks noChangeAspect="1"/>
          </p:cNvPicPr>
          <p:nvPr>
            <p:custDataLst>
              <p:tags r:id="rId8"/>
            </p:custDataLst>
          </p:nvPr>
        </p:nvPicPr>
        <p:blipFill>
          <a:blip r:embed="rId17">
            <a:extLst>
              <a:ext uri="{96DAC541-7B7A-43D3-8B79-37D633B846F1}">
                <asvg:svgBlip xmlns="" xmlns:asvg="http://schemas.microsoft.com/office/drawing/2016/SVG/main" r:embed="rId18"/>
              </a:ext>
            </a:extLst>
          </a:blip>
          <a:stretch>
            <a:fillRect/>
          </a:stretch>
        </p:blipFill>
        <p:spPr>
          <a:xfrm>
            <a:off x="2819797" y="1590549"/>
            <a:ext cx="355045" cy="355045"/>
          </a:xfrm>
          <a:prstGeom prst="rect">
            <a:avLst/>
          </a:prstGeom>
        </p:spPr>
      </p:pic>
      <p:pic>
        <p:nvPicPr>
          <p:cNvPr id="21" name="Graphique 79" descr="Contour de visage sans expression avec un remplissage uni">
            <a:extLst>
              <a:ext uri="{FF2B5EF4-FFF2-40B4-BE49-F238E27FC236}">
                <a16:creationId xmlns="" xmlns:a16="http://schemas.microsoft.com/office/drawing/2014/main" id="{ACAD1492-3D93-F04A-A43C-0C53243A2319}"/>
              </a:ext>
            </a:extLst>
          </p:cNvPr>
          <p:cNvPicPr/>
          <p:nvPr>
            <p:custDataLst>
              <p:tags r:id="rId9"/>
            </p:custDataLst>
          </p:nvPr>
        </p:nvPicPr>
        <p:blipFill>
          <a:blip r:embed="rId19">
            <a:extLst>
              <a:ext uri="{96DAC541-7B7A-43D3-8B79-37D633B846F1}">
                <asvg:svgBlip xmlns="" xmlns:asvg="http://schemas.microsoft.com/office/drawing/2016/SVG/main" r:embed="rId20"/>
              </a:ext>
            </a:extLst>
          </a:blip>
          <a:stretch>
            <a:fillRect/>
          </a:stretch>
        </p:blipFill>
        <p:spPr>
          <a:xfrm>
            <a:off x="2820152" y="1998839"/>
            <a:ext cx="355045" cy="359271"/>
          </a:xfrm>
          <a:prstGeom prst="rect">
            <a:avLst/>
          </a:prstGeom>
        </p:spPr>
      </p:pic>
      <p:pic>
        <p:nvPicPr>
          <p:cNvPr id="22" name="Graphique 21" descr="Contour de visage avec grimace avec un remplissage uni">
            <a:extLst>
              <a:ext uri="{FF2B5EF4-FFF2-40B4-BE49-F238E27FC236}">
                <a16:creationId xmlns="" xmlns:a16="http://schemas.microsoft.com/office/drawing/2014/main" id="{DC275843-2A74-7B46-BE93-5210E10CFD7C}"/>
              </a:ext>
            </a:extLst>
          </p:cNvPr>
          <p:cNvPicPr>
            <a:picLocks noChangeAspect="1"/>
          </p:cNvPicPr>
          <p:nvPr>
            <p:custDataLst>
              <p:tags r:id="rId10"/>
            </p:custDataLst>
          </p:nvPr>
        </p:nvPicPr>
        <p:blipFill>
          <a:blip r:embed="rId17">
            <a:extLst>
              <a:ext uri="{96DAC541-7B7A-43D3-8B79-37D633B846F1}">
                <asvg:svgBlip xmlns="" xmlns:asvg="http://schemas.microsoft.com/office/drawing/2016/SVG/main" r:embed="rId18"/>
              </a:ext>
            </a:extLst>
          </a:blip>
          <a:stretch>
            <a:fillRect/>
          </a:stretch>
        </p:blipFill>
        <p:spPr>
          <a:xfrm>
            <a:off x="2819795" y="2387116"/>
            <a:ext cx="355045" cy="355045"/>
          </a:xfrm>
          <a:prstGeom prst="rect">
            <a:avLst/>
          </a:prstGeom>
        </p:spPr>
      </p:pic>
      <p:pic>
        <p:nvPicPr>
          <p:cNvPr id="23" name="Graphique 22" descr="Contour de visage avec grimace avec un remplissage uni">
            <a:extLst>
              <a:ext uri="{FF2B5EF4-FFF2-40B4-BE49-F238E27FC236}">
                <a16:creationId xmlns="" xmlns:a16="http://schemas.microsoft.com/office/drawing/2014/main" id="{BB7B2414-DF3A-7341-A2FE-3E6BD11E5E65}"/>
              </a:ext>
            </a:extLst>
          </p:cNvPr>
          <p:cNvPicPr>
            <a:picLocks noChangeAspect="1"/>
          </p:cNvPicPr>
          <p:nvPr>
            <p:custDataLst>
              <p:tags r:id="rId11"/>
            </p:custDataLst>
          </p:nvPr>
        </p:nvPicPr>
        <p:blipFill>
          <a:blip r:embed="rId17">
            <a:extLst>
              <a:ext uri="{96DAC541-7B7A-43D3-8B79-37D633B846F1}">
                <asvg:svgBlip xmlns="" xmlns:asvg="http://schemas.microsoft.com/office/drawing/2016/SVG/main" r:embed="rId18"/>
              </a:ext>
            </a:extLst>
          </a:blip>
          <a:stretch>
            <a:fillRect/>
          </a:stretch>
        </p:blipFill>
        <p:spPr>
          <a:xfrm>
            <a:off x="2820152" y="2828638"/>
            <a:ext cx="355045" cy="355045"/>
          </a:xfrm>
          <a:prstGeom prst="rect">
            <a:avLst/>
          </a:prstGeom>
        </p:spPr>
      </p:pic>
      <p:sp>
        <p:nvSpPr>
          <p:cNvPr id="25" name="ZoneTexte 24">
            <a:extLst>
              <a:ext uri="{FF2B5EF4-FFF2-40B4-BE49-F238E27FC236}">
                <a16:creationId xmlns="" xmlns:a16="http://schemas.microsoft.com/office/drawing/2014/main" id="{4356558D-0EE6-0449-8FAF-0983C8265770}"/>
              </a:ext>
            </a:extLst>
          </p:cNvPr>
          <p:cNvSpPr txBox="1"/>
          <p:nvPr>
            <p:custDataLst>
              <p:tags r:id="rId12"/>
            </p:custDataLst>
          </p:nvPr>
        </p:nvSpPr>
        <p:spPr>
          <a:xfrm>
            <a:off x="270009" y="3775850"/>
            <a:ext cx="5215403" cy="584775"/>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Il y a de plus en plus de personnes dans les bus, et surtout dans la T1</a:t>
            </a:r>
            <a:r>
              <a:rPr lang="fr-FR" sz="2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15" name="ZoneTexte 14">
            <a:extLst>
              <a:ext uri="{FF2B5EF4-FFF2-40B4-BE49-F238E27FC236}">
                <a16:creationId xmlns="" xmlns:a16="http://schemas.microsoft.com/office/drawing/2014/main" id="{DB24B4EF-2DB3-1540-B51D-5A6D60425265}"/>
              </a:ext>
            </a:extLst>
          </p:cNvPr>
          <p:cNvSpPr txBox="1"/>
          <p:nvPr>
            <p:custDataLst>
              <p:tags r:id="rId13"/>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2737776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a:extLst>
              <a:ext uri="{FF2B5EF4-FFF2-40B4-BE49-F238E27FC236}">
                <a16:creationId xmlns="" xmlns:a16="http://schemas.microsoft.com/office/drawing/2014/main" id="{0B0C7559-0859-FE49-9F79-10C3EF1388A1}"/>
              </a:ext>
            </a:extLst>
          </p:cNvPr>
          <p:cNvSpPr txBox="1">
            <a:spLocks/>
          </p:cNvSpPr>
          <p:nvPr>
            <p:custDataLst>
              <p:tags r:id="rId1"/>
            </p:custDataLst>
          </p:nvPr>
        </p:nvSpPr>
        <p:spPr>
          <a:xfrm>
            <a:off x="232541" y="122072"/>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8 - Nîmes Garrigues Nord – </a:t>
            </a:r>
            <a:r>
              <a:rPr lang="fr-FR" sz="1800" i="1" dirty="0">
                <a:solidFill>
                  <a:srgbClr val="CB1569"/>
                </a:solidFill>
                <a:latin typeface="Arial" panose="020B0604020202020204" pitchFamily="34" charset="0"/>
                <a:ea typeface="Trebuchet MS" charset="0"/>
                <a:cs typeface="Arial" panose="020B0604020202020204" pitchFamily="34" charset="0"/>
              </a:rPr>
              <a:t>07/02/22</a:t>
            </a:r>
          </a:p>
        </p:txBody>
      </p:sp>
      <p:sp>
        <p:nvSpPr>
          <p:cNvPr id="39" name="Rectangle 38">
            <a:extLst>
              <a:ext uri="{FF2B5EF4-FFF2-40B4-BE49-F238E27FC236}">
                <a16:creationId xmlns="" xmlns:a16="http://schemas.microsoft.com/office/drawing/2014/main" id="{4FCCE4BE-A3F9-B845-8899-E8CE4032B072}"/>
              </a:ext>
            </a:extLst>
          </p:cNvPr>
          <p:cNvSpPr/>
          <p:nvPr>
            <p:custDataLst>
              <p:tags r:id="rId2"/>
            </p:custDataLst>
          </p:nvPr>
        </p:nvSpPr>
        <p:spPr>
          <a:xfrm>
            <a:off x="9144000" y="899778"/>
            <a:ext cx="2843985" cy="53360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40" name="Rectangle 39">
            <a:extLst>
              <a:ext uri="{FF2B5EF4-FFF2-40B4-BE49-F238E27FC236}">
                <a16:creationId xmlns="" xmlns:a16="http://schemas.microsoft.com/office/drawing/2014/main" id="{C112D16E-FAE9-D34B-A041-E9D920C768CE}"/>
              </a:ext>
            </a:extLst>
          </p:cNvPr>
          <p:cNvSpPr/>
          <p:nvPr>
            <p:custDataLst>
              <p:tags r:id="rId3"/>
            </p:custDataLst>
          </p:nvPr>
        </p:nvSpPr>
        <p:spPr>
          <a:xfrm>
            <a:off x="3506809" y="896392"/>
            <a:ext cx="2844000" cy="533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41" name="Rectangle 40">
            <a:extLst>
              <a:ext uri="{FF2B5EF4-FFF2-40B4-BE49-F238E27FC236}">
                <a16:creationId xmlns="" xmlns:a16="http://schemas.microsoft.com/office/drawing/2014/main" id="{B8DA2EA3-F48D-BE46-A3B1-F9482CB6E5BF}"/>
              </a:ext>
            </a:extLst>
          </p:cNvPr>
          <p:cNvSpPr/>
          <p:nvPr>
            <p:custDataLst>
              <p:tags r:id="rId4"/>
            </p:custDataLst>
          </p:nvPr>
        </p:nvSpPr>
        <p:spPr>
          <a:xfrm>
            <a:off x="6308544" y="896024"/>
            <a:ext cx="2844000" cy="53397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3" name="Rectangle 42">
            <a:extLst>
              <a:ext uri="{FF2B5EF4-FFF2-40B4-BE49-F238E27FC236}">
                <a16:creationId xmlns="" xmlns:a16="http://schemas.microsoft.com/office/drawing/2014/main" id="{9D491034-FF99-7C41-9322-C97C2DDF88FF}"/>
              </a:ext>
            </a:extLst>
          </p:cNvPr>
          <p:cNvSpPr/>
          <p:nvPr>
            <p:custDataLst>
              <p:tags r:id="rId5"/>
            </p:custDataLst>
          </p:nvPr>
        </p:nvSpPr>
        <p:spPr>
          <a:xfrm>
            <a:off x="242233" y="877408"/>
            <a:ext cx="11734820" cy="536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44" name="Graphique 79" descr="Contour de visage sans expression avec un remplissage uni">
            <a:extLst>
              <a:ext uri="{FF2B5EF4-FFF2-40B4-BE49-F238E27FC236}">
                <a16:creationId xmlns="" xmlns:a16="http://schemas.microsoft.com/office/drawing/2014/main" id="{0393EDBA-66A0-1B43-94D4-A980998B36A4}"/>
              </a:ext>
            </a:extLst>
          </p:cNvPr>
          <p:cNvPicPr/>
          <p:nvPr>
            <p:custDataLst>
              <p:tags r:id="rId6"/>
            </p:custDataLst>
          </p:nvPr>
        </p:nvPicPr>
        <p:blipFill>
          <a:blip r:embed="rId22">
            <a:extLst>
              <a:ext uri="{96DAC541-7B7A-43D3-8B79-37D633B846F1}">
                <asvg:svgBlip xmlns="" xmlns:asvg="http://schemas.microsoft.com/office/drawing/2016/SVG/main" r:embed="rId23"/>
              </a:ext>
            </a:extLst>
          </a:blip>
          <a:stretch>
            <a:fillRect/>
          </a:stretch>
        </p:blipFill>
        <p:spPr>
          <a:xfrm>
            <a:off x="7503962" y="1020622"/>
            <a:ext cx="540000" cy="540000"/>
          </a:xfrm>
          <a:prstGeom prst="rect">
            <a:avLst/>
          </a:prstGeom>
        </p:spPr>
      </p:pic>
      <p:pic>
        <p:nvPicPr>
          <p:cNvPr id="45" name="Graphique 83" descr="Contour de visage avec grimace avec un remplissage uni">
            <a:extLst>
              <a:ext uri="{FF2B5EF4-FFF2-40B4-BE49-F238E27FC236}">
                <a16:creationId xmlns="" xmlns:a16="http://schemas.microsoft.com/office/drawing/2014/main" id="{4DB1E630-6D18-4943-9B98-E096E9395582}"/>
              </a:ext>
            </a:extLst>
          </p:cNvPr>
          <p:cNvPicPr/>
          <p:nvPr>
            <p:custDataLst>
              <p:tags r:id="rId7"/>
            </p:custDataLst>
          </p:nvPr>
        </p:nvPicPr>
        <p:blipFill>
          <a:blip r:embed="rId24">
            <a:extLst>
              <a:ext uri="{96DAC541-7B7A-43D3-8B79-37D633B846F1}">
                <asvg:svgBlip xmlns="" xmlns:asvg="http://schemas.microsoft.com/office/drawing/2016/SVG/main" r:embed="rId25"/>
              </a:ext>
            </a:extLst>
          </a:blip>
          <a:stretch>
            <a:fillRect/>
          </a:stretch>
        </p:blipFill>
        <p:spPr>
          <a:xfrm>
            <a:off x="4548011" y="1028381"/>
            <a:ext cx="540000" cy="540000"/>
          </a:xfrm>
          <a:prstGeom prst="rect">
            <a:avLst/>
          </a:prstGeom>
        </p:spPr>
      </p:pic>
      <p:pic>
        <p:nvPicPr>
          <p:cNvPr id="46" name="Graphique 92" descr="Contour de visage confus avec un remplissage uni">
            <a:extLst>
              <a:ext uri="{FF2B5EF4-FFF2-40B4-BE49-F238E27FC236}">
                <a16:creationId xmlns="" xmlns:a16="http://schemas.microsoft.com/office/drawing/2014/main" id="{535551D9-A949-C048-8263-3A828FABCCD0}"/>
              </a:ext>
            </a:extLst>
          </p:cNvPr>
          <p:cNvPicPr/>
          <p:nvPr>
            <p:custDataLst>
              <p:tags r:id="rId8"/>
            </p:custDataLst>
          </p:nvPr>
        </p:nvPicPr>
        <p:blipFill>
          <a:blip r:embed="rId26">
            <a:extLst>
              <a:ext uri="{96DAC541-7B7A-43D3-8B79-37D633B846F1}">
                <asvg:svgBlip xmlns="" xmlns:asvg="http://schemas.microsoft.com/office/drawing/2016/SVG/main" r:embed="rId27"/>
              </a:ext>
            </a:extLst>
          </a:blip>
          <a:stretch>
            <a:fillRect/>
          </a:stretch>
        </p:blipFill>
        <p:spPr>
          <a:xfrm>
            <a:off x="10298549" y="1027138"/>
            <a:ext cx="540000" cy="540000"/>
          </a:xfrm>
          <a:prstGeom prst="rect">
            <a:avLst/>
          </a:prstGeom>
        </p:spPr>
      </p:pic>
      <p:sp>
        <p:nvSpPr>
          <p:cNvPr id="47" name="Rectangle 46">
            <a:extLst>
              <a:ext uri="{FF2B5EF4-FFF2-40B4-BE49-F238E27FC236}">
                <a16:creationId xmlns="" xmlns:a16="http://schemas.microsoft.com/office/drawing/2014/main" id="{9BF2C72E-6AD4-0543-A0DB-6A7C9AA0A890}"/>
              </a:ext>
            </a:extLst>
          </p:cNvPr>
          <p:cNvSpPr/>
          <p:nvPr>
            <p:custDataLst>
              <p:tags r:id="rId9"/>
            </p:custDataLst>
          </p:nvPr>
        </p:nvSpPr>
        <p:spPr>
          <a:xfrm>
            <a:off x="238001" y="1828804"/>
            <a:ext cx="11743284" cy="150505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 ADAPTATION L6 ET L7 </a:t>
            </a:r>
            <a:r>
              <a:rPr lang="fr-FR" sz="1200" b="1" i="1" dirty="0">
                <a:solidFill>
                  <a:schemeClr val="tx1"/>
                </a:solidFill>
                <a:latin typeface="Arial" panose="020B0604020202020204" pitchFamily="34" charset="0"/>
                <a:cs typeface="Arial" panose="020B0604020202020204" pitchFamily="34" charset="0"/>
              </a:rPr>
              <a:t>– CENTRE VILLE</a:t>
            </a:r>
          </a:p>
          <a:p>
            <a:endParaRPr lang="fr-FR" sz="1200" b="1"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(L6 par Victor Hugo et L7 par Courbet)</a:t>
            </a:r>
          </a:p>
          <a:p>
            <a:pPr marL="138113" indent="-138113"/>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(L6 par Courbet et L7 par Victor Hugo)</a:t>
            </a:r>
          </a:p>
        </p:txBody>
      </p:sp>
      <p:sp>
        <p:nvSpPr>
          <p:cNvPr id="48" name="Rectangle 47">
            <a:extLst>
              <a:ext uri="{FF2B5EF4-FFF2-40B4-BE49-F238E27FC236}">
                <a16:creationId xmlns="" xmlns:a16="http://schemas.microsoft.com/office/drawing/2014/main" id="{BD36DD21-87C5-3645-ADC4-33685B44E566}"/>
              </a:ext>
            </a:extLst>
          </p:cNvPr>
          <p:cNvSpPr/>
          <p:nvPr>
            <p:custDataLst>
              <p:tags r:id="rId10"/>
            </p:custDataLst>
          </p:nvPr>
        </p:nvSpPr>
        <p:spPr>
          <a:xfrm>
            <a:off x="238002" y="4842672"/>
            <a:ext cx="11747852" cy="13931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NAVETTES CENTRE VILLE</a:t>
            </a:r>
          </a:p>
          <a:p>
            <a:endParaRPr lang="fr-FR" sz="1200" b="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(2 navettes Est et Ouest)</a:t>
            </a:r>
          </a:p>
          <a:p>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(navette unique)</a:t>
            </a:r>
          </a:p>
        </p:txBody>
      </p:sp>
      <p:cxnSp>
        <p:nvCxnSpPr>
          <p:cNvPr id="49" name="Connecteur droit 48">
            <a:extLst>
              <a:ext uri="{FF2B5EF4-FFF2-40B4-BE49-F238E27FC236}">
                <a16:creationId xmlns="" xmlns:a16="http://schemas.microsoft.com/office/drawing/2014/main" id="{3CDCD6AE-5EB7-2142-9210-01DCABBE32CE}"/>
              </a:ext>
            </a:extLst>
          </p:cNvPr>
          <p:cNvCxnSpPr>
            <a:cxnSpLocks/>
          </p:cNvCxnSpPr>
          <p:nvPr>
            <p:custDataLst>
              <p:tags r:id="rId11"/>
            </p:custDataLst>
          </p:nvPr>
        </p:nvCxnSpPr>
        <p:spPr>
          <a:xfrm>
            <a:off x="229201" y="5718307"/>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 xmlns:a16="http://schemas.microsoft.com/office/drawing/2014/main" id="{ECE9F7C6-E8D9-A94F-90AF-0DFB450ADB84}"/>
              </a:ext>
            </a:extLst>
          </p:cNvPr>
          <p:cNvCxnSpPr>
            <a:cxnSpLocks/>
          </p:cNvCxnSpPr>
          <p:nvPr>
            <p:custDataLst>
              <p:tags r:id="rId12"/>
            </p:custDataLst>
          </p:nvPr>
        </p:nvCxnSpPr>
        <p:spPr>
          <a:xfrm>
            <a:off x="229201" y="2740727"/>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 xmlns:a16="http://schemas.microsoft.com/office/drawing/2014/main" id="{BB0AEBDE-D09F-D24B-9A00-58D909380AE5}"/>
              </a:ext>
            </a:extLst>
          </p:cNvPr>
          <p:cNvSpPr/>
          <p:nvPr>
            <p:custDataLst>
              <p:tags r:id="rId13"/>
            </p:custDataLst>
          </p:nvPr>
        </p:nvSpPr>
        <p:spPr>
          <a:xfrm>
            <a:off x="238001" y="3337615"/>
            <a:ext cx="11747852" cy="15050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 ADAPTATION L6 ET L7 </a:t>
            </a:r>
            <a:r>
              <a:rPr lang="fr-FR" sz="1200" b="1" i="1" dirty="0">
                <a:solidFill>
                  <a:schemeClr val="tx1"/>
                </a:solidFill>
                <a:latin typeface="Arial" panose="020B0604020202020204" pitchFamily="34" charset="0"/>
                <a:cs typeface="Arial" panose="020B0604020202020204" pitchFamily="34" charset="0"/>
              </a:rPr>
              <a:t>– GEORGES BESSE</a:t>
            </a:r>
          </a:p>
          <a:p>
            <a:endParaRPr lang="fr-FR" sz="1200" b="1"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p>
          <a:p>
            <a:pPr marL="138113" indent="-138113"/>
            <a:r>
              <a:rPr lang="fr-FR" sz="110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(renforcement de la desserte G. Besse)</a:t>
            </a:r>
          </a:p>
          <a:p>
            <a:pPr marL="138113" indent="-138113"/>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p>
          <a:p>
            <a:pPr marL="138113" indent="-138113"/>
            <a:r>
              <a:rPr lang="fr-FR" sz="1050" b="1" i="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(maintien de la desserte actuelle)</a:t>
            </a:r>
          </a:p>
        </p:txBody>
      </p:sp>
      <p:cxnSp>
        <p:nvCxnSpPr>
          <p:cNvPr id="53" name="Connecteur droit 52">
            <a:extLst>
              <a:ext uri="{FF2B5EF4-FFF2-40B4-BE49-F238E27FC236}">
                <a16:creationId xmlns="" xmlns:a16="http://schemas.microsoft.com/office/drawing/2014/main" id="{C34A9DED-E480-904A-B503-31E95AAF772E}"/>
              </a:ext>
            </a:extLst>
          </p:cNvPr>
          <p:cNvCxnSpPr>
            <a:cxnSpLocks/>
          </p:cNvCxnSpPr>
          <p:nvPr>
            <p:custDataLst>
              <p:tags r:id="rId14"/>
            </p:custDataLst>
          </p:nvPr>
        </p:nvCxnSpPr>
        <p:spPr>
          <a:xfrm>
            <a:off x="249810" y="4257708"/>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 xmlns:a16="http://schemas.microsoft.com/office/drawing/2014/main" id="{E0EEB8A5-FD70-7843-964E-68CDD26B57D4}"/>
              </a:ext>
            </a:extLst>
          </p:cNvPr>
          <p:cNvSpPr txBox="1"/>
          <p:nvPr>
            <p:custDataLst>
              <p:tags r:id="rId15"/>
            </p:custDataLst>
          </p:nvPr>
        </p:nvSpPr>
        <p:spPr>
          <a:xfrm>
            <a:off x="7598167" y="3892390"/>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54" name="ZoneTexte 53">
            <a:extLst>
              <a:ext uri="{FF2B5EF4-FFF2-40B4-BE49-F238E27FC236}">
                <a16:creationId xmlns="" xmlns:a16="http://schemas.microsoft.com/office/drawing/2014/main" id="{741BD93E-0920-6742-A704-30C5724A571F}"/>
              </a:ext>
            </a:extLst>
          </p:cNvPr>
          <p:cNvSpPr txBox="1"/>
          <p:nvPr>
            <p:custDataLst>
              <p:tags r:id="rId16"/>
            </p:custDataLst>
          </p:nvPr>
        </p:nvSpPr>
        <p:spPr>
          <a:xfrm>
            <a:off x="4629811" y="2409560"/>
            <a:ext cx="333745"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9 </a:t>
            </a:r>
          </a:p>
        </p:txBody>
      </p:sp>
      <p:sp>
        <p:nvSpPr>
          <p:cNvPr id="55" name="ZoneTexte 54">
            <a:extLst>
              <a:ext uri="{FF2B5EF4-FFF2-40B4-BE49-F238E27FC236}">
                <a16:creationId xmlns="" xmlns:a16="http://schemas.microsoft.com/office/drawing/2014/main" id="{B7BC325B-02C1-8A4C-BBE4-75D8E58B1498}"/>
              </a:ext>
            </a:extLst>
          </p:cNvPr>
          <p:cNvSpPr txBox="1"/>
          <p:nvPr>
            <p:custDataLst>
              <p:tags r:id="rId17"/>
            </p:custDataLst>
          </p:nvPr>
        </p:nvSpPr>
        <p:spPr>
          <a:xfrm>
            <a:off x="4629810" y="3892390"/>
            <a:ext cx="333745"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6 </a:t>
            </a:r>
          </a:p>
        </p:txBody>
      </p:sp>
      <p:sp>
        <p:nvSpPr>
          <p:cNvPr id="56" name="ZoneTexte 55">
            <a:extLst>
              <a:ext uri="{FF2B5EF4-FFF2-40B4-BE49-F238E27FC236}">
                <a16:creationId xmlns="" xmlns:a16="http://schemas.microsoft.com/office/drawing/2014/main" id="{9DBD9A5D-A5B6-0B45-9872-E0C50BB3D1C9}"/>
              </a:ext>
            </a:extLst>
          </p:cNvPr>
          <p:cNvSpPr txBox="1"/>
          <p:nvPr>
            <p:custDataLst>
              <p:tags r:id="rId18"/>
            </p:custDataLst>
          </p:nvPr>
        </p:nvSpPr>
        <p:spPr>
          <a:xfrm>
            <a:off x="4619910" y="5187901"/>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8</a:t>
            </a:r>
          </a:p>
        </p:txBody>
      </p:sp>
      <p:sp>
        <p:nvSpPr>
          <p:cNvPr id="57" name="ZoneTexte 56">
            <a:extLst>
              <a:ext uri="{FF2B5EF4-FFF2-40B4-BE49-F238E27FC236}">
                <a16:creationId xmlns="" xmlns:a16="http://schemas.microsoft.com/office/drawing/2014/main" id="{035AFDEA-EC65-FF44-90EF-0A9BE1097201}"/>
              </a:ext>
            </a:extLst>
          </p:cNvPr>
          <p:cNvSpPr txBox="1"/>
          <p:nvPr>
            <p:custDataLst>
              <p:tags r:id="rId19"/>
            </p:custDataLst>
          </p:nvPr>
        </p:nvSpPr>
        <p:spPr>
          <a:xfrm>
            <a:off x="4629810" y="5826703"/>
            <a:ext cx="333746"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 </a:t>
            </a:r>
          </a:p>
        </p:txBody>
      </p:sp>
      <p:sp>
        <p:nvSpPr>
          <p:cNvPr id="23" name="ZoneTexte 22">
            <a:extLst>
              <a:ext uri="{FF2B5EF4-FFF2-40B4-BE49-F238E27FC236}">
                <a16:creationId xmlns="" xmlns:a16="http://schemas.microsoft.com/office/drawing/2014/main" id="{1A33AD91-2601-414C-B87C-BB00C0B5E074}"/>
              </a:ext>
            </a:extLst>
          </p:cNvPr>
          <p:cNvSpPr txBox="1"/>
          <p:nvPr>
            <p:custDataLst>
              <p:tags r:id="rId20"/>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34090435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fontScale="92500" lnSpcReduction="20000"/>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9 </a:t>
            </a:r>
          </a:p>
          <a:p>
            <a:pPr algn="ctr">
              <a:lnSpc>
                <a:spcPct val="100000"/>
              </a:lnSpc>
            </a:pPr>
            <a:r>
              <a:rPr lang="fr-FR" sz="3600" b="1" dirty="0">
                <a:solidFill>
                  <a:srgbClr val="E2051B"/>
                </a:solidFill>
                <a:latin typeface="Avenir Heavy" panose="02000503020000020003" pitchFamily="2" charset="0"/>
              </a:rPr>
              <a:t>NIMES OUEST SAINT CESAIRE</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8 FÉVRIER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1798181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246122" y="891998"/>
            <a:ext cx="5619358" cy="46113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buClr>
                <a:srgbClr val="E2051B"/>
              </a:buClr>
            </a:pPr>
            <a:r>
              <a:rPr lang="fr-FR" sz="1200" b="1" dirty="0">
                <a:solidFill>
                  <a:srgbClr val="CB1569"/>
                </a:solidFill>
              </a:rPr>
              <a:t>D’ordre général</a:t>
            </a:r>
          </a:p>
          <a:p>
            <a:pPr marL="857250" lvl="1" indent="-171450">
              <a:lnSpc>
                <a:spcPct val="100000"/>
              </a:lnSpc>
              <a:buClr>
                <a:srgbClr val="E2051B"/>
              </a:buClr>
            </a:pPr>
            <a:r>
              <a:rPr lang="fr-FR" sz="1200" dirty="0"/>
              <a:t>Prévoir des rampes électriques ET manuelles dans les bus  pour les Personnes à Mobilité Réduite (PMR)</a:t>
            </a:r>
          </a:p>
          <a:p>
            <a:pPr marL="857250" lvl="1" indent="-171450">
              <a:lnSpc>
                <a:spcPct val="100000"/>
              </a:lnSpc>
              <a:buClr>
                <a:srgbClr val="E2051B"/>
              </a:buClr>
            </a:pPr>
            <a:r>
              <a:rPr lang="fr-FR" sz="1200" dirty="0"/>
              <a:t>Demande de gratuité des transports</a:t>
            </a:r>
          </a:p>
          <a:p>
            <a:pPr marL="857250" lvl="1" indent="-171450">
              <a:lnSpc>
                <a:spcPct val="100000"/>
              </a:lnSpc>
              <a:buClr>
                <a:srgbClr val="E2051B"/>
              </a:buClr>
            </a:pPr>
            <a:r>
              <a:rPr lang="fr-FR" sz="1200" dirty="0"/>
              <a:t>Plus de parkings de délestage et de plus grande capacité que ceux qui existent actuellement</a:t>
            </a:r>
          </a:p>
          <a:p>
            <a:pPr marL="857250" lvl="1" indent="-171450">
              <a:lnSpc>
                <a:spcPct val="100000"/>
              </a:lnSpc>
              <a:buClr>
                <a:srgbClr val="E2051B"/>
              </a:buClr>
            </a:pPr>
            <a:r>
              <a:rPr lang="fr-FR" sz="1200" dirty="0"/>
              <a:t>Création de navettes en direction de la gare « Nîmes-Pont du Gard »</a:t>
            </a:r>
          </a:p>
          <a:p>
            <a:pPr marL="857250" lvl="1" indent="-171450">
              <a:lnSpc>
                <a:spcPct val="100000"/>
              </a:lnSpc>
              <a:buClr>
                <a:srgbClr val="E2051B"/>
              </a:buClr>
            </a:pPr>
            <a:r>
              <a:rPr lang="fr-FR" sz="1200" dirty="0"/>
              <a:t>Pour éviter le croisement des bus rue Eloy Vincent, le comité de quartier Puech du Teil propose un aller par la rue Eloy Vincent et un retour par la route de Sommières avec un arrêt face à la Galerie Georges Sand</a:t>
            </a:r>
          </a:p>
          <a:p>
            <a:pPr>
              <a:lnSpc>
                <a:spcPct val="100000"/>
              </a:lnSpc>
              <a:buClr>
                <a:srgbClr val="E2051B"/>
              </a:buClr>
            </a:pPr>
            <a:endParaRPr lang="fr-FR" sz="1200" b="1" dirty="0"/>
          </a:p>
          <a:p>
            <a:pPr>
              <a:lnSpc>
                <a:spcPct val="100000"/>
              </a:lnSpc>
              <a:buClr>
                <a:srgbClr val="E2051B"/>
              </a:buClr>
            </a:pPr>
            <a:r>
              <a:rPr lang="fr-FR" sz="1200" b="1" dirty="0">
                <a:solidFill>
                  <a:srgbClr val="CB1569"/>
                </a:solidFill>
              </a:rPr>
              <a:t>Ligne par ligne </a:t>
            </a:r>
          </a:p>
          <a:p>
            <a:pPr marL="857250" lvl="1" indent="-171450">
              <a:lnSpc>
                <a:spcPct val="100000"/>
              </a:lnSpc>
              <a:buClr>
                <a:srgbClr val="E2051B"/>
              </a:buClr>
            </a:pPr>
            <a:r>
              <a:rPr lang="fr-FR" sz="1200" b="1" dirty="0"/>
              <a:t>T2 – Ligne 5 </a:t>
            </a:r>
            <a:r>
              <a:rPr lang="fr-FR" sz="1200" dirty="0"/>
              <a:t>Une correspondance quai à quai</a:t>
            </a:r>
          </a:p>
          <a:p>
            <a:pPr marL="857250" lvl="1" indent="-171450">
              <a:lnSpc>
                <a:spcPct val="100000"/>
              </a:lnSpc>
              <a:buClr>
                <a:srgbClr val="E2051B"/>
              </a:buClr>
            </a:pPr>
            <a:r>
              <a:rPr lang="fr-FR" sz="1200" b="1" dirty="0"/>
              <a:t>Ligne 8 </a:t>
            </a:r>
            <a:r>
              <a:rPr lang="fr-FR" sz="1200" dirty="0"/>
              <a:t>Prévoir un arrêt à Carrefour</a:t>
            </a:r>
          </a:p>
          <a:p>
            <a:pPr marL="857250" lvl="1" indent="-171450">
              <a:lnSpc>
                <a:spcPct val="100000"/>
              </a:lnSpc>
              <a:buClr>
                <a:srgbClr val="E2051B"/>
              </a:buClr>
            </a:pPr>
            <a:r>
              <a:rPr lang="fr-FR" sz="1200" b="1" dirty="0"/>
              <a:t>Ligne 5</a:t>
            </a:r>
            <a:r>
              <a:rPr lang="fr-FR" sz="1200" dirty="0"/>
              <a:t> Proposition d’une correspondance à Laennec pour le CHU</a:t>
            </a:r>
          </a:p>
          <a:p>
            <a:pPr marL="857250" lvl="1" indent="-171450">
              <a:lnSpc>
                <a:spcPct val="100000"/>
              </a:lnSpc>
              <a:buClr>
                <a:srgbClr val="E2051B"/>
              </a:buClr>
            </a:pPr>
            <a:r>
              <a:rPr lang="fr-FR" sz="1200" b="1" dirty="0"/>
              <a:t>Navette de Centre Ville  </a:t>
            </a:r>
            <a:r>
              <a:rPr lang="fr-FR" sz="1200" dirty="0"/>
              <a:t>: la proposition 1 retient l’attention de la majorité des participants</a:t>
            </a:r>
          </a:p>
          <a:p>
            <a:pPr marL="285750" indent="-285750">
              <a:lnSpc>
                <a:spcPct val="100000"/>
              </a:lnSpc>
              <a:buClr>
                <a:srgbClr val="E2051B"/>
              </a:buClr>
              <a:buFont typeface="Arial" panose="020B0604020202020204" pitchFamily="34" charset="0"/>
              <a:buChar char="•"/>
            </a:pPr>
            <a:endParaRPr lang="fr-FR" sz="1200" i="1" dirty="0"/>
          </a:p>
          <a:p>
            <a:pPr marL="180975" indent="-180975">
              <a:lnSpc>
                <a:spcPct val="100000"/>
              </a:lnSpc>
              <a:buClr>
                <a:srgbClr val="E2051B"/>
              </a:buClr>
              <a:buFont typeface="Arial" panose="020B0604020202020204" pitchFamily="34" charset="0"/>
              <a:buChar char="•"/>
            </a:pPr>
            <a:endParaRPr lang="fr-FR" sz="1200" b="1" dirty="0"/>
          </a:p>
          <a:p>
            <a:pPr>
              <a:lnSpc>
                <a:spcPct val="100000"/>
              </a:lnSpc>
              <a:buClr>
                <a:srgbClr val="E2051B"/>
              </a:buClr>
            </a:pPr>
            <a:endParaRPr lang="fr-FR" sz="1200" dirty="0">
              <a:ea typeface="Trebuchet MS" charset="0"/>
              <a:cs typeface="Arial" panose="020B0604020202020204" pitchFamily="34" charset="0"/>
            </a:endParaRPr>
          </a:p>
          <a:p>
            <a:pPr marL="92075"/>
            <a:endParaRPr lang="fr-FR" sz="16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2"/>
          <a:stretch>
            <a:fillRect/>
          </a:stretch>
        </p:blipFill>
        <p:spPr>
          <a:xfrm>
            <a:off x="5723870" y="778778"/>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209548" y="1806098"/>
            <a:ext cx="4886452" cy="504645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400" b="1" dirty="0">
                <a:latin typeface="Avenir Black" panose="02000503020000020003" pitchFamily="2" charset="0"/>
              </a:rPr>
              <a:t>LES ARBITRAGES</a:t>
            </a:r>
            <a:endParaRPr lang="fr-FR" sz="1600" b="1" dirty="0">
              <a:latin typeface="Avenir Black" panose="02000503020000020003" pitchFamily="2" charset="0"/>
            </a:endParaRPr>
          </a:p>
          <a:p>
            <a:pPr>
              <a:lnSpc>
                <a:spcPct val="100000"/>
              </a:lnSpc>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b="1" dirty="0">
              <a:latin typeface="Avenir Medium" panose="02000503020000020003" pitchFamily="2" charset="0"/>
            </a:endParaRPr>
          </a:p>
          <a:p>
            <a:pPr>
              <a:lnSpc>
                <a:spcPct val="100000"/>
              </a:lnSpc>
              <a:spcBef>
                <a:spcPts val="1600"/>
              </a:spcBef>
              <a:buClr>
                <a:srgbClr val="E2051B"/>
              </a:buClr>
            </a:pPr>
            <a:endParaRPr lang="fr-FR" sz="1200" b="1" dirty="0">
              <a:latin typeface="Avenir Medium" panose="02000503020000020003" pitchFamily="2" charset="0"/>
            </a:endParaRPr>
          </a:p>
          <a:p>
            <a:pPr>
              <a:lnSpc>
                <a:spcPct val="100000"/>
              </a:lnSpc>
              <a:spcBef>
                <a:spcPts val="1600"/>
              </a:spcBef>
              <a:buClr>
                <a:srgbClr val="E2051B"/>
              </a:buClr>
            </a:pP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200" b="1" dirty="0">
              <a:latin typeface="Avenir Medium" panose="02000503020000020003" pitchFamily="2" charset="0"/>
            </a:endParaRPr>
          </a:p>
          <a:p>
            <a:pPr>
              <a:lnSpc>
                <a:spcPct val="100000"/>
              </a:lnSpc>
              <a:buClr>
                <a:srgbClr val="E2051B"/>
              </a:buClr>
            </a:pPr>
            <a:endParaRPr lang="fr-FR" sz="1400" b="1" dirty="0">
              <a:latin typeface="Avenir Medium" panose="02000503020000020003" pitchFamily="2" charset="0"/>
            </a:endParaRPr>
          </a:p>
          <a:p>
            <a:pPr>
              <a:lnSpc>
                <a:spcPct val="100000"/>
              </a:lnSpc>
              <a:buClr>
                <a:srgbClr val="E2051B"/>
              </a:buClr>
            </a:pPr>
            <a:r>
              <a:rPr lang="fr-FR" sz="1400" b="1" dirty="0">
                <a:latin typeface="Avenir Medium" panose="02000503020000020003" pitchFamily="2" charset="0"/>
              </a:rPr>
              <a:t>		</a:t>
            </a:r>
          </a:p>
          <a:p>
            <a:pPr>
              <a:lnSpc>
                <a:spcPct val="100000"/>
              </a:lnSpc>
              <a:buClr>
                <a:srgbClr val="E2051B"/>
              </a:buClr>
            </a:pP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3"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471908" y="1806097"/>
            <a:ext cx="737640" cy="484735"/>
          </a:xfrm>
          <a:prstGeom prst="rect">
            <a:avLst/>
          </a:prstGeom>
        </p:spPr>
      </p:pic>
      <p:sp>
        <p:nvSpPr>
          <p:cNvPr id="16" name="ZoneTexte 15">
            <a:extLst>
              <a:ext uri="{FF2B5EF4-FFF2-40B4-BE49-F238E27FC236}">
                <a16:creationId xmlns="" xmlns:a16="http://schemas.microsoft.com/office/drawing/2014/main" id="{1F346040-94E7-974F-9698-094FE4B0C2FD}"/>
              </a:ext>
            </a:extLst>
          </p:cNvPr>
          <p:cNvSpPr txBox="1"/>
          <p:nvPr>
            <p:custDataLst>
              <p:tags r:id="rId6"/>
            </p:custDataLst>
          </p:nvPr>
        </p:nvSpPr>
        <p:spPr>
          <a:xfrm>
            <a:off x="19878" y="6652495"/>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22" name="Graphique 79" descr="Contour de visage sans expression avec un remplissage uni">
            <a:extLst>
              <a:ext uri="{FF2B5EF4-FFF2-40B4-BE49-F238E27FC236}">
                <a16:creationId xmlns="" xmlns:a16="http://schemas.microsoft.com/office/drawing/2014/main" id="{C096F303-D43F-254B-AA94-5D48F5D0699A}"/>
              </a:ext>
            </a:extLst>
          </p:cNvPr>
          <p:cNvPicPr/>
          <p:nvPr>
            <p:custDataLst>
              <p:tags r:id="rId7"/>
            </p:custDataLst>
          </p:nvPr>
        </p:nvPicPr>
        <p:blipFill>
          <a:blip r:embed="rId14">
            <a:extLst>
              <a:ext uri="{96DAC541-7B7A-43D3-8B79-37D633B846F1}">
                <asvg:svgBlip xmlns="" xmlns:asvg="http://schemas.microsoft.com/office/drawing/2016/SVG/main" r:embed="rId15"/>
              </a:ext>
            </a:extLst>
          </a:blip>
          <a:stretch>
            <a:fillRect/>
          </a:stretch>
        </p:blipFill>
        <p:spPr>
          <a:xfrm>
            <a:off x="3073631" y="2706650"/>
            <a:ext cx="386359" cy="352676"/>
          </a:xfrm>
          <a:prstGeom prst="rect">
            <a:avLst/>
          </a:prstGeom>
        </p:spPr>
      </p:pic>
      <p:pic>
        <p:nvPicPr>
          <p:cNvPr id="23" name="Graphique 79" descr="Contour de visage sans expression avec un remplissage uni">
            <a:extLst>
              <a:ext uri="{FF2B5EF4-FFF2-40B4-BE49-F238E27FC236}">
                <a16:creationId xmlns="" xmlns:a16="http://schemas.microsoft.com/office/drawing/2014/main" id="{9F9E6989-6829-9748-8EDD-D22031492690}"/>
              </a:ext>
            </a:extLst>
          </p:cNvPr>
          <p:cNvPicPr/>
          <p:nvPr>
            <p:custDataLst>
              <p:tags r:id="rId8"/>
            </p:custDataLst>
          </p:nvPr>
        </p:nvPicPr>
        <p:blipFill>
          <a:blip r:embed="rId14">
            <a:extLst>
              <a:ext uri="{96DAC541-7B7A-43D3-8B79-37D633B846F1}">
                <asvg:svgBlip xmlns="" xmlns:asvg="http://schemas.microsoft.com/office/drawing/2016/SVG/main" r:embed="rId15"/>
              </a:ext>
            </a:extLst>
          </a:blip>
          <a:stretch>
            <a:fillRect/>
          </a:stretch>
        </p:blipFill>
        <p:spPr>
          <a:xfrm>
            <a:off x="3089289" y="3053381"/>
            <a:ext cx="386359" cy="355045"/>
          </a:xfrm>
          <a:prstGeom prst="rect">
            <a:avLst/>
          </a:prstGeom>
        </p:spPr>
      </p:pic>
      <p:pic>
        <p:nvPicPr>
          <p:cNvPr id="25" name="Graphique 24" descr="Contour de visage avec grimace avec un remplissage uni">
            <a:extLst>
              <a:ext uri="{FF2B5EF4-FFF2-40B4-BE49-F238E27FC236}">
                <a16:creationId xmlns="" xmlns:a16="http://schemas.microsoft.com/office/drawing/2014/main" id="{AB752FBE-62BA-924B-8CF5-405A57A5E806}"/>
              </a:ext>
            </a:extLst>
          </p:cNvPr>
          <p:cNvPicPr>
            <a:picLocks noChangeAspect="1"/>
          </p:cNvPicPr>
          <p:nvPr>
            <p:custDataLst>
              <p:tags r:id="rId9"/>
            </p:custDataLst>
          </p:nvPr>
        </p:nvPicPr>
        <p:blipFill>
          <a:blip r:embed="rId16">
            <a:extLst>
              <a:ext uri="{96DAC541-7B7A-43D3-8B79-37D633B846F1}">
                <asvg:svgBlip xmlns="" xmlns:asvg="http://schemas.microsoft.com/office/drawing/2016/SVG/main" r:embed="rId17"/>
              </a:ext>
            </a:extLst>
          </a:blip>
          <a:stretch>
            <a:fillRect/>
          </a:stretch>
        </p:blipFill>
        <p:spPr>
          <a:xfrm>
            <a:off x="3057973" y="2341616"/>
            <a:ext cx="386361" cy="386361"/>
          </a:xfrm>
          <a:prstGeom prst="rect">
            <a:avLst/>
          </a:prstGeom>
        </p:spPr>
      </p:pic>
      <p:pic>
        <p:nvPicPr>
          <p:cNvPr id="26" name="Graphique 25" descr="Contour de visage avec grimace avec un remplissage uni">
            <a:extLst>
              <a:ext uri="{FF2B5EF4-FFF2-40B4-BE49-F238E27FC236}">
                <a16:creationId xmlns="" xmlns:a16="http://schemas.microsoft.com/office/drawing/2014/main" id="{99D7BC25-778D-054A-A8EE-3A46CF6A044D}"/>
              </a:ext>
            </a:extLst>
          </p:cNvPr>
          <p:cNvPicPr>
            <a:picLocks noChangeAspect="1"/>
          </p:cNvPicPr>
          <p:nvPr>
            <p:custDataLst>
              <p:tags r:id="rId10"/>
            </p:custDataLst>
          </p:nvPr>
        </p:nvPicPr>
        <p:blipFill>
          <a:blip r:embed="rId16">
            <a:extLst>
              <a:ext uri="{96DAC541-7B7A-43D3-8B79-37D633B846F1}">
                <asvg:svgBlip xmlns="" xmlns:asvg="http://schemas.microsoft.com/office/drawing/2016/SVG/main" r:embed="rId17"/>
              </a:ext>
            </a:extLst>
          </a:blip>
          <a:stretch>
            <a:fillRect/>
          </a:stretch>
        </p:blipFill>
        <p:spPr>
          <a:xfrm>
            <a:off x="3104945" y="3402482"/>
            <a:ext cx="355045" cy="355045"/>
          </a:xfrm>
          <a:prstGeom prst="rect">
            <a:avLst/>
          </a:prstGeom>
        </p:spPr>
      </p:pic>
    </p:spTree>
    <p:extLst>
      <p:ext uri="{BB962C8B-B14F-4D97-AF65-F5344CB8AC3E}">
        <p14:creationId xmlns:p14="http://schemas.microsoft.com/office/powerpoint/2010/main" val="4115692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 xmlns:a16="http://schemas.microsoft.com/office/drawing/2014/main" id="{AEB3AAC5-F5E1-004C-9356-038A6076E1D5}"/>
              </a:ext>
            </a:extLst>
          </p:cNvPr>
          <p:cNvSpPr/>
          <p:nvPr>
            <p:custDataLst>
              <p:tags r:id="rId1"/>
            </p:custDataLst>
          </p:nvPr>
        </p:nvSpPr>
        <p:spPr>
          <a:xfrm>
            <a:off x="9215198" y="900648"/>
            <a:ext cx="2783708" cy="53360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 xmlns:a16="http://schemas.microsoft.com/office/drawing/2014/main" id="{CC128B39-2C71-D84E-B785-48A7EAE3901C}"/>
              </a:ext>
            </a:extLst>
          </p:cNvPr>
          <p:cNvSpPr/>
          <p:nvPr>
            <p:custDataLst>
              <p:tags r:id="rId2"/>
            </p:custDataLst>
          </p:nvPr>
        </p:nvSpPr>
        <p:spPr>
          <a:xfrm>
            <a:off x="3486431" y="873654"/>
            <a:ext cx="2844000" cy="53397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 xmlns:a16="http://schemas.microsoft.com/office/drawing/2014/main" id="{FA697570-7E3D-B341-BF21-F347C7CC2EA9}"/>
              </a:ext>
            </a:extLst>
          </p:cNvPr>
          <p:cNvSpPr/>
          <p:nvPr>
            <p:custDataLst>
              <p:tags r:id="rId3"/>
            </p:custDataLst>
          </p:nvPr>
        </p:nvSpPr>
        <p:spPr>
          <a:xfrm>
            <a:off x="6360277" y="904729"/>
            <a:ext cx="2844000" cy="53397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2" name="Titre 1">
            <a:extLst>
              <a:ext uri="{FF2B5EF4-FFF2-40B4-BE49-F238E27FC236}">
                <a16:creationId xmlns="" xmlns:a16="http://schemas.microsoft.com/office/drawing/2014/main" id="{0B0C7559-0859-FE49-9F79-10C3EF1388A1}"/>
              </a:ext>
            </a:extLst>
          </p:cNvPr>
          <p:cNvSpPr txBox="1">
            <a:spLocks/>
          </p:cNvSpPr>
          <p:nvPr>
            <p:custDataLst>
              <p:tags r:id="rId4"/>
            </p:custDataLst>
          </p:nvPr>
        </p:nvSpPr>
        <p:spPr>
          <a:xfrm>
            <a:off x="247701" y="164003"/>
            <a:ext cx="11696600"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Nîmes Ouest St-Césaire – </a:t>
            </a:r>
            <a:r>
              <a:rPr lang="fr-FR" sz="1800" i="1" dirty="0">
                <a:solidFill>
                  <a:srgbClr val="CB1569"/>
                </a:solidFill>
                <a:latin typeface="Arial" panose="020B0604020202020204" pitchFamily="34" charset="0"/>
                <a:ea typeface="Trebuchet MS" charset="0"/>
                <a:cs typeface="Arial" panose="020B0604020202020204" pitchFamily="34" charset="0"/>
              </a:rPr>
              <a:t>08/02/22</a:t>
            </a:r>
          </a:p>
        </p:txBody>
      </p:sp>
      <p:sp>
        <p:nvSpPr>
          <p:cNvPr id="14" name="Rectangle 13">
            <a:extLst>
              <a:ext uri="{FF2B5EF4-FFF2-40B4-BE49-F238E27FC236}">
                <a16:creationId xmlns="" xmlns:a16="http://schemas.microsoft.com/office/drawing/2014/main" id="{4A8F656F-5ACE-3F4B-94CD-8C1308A4AC58}"/>
              </a:ext>
            </a:extLst>
          </p:cNvPr>
          <p:cNvSpPr/>
          <p:nvPr>
            <p:custDataLst>
              <p:tags r:id="rId5"/>
            </p:custDataLst>
          </p:nvPr>
        </p:nvSpPr>
        <p:spPr>
          <a:xfrm>
            <a:off x="242233" y="877408"/>
            <a:ext cx="11734820" cy="536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74" name="Graphique 79" descr="Contour de visage sans expression avec un remplissage uni">
            <a:extLst>
              <a:ext uri="{FF2B5EF4-FFF2-40B4-BE49-F238E27FC236}">
                <a16:creationId xmlns="" xmlns:a16="http://schemas.microsoft.com/office/drawing/2014/main" id="{87220DA4-0280-EA41-BC4C-F1AF96579968}"/>
              </a:ext>
            </a:extLst>
          </p:cNvPr>
          <p:cNvPicPr/>
          <p:nvPr>
            <p:custDataLst>
              <p:tags r:id="rId6"/>
            </p:custDataLst>
          </p:nvPr>
        </p:nvPicPr>
        <p:blipFill>
          <a:blip r:embed="rId36">
            <a:extLst>
              <a:ext uri="{96DAC541-7B7A-43D3-8B79-37D633B846F1}">
                <asvg:svgBlip xmlns="" xmlns:asvg="http://schemas.microsoft.com/office/drawing/2016/SVG/main" r:embed="rId37"/>
              </a:ext>
            </a:extLst>
          </a:blip>
          <a:stretch>
            <a:fillRect/>
          </a:stretch>
        </p:blipFill>
        <p:spPr>
          <a:xfrm>
            <a:off x="7503962" y="1020622"/>
            <a:ext cx="540000" cy="540000"/>
          </a:xfrm>
          <a:prstGeom prst="rect">
            <a:avLst/>
          </a:prstGeom>
        </p:spPr>
      </p:pic>
      <p:pic>
        <p:nvPicPr>
          <p:cNvPr id="75" name="Graphique 83" descr="Contour de visage avec grimace avec un remplissage uni">
            <a:extLst>
              <a:ext uri="{FF2B5EF4-FFF2-40B4-BE49-F238E27FC236}">
                <a16:creationId xmlns="" xmlns:a16="http://schemas.microsoft.com/office/drawing/2014/main" id="{ED276A1D-717D-154D-919C-C4D36B4E26CB}"/>
              </a:ext>
            </a:extLst>
          </p:cNvPr>
          <p:cNvPicPr/>
          <p:nvPr>
            <p:custDataLst>
              <p:tags r:id="rId7"/>
            </p:custDataLst>
          </p:nvPr>
        </p:nvPicPr>
        <p:blipFill>
          <a:blip r:embed="rId38">
            <a:extLst>
              <a:ext uri="{96DAC541-7B7A-43D3-8B79-37D633B846F1}">
                <asvg:svgBlip xmlns="" xmlns:asvg="http://schemas.microsoft.com/office/drawing/2016/SVG/main" r:embed="rId39"/>
              </a:ext>
            </a:extLst>
          </a:blip>
          <a:stretch>
            <a:fillRect/>
          </a:stretch>
        </p:blipFill>
        <p:spPr>
          <a:xfrm>
            <a:off x="4548011" y="1028381"/>
            <a:ext cx="540000" cy="540000"/>
          </a:xfrm>
          <a:prstGeom prst="rect">
            <a:avLst/>
          </a:prstGeom>
        </p:spPr>
      </p:pic>
      <p:pic>
        <p:nvPicPr>
          <p:cNvPr id="76" name="Graphique 92" descr="Contour de visage confus avec un remplissage uni">
            <a:extLst>
              <a:ext uri="{FF2B5EF4-FFF2-40B4-BE49-F238E27FC236}">
                <a16:creationId xmlns="" xmlns:a16="http://schemas.microsoft.com/office/drawing/2014/main" id="{D03F16C3-EBDC-A54A-A05E-8825FDD2E649}"/>
              </a:ext>
            </a:extLst>
          </p:cNvPr>
          <p:cNvPicPr/>
          <p:nvPr>
            <p:custDataLst>
              <p:tags r:id="rId8"/>
            </p:custDataLst>
          </p:nvPr>
        </p:nvPicPr>
        <p:blipFill>
          <a:blip r:embed="rId40">
            <a:extLst>
              <a:ext uri="{96DAC541-7B7A-43D3-8B79-37D633B846F1}">
                <asvg:svgBlip xmlns="" xmlns:asvg="http://schemas.microsoft.com/office/drawing/2016/SVG/main" r:embed="rId41"/>
              </a:ext>
            </a:extLst>
          </a:blip>
          <a:stretch>
            <a:fillRect/>
          </a:stretch>
        </p:blipFill>
        <p:spPr>
          <a:xfrm>
            <a:off x="10298549" y="1027138"/>
            <a:ext cx="540000" cy="540000"/>
          </a:xfrm>
          <a:prstGeom prst="rect">
            <a:avLst/>
          </a:prstGeom>
        </p:spPr>
      </p:pic>
      <p:sp>
        <p:nvSpPr>
          <p:cNvPr id="15" name="Rectangle 14">
            <a:extLst>
              <a:ext uri="{FF2B5EF4-FFF2-40B4-BE49-F238E27FC236}">
                <a16:creationId xmlns="" xmlns:a16="http://schemas.microsoft.com/office/drawing/2014/main" id="{1D5C0747-A2DE-644F-BD53-65A976F6F396}"/>
              </a:ext>
            </a:extLst>
          </p:cNvPr>
          <p:cNvSpPr/>
          <p:nvPr>
            <p:custDataLst>
              <p:tags r:id="rId9"/>
            </p:custDataLst>
          </p:nvPr>
        </p:nvSpPr>
        <p:spPr>
          <a:xfrm>
            <a:off x="242233" y="3361742"/>
            <a:ext cx="11729353" cy="536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a:t>
            </a:r>
            <a:r>
              <a:rPr lang="fr-FR" sz="1200" b="1" dirty="0">
                <a:solidFill>
                  <a:srgbClr val="CB1569"/>
                </a:solidFill>
                <a:latin typeface="Arial" panose="020B0604020202020204" pitchFamily="34" charset="0"/>
                <a:cs typeface="Arial" panose="020B0604020202020204" pitchFamily="34" charset="0"/>
              </a:rPr>
              <a:t> L5 : LAENNEC / PONT DE JUSTICE</a:t>
            </a:r>
          </a:p>
        </p:txBody>
      </p:sp>
      <p:sp>
        <p:nvSpPr>
          <p:cNvPr id="18" name="Rectangle 17">
            <a:extLst>
              <a:ext uri="{FF2B5EF4-FFF2-40B4-BE49-F238E27FC236}">
                <a16:creationId xmlns="" xmlns:a16="http://schemas.microsoft.com/office/drawing/2014/main" id="{9D34C4C8-C55E-B045-BA23-2942BEFA3D67}"/>
              </a:ext>
            </a:extLst>
          </p:cNvPr>
          <p:cNvSpPr/>
          <p:nvPr>
            <p:custDataLst>
              <p:tags r:id="rId10"/>
            </p:custDataLst>
          </p:nvPr>
        </p:nvSpPr>
        <p:spPr>
          <a:xfrm>
            <a:off x="247699" y="4536296"/>
            <a:ext cx="11744518" cy="6063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6 –</a:t>
            </a:r>
            <a:r>
              <a:rPr lang="fr-FR" sz="1200" b="1" dirty="0">
                <a:solidFill>
                  <a:srgbClr val="CB1569"/>
                </a:solidFill>
                <a:latin typeface="Arial" panose="020B0604020202020204" pitchFamily="34" charset="0"/>
                <a:cs typeface="Arial" panose="020B0604020202020204" pitchFamily="34" charset="0"/>
              </a:rPr>
              <a:t> L82 : NAVETTE INTER-QUARTIERS</a:t>
            </a:r>
          </a:p>
        </p:txBody>
      </p:sp>
      <p:sp>
        <p:nvSpPr>
          <p:cNvPr id="19" name="Rectangle 18">
            <a:extLst>
              <a:ext uri="{FF2B5EF4-FFF2-40B4-BE49-F238E27FC236}">
                <a16:creationId xmlns="" xmlns:a16="http://schemas.microsoft.com/office/drawing/2014/main" id="{90039207-DA9B-2E4F-AB84-757DCDA7BC95}"/>
              </a:ext>
            </a:extLst>
          </p:cNvPr>
          <p:cNvSpPr/>
          <p:nvPr>
            <p:custDataLst>
              <p:tags r:id="rId11"/>
            </p:custDataLst>
          </p:nvPr>
        </p:nvSpPr>
        <p:spPr>
          <a:xfrm>
            <a:off x="243132" y="1623334"/>
            <a:ext cx="11736043" cy="5638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a:t>
            </a:r>
            <a:r>
              <a:rPr lang="fr-FR" sz="1200" b="1" dirty="0">
                <a:solidFill>
                  <a:srgbClr val="CB1569"/>
                </a:solidFill>
                <a:latin typeface="Arial" panose="020B0604020202020204" pitchFamily="34" charset="0"/>
                <a:cs typeface="Arial" panose="020B0604020202020204" pitchFamily="34" charset="0"/>
              </a:rPr>
              <a:t> LIGNE T2</a:t>
            </a:r>
          </a:p>
          <a:p>
            <a:r>
              <a:rPr lang="fr-FR" sz="1050" i="1" dirty="0">
                <a:solidFill>
                  <a:srgbClr val="CB1569"/>
                </a:solidFill>
                <a:latin typeface="Arial" panose="020B0604020202020204" pitchFamily="34" charset="0"/>
                <a:cs typeface="Arial" panose="020B0604020202020204" pitchFamily="34" charset="0"/>
              </a:rPr>
              <a:t>(fréquence 10’)</a:t>
            </a:r>
          </a:p>
        </p:txBody>
      </p:sp>
      <p:sp>
        <p:nvSpPr>
          <p:cNvPr id="23" name="Rectangle 22">
            <a:extLst>
              <a:ext uri="{FF2B5EF4-FFF2-40B4-BE49-F238E27FC236}">
                <a16:creationId xmlns="" xmlns:a16="http://schemas.microsoft.com/office/drawing/2014/main" id="{5922C6D5-F20A-2045-8F5A-5D13E14FB76C}"/>
              </a:ext>
            </a:extLst>
          </p:cNvPr>
          <p:cNvSpPr/>
          <p:nvPr>
            <p:custDataLst>
              <p:tags r:id="rId12"/>
            </p:custDataLst>
          </p:nvPr>
        </p:nvSpPr>
        <p:spPr>
          <a:xfrm>
            <a:off x="247699" y="2720586"/>
            <a:ext cx="11723886" cy="6411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a:t>
            </a:r>
            <a:r>
              <a:rPr lang="fr-FR" sz="1200" b="1" dirty="0">
                <a:solidFill>
                  <a:srgbClr val="CB1569"/>
                </a:solidFill>
                <a:latin typeface="Arial" panose="020B0604020202020204" pitchFamily="34" charset="0"/>
                <a:cs typeface="Arial" panose="020B0604020202020204" pitchFamily="34" charset="0"/>
              </a:rPr>
              <a:t>L88 : VALDEGOUR-PISSEVIN</a:t>
            </a:r>
            <a:endParaRPr lang="fr-FR" sz="1200" b="1" i="1" dirty="0">
              <a:solidFill>
                <a:srgbClr val="CB1569"/>
              </a:solidFill>
              <a:latin typeface="Arial" panose="020B0604020202020204" pitchFamily="34" charset="0"/>
              <a:cs typeface="Arial" panose="020B0604020202020204" pitchFamily="34" charset="0"/>
            </a:endParaRPr>
          </a:p>
        </p:txBody>
      </p:sp>
      <p:sp>
        <p:nvSpPr>
          <p:cNvPr id="25" name="Rectangle 24">
            <a:extLst>
              <a:ext uri="{FF2B5EF4-FFF2-40B4-BE49-F238E27FC236}">
                <a16:creationId xmlns="" xmlns:a16="http://schemas.microsoft.com/office/drawing/2014/main" id="{7B791273-9EA2-7242-80DC-C3B1C4AA0A3C}"/>
              </a:ext>
            </a:extLst>
          </p:cNvPr>
          <p:cNvSpPr/>
          <p:nvPr>
            <p:custDataLst>
              <p:tags r:id="rId13"/>
            </p:custDataLst>
          </p:nvPr>
        </p:nvSpPr>
        <p:spPr>
          <a:xfrm>
            <a:off x="238889" y="2184258"/>
            <a:ext cx="11740286" cy="536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 </a:t>
            </a:r>
            <a:r>
              <a:rPr lang="fr-FR" sz="1200" b="1" dirty="0">
                <a:solidFill>
                  <a:srgbClr val="CB1569"/>
                </a:solidFill>
                <a:latin typeface="Arial" panose="020B0604020202020204" pitchFamily="34" charset="0"/>
                <a:cs typeface="Arial" panose="020B0604020202020204" pitchFamily="34" charset="0"/>
              </a:rPr>
              <a:t>L8 : GALILÉE / PONT DE JUSTICE</a:t>
            </a:r>
            <a:endParaRPr lang="fr-FR" sz="1200" b="1"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endParaRPr lang="fr-FR" sz="1050" i="1" dirty="0">
              <a:solidFill>
                <a:srgbClr val="CB1569"/>
              </a:solidFill>
              <a:latin typeface="Arial" panose="020B0604020202020204" pitchFamily="34" charset="0"/>
              <a:cs typeface="Arial" panose="020B0604020202020204" pitchFamily="34" charset="0"/>
            </a:endParaRPr>
          </a:p>
        </p:txBody>
      </p:sp>
      <p:sp>
        <p:nvSpPr>
          <p:cNvPr id="28" name="Rectangle 27">
            <a:extLst>
              <a:ext uri="{FF2B5EF4-FFF2-40B4-BE49-F238E27FC236}">
                <a16:creationId xmlns="" xmlns:a16="http://schemas.microsoft.com/office/drawing/2014/main" id="{8F4CB020-C83B-5246-88B5-6C5E1D64BFAF}"/>
              </a:ext>
            </a:extLst>
          </p:cNvPr>
          <p:cNvSpPr/>
          <p:nvPr>
            <p:custDataLst>
              <p:tags r:id="rId14"/>
            </p:custDataLst>
          </p:nvPr>
        </p:nvSpPr>
        <p:spPr>
          <a:xfrm>
            <a:off x="247700" y="3898401"/>
            <a:ext cx="11696601" cy="6378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 </a:t>
            </a:r>
            <a:r>
              <a:rPr lang="fr-FR" sz="1050" b="1" dirty="0">
                <a:solidFill>
                  <a:srgbClr val="CB1569"/>
                </a:solidFill>
                <a:latin typeface="Arial" panose="020B0604020202020204" pitchFamily="34" charset="0"/>
                <a:cs typeface="Arial" panose="020B0604020202020204" pitchFamily="34" charset="0"/>
              </a:rPr>
              <a:t>L13  : MAS DES ROSIERS / GARE ROUTIÈRE</a:t>
            </a:r>
          </a:p>
          <a:p>
            <a:pPr marL="139700" indent="-139700">
              <a:buFont typeface="Arial" panose="020B0604020202020204" pitchFamily="34" charset="0"/>
              <a:buChar char="•"/>
            </a:pPr>
            <a:endParaRPr lang="fr-FR" sz="1200" b="1" dirty="0">
              <a:solidFill>
                <a:srgbClr val="CB1569"/>
              </a:solidFill>
              <a:latin typeface="Arial" panose="020B0604020202020204" pitchFamily="34" charset="0"/>
              <a:cs typeface="Arial" panose="020B0604020202020204" pitchFamily="34" charset="0"/>
            </a:endParaRPr>
          </a:p>
        </p:txBody>
      </p:sp>
      <p:sp>
        <p:nvSpPr>
          <p:cNvPr id="21" name="Rectangle 20">
            <a:extLst>
              <a:ext uri="{FF2B5EF4-FFF2-40B4-BE49-F238E27FC236}">
                <a16:creationId xmlns="" xmlns:a16="http://schemas.microsoft.com/office/drawing/2014/main" id="{EB971206-1E6E-1F4D-9CE4-49BD4F82B7AC}"/>
              </a:ext>
            </a:extLst>
          </p:cNvPr>
          <p:cNvSpPr/>
          <p:nvPr>
            <p:custDataLst>
              <p:tags r:id="rId15"/>
            </p:custDataLst>
          </p:nvPr>
        </p:nvSpPr>
        <p:spPr>
          <a:xfrm>
            <a:off x="247699" y="5142612"/>
            <a:ext cx="11744518" cy="5600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7 –</a:t>
            </a:r>
            <a:r>
              <a:rPr lang="fr-FR" sz="1200" b="1" dirty="0">
                <a:solidFill>
                  <a:srgbClr val="CB1569"/>
                </a:solidFill>
                <a:latin typeface="Arial" panose="020B0604020202020204" pitchFamily="34" charset="0"/>
                <a:cs typeface="Arial" panose="020B0604020202020204" pitchFamily="34" charset="0"/>
              </a:rPr>
              <a:t> ZA ST-CÉSAIRE</a:t>
            </a:r>
          </a:p>
        </p:txBody>
      </p:sp>
      <p:sp>
        <p:nvSpPr>
          <p:cNvPr id="22" name="Rectangle 21">
            <a:extLst>
              <a:ext uri="{FF2B5EF4-FFF2-40B4-BE49-F238E27FC236}">
                <a16:creationId xmlns="" xmlns:a16="http://schemas.microsoft.com/office/drawing/2014/main" id="{A8AB92D1-367F-BA42-A7CD-F625CC7EB7DB}"/>
              </a:ext>
            </a:extLst>
          </p:cNvPr>
          <p:cNvSpPr/>
          <p:nvPr>
            <p:custDataLst>
              <p:tags r:id="rId16"/>
            </p:custDataLst>
          </p:nvPr>
        </p:nvSpPr>
        <p:spPr>
          <a:xfrm>
            <a:off x="247699" y="5702661"/>
            <a:ext cx="11751207" cy="54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8 –</a:t>
            </a:r>
            <a:r>
              <a:rPr lang="fr-FR" sz="1200" b="1" dirty="0">
                <a:solidFill>
                  <a:srgbClr val="CB1569"/>
                </a:solidFill>
                <a:latin typeface="Arial" panose="020B0604020202020204" pitchFamily="34" charset="0"/>
                <a:cs typeface="Arial" panose="020B0604020202020204" pitchFamily="34" charset="0"/>
              </a:rPr>
              <a:t> ZA KM DELTA / L13</a:t>
            </a:r>
          </a:p>
        </p:txBody>
      </p:sp>
      <p:sp>
        <p:nvSpPr>
          <p:cNvPr id="2" name="ZoneTexte 1">
            <a:extLst>
              <a:ext uri="{FF2B5EF4-FFF2-40B4-BE49-F238E27FC236}">
                <a16:creationId xmlns="" xmlns:a16="http://schemas.microsoft.com/office/drawing/2014/main" id="{A17B6B28-E1D3-3B42-97C1-4FCB54886FAF}"/>
              </a:ext>
            </a:extLst>
          </p:cNvPr>
          <p:cNvSpPr txBox="1"/>
          <p:nvPr>
            <p:custDataLst>
              <p:tags r:id="rId17"/>
            </p:custDataLst>
          </p:nvPr>
        </p:nvSpPr>
        <p:spPr>
          <a:xfrm>
            <a:off x="4569198" y="1724438"/>
            <a:ext cx="518813" cy="369332"/>
          </a:xfrm>
          <a:prstGeom prst="rect">
            <a:avLst/>
          </a:prstGeom>
          <a:noFill/>
        </p:spPr>
        <p:txBody>
          <a:bodyPr wrap="square" rtlCol="0">
            <a:spAutoFit/>
          </a:bodyPr>
          <a:lstStyle/>
          <a:p>
            <a:r>
              <a:rPr lang="fr-FR" dirty="0"/>
              <a:t>13</a:t>
            </a:r>
          </a:p>
        </p:txBody>
      </p:sp>
      <p:sp>
        <p:nvSpPr>
          <p:cNvPr id="3" name="ZoneTexte 2">
            <a:extLst>
              <a:ext uri="{FF2B5EF4-FFF2-40B4-BE49-F238E27FC236}">
                <a16:creationId xmlns="" xmlns:a16="http://schemas.microsoft.com/office/drawing/2014/main" id="{59FC1167-1BBD-B249-BA74-43CA331C5BB6}"/>
              </a:ext>
            </a:extLst>
          </p:cNvPr>
          <p:cNvSpPr txBox="1"/>
          <p:nvPr>
            <p:custDataLst>
              <p:tags r:id="rId18"/>
            </p:custDataLst>
          </p:nvPr>
        </p:nvSpPr>
        <p:spPr>
          <a:xfrm>
            <a:off x="4596281" y="2330223"/>
            <a:ext cx="234469" cy="369332"/>
          </a:xfrm>
          <a:prstGeom prst="rect">
            <a:avLst/>
          </a:prstGeom>
          <a:noFill/>
        </p:spPr>
        <p:txBody>
          <a:bodyPr wrap="square" rtlCol="0">
            <a:spAutoFit/>
          </a:bodyPr>
          <a:lstStyle/>
          <a:p>
            <a:r>
              <a:rPr lang="fr-FR" dirty="0"/>
              <a:t>9</a:t>
            </a:r>
          </a:p>
        </p:txBody>
      </p:sp>
      <p:sp>
        <p:nvSpPr>
          <p:cNvPr id="4" name="ZoneTexte 3">
            <a:extLst>
              <a:ext uri="{FF2B5EF4-FFF2-40B4-BE49-F238E27FC236}">
                <a16:creationId xmlns="" xmlns:a16="http://schemas.microsoft.com/office/drawing/2014/main" id="{47D65BA9-A7DC-A34B-A817-995EA4ABEC24}"/>
              </a:ext>
            </a:extLst>
          </p:cNvPr>
          <p:cNvSpPr txBox="1"/>
          <p:nvPr>
            <p:custDataLst>
              <p:tags r:id="rId19"/>
            </p:custDataLst>
          </p:nvPr>
        </p:nvSpPr>
        <p:spPr>
          <a:xfrm>
            <a:off x="7495503" y="2330893"/>
            <a:ext cx="256927" cy="381739"/>
          </a:xfrm>
          <a:prstGeom prst="rect">
            <a:avLst/>
          </a:prstGeom>
          <a:noFill/>
        </p:spPr>
        <p:txBody>
          <a:bodyPr wrap="square" rtlCol="0">
            <a:spAutoFit/>
          </a:bodyPr>
          <a:lstStyle/>
          <a:p>
            <a:r>
              <a:rPr lang="fr-FR" dirty="0"/>
              <a:t>1</a:t>
            </a:r>
          </a:p>
        </p:txBody>
      </p:sp>
      <p:sp>
        <p:nvSpPr>
          <p:cNvPr id="5" name="ZoneTexte 4">
            <a:extLst>
              <a:ext uri="{FF2B5EF4-FFF2-40B4-BE49-F238E27FC236}">
                <a16:creationId xmlns="" xmlns:a16="http://schemas.microsoft.com/office/drawing/2014/main" id="{12F7F7AB-45A5-5847-9B6B-0B8D3D4B7763}"/>
              </a:ext>
            </a:extLst>
          </p:cNvPr>
          <p:cNvSpPr txBox="1"/>
          <p:nvPr>
            <p:custDataLst>
              <p:tags r:id="rId20"/>
            </p:custDataLst>
          </p:nvPr>
        </p:nvSpPr>
        <p:spPr>
          <a:xfrm>
            <a:off x="4515662" y="2884386"/>
            <a:ext cx="428690" cy="369332"/>
          </a:xfrm>
          <a:prstGeom prst="rect">
            <a:avLst/>
          </a:prstGeom>
          <a:noFill/>
        </p:spPr>
        <p:txBody>
          <a:bodyPr wrap="square" rtlCol="0">
            <a:spAutoFit/>
          </a:bodyPr>
          <a:lstStyle/>
          <a:p>
            <a:r>
              <a:rPr lang="fr-FR" dirty="0"/>
              <a:t>12</a:t>
            </a:r>
          </a:p>
        </p:txBody>
      </p:sp>
      <p:sp>
        <p:nvSpPr>
          <p:cNvPr id="6" name="ZoneTexte 5">
            <a:extLst>
              <a:ext uri="{FF2B5EF4-FFF2-40B4-BE49-F238E27FC236}">
                <a16:creationId xmlns="" xmlns:a16="http://schemas.microsoft.com/office/drawing/2014/main" id="{5F3358CC-7279-F24A-A45F-0D6988A85EAF}"/>
              </a:ext>
            </a:extLst>
          </p:cNvPr>
          <p:cNvSpPr txBox="1"/>
          <p:nvPr>
            <p:custDataLst>
              <p:tags r:id="rId21"/>
            </p:custDataLst>
          </p:nvPr>
        </p:nvSpPr>
        <p:spPr>
          <a:xfrm>
            <a:off x="4553987" y="3398289"/>
            <a:ext cx="321618" cy="377687"/>
          </a:xfrm>
          <a:prstGeom prst="rect">
            <a:avLst/>
          </a:prstGeom>
          <a:noFill/>
        </p:spPr>
        <p:txBody>
          <a:bodyPr wrap="square" rtlCol="0">
            <a:spAutoFit/>
          </a:bodyPr>
          <a:lstStyle/>
          <a:p>
            <a:r>
              <a:rPr lang="fr-FR" dirty="0"/>
              <a:t>4</a:t>
            </a:r>
          </a:p>
        </p:txBody>
      </p:sp>
      <p:sp>
        <p:nvSpPr>
          <p:cNvPr id="7" name="ZoneTexte 6">
            <a:extLst>
              <a:ext uri="{FF2B5EF4-FFF2-40B4-BE49-F238E27FC236}">
                <a16:creationId xmlns="" xmlns:a16="http://schemas.microsoft.com/office/drawing/2014/main" id="{A390F0D5-A1D6-1A4B-93EC-3C60B0FF2A98}"/>
              </a:ext>
            </a:extLst>
          </p:cNvPr>
          <p:cNvSpPr txBox="1"/>
          <p:nvPr>
            <p:custDataLst>
              <p:tags r:id="rId22"/>
            </p:custDataLst>
          </p:nvPr>
        </p:nvSpPr>
        <p:spPr>
          <a:xfrm>
            <a:off x="7495503" y="3388659"/>
            <a:ext cx="1749560" cy="523220"/>
          </a:xfrm>
          <a:prstGeom prst="rect">
            <a:avLst/>
          </a:prstGeom>
          <a:noFill/>
        </p:spPr>
        <p:txBody>
          <a:bodyPr wrap="square" rtlCol="0">
            <a:spAutoFit/>
          </a:bodyPr>
          <a:lstStyle/>
          <a:p>
            <a:r>
              <a:rPr lang="fr-FR" dirty="0"/>
              <a:t>6 </a:t>
            </a:r>
            <a:r>
              <a:rPr lang="fr-FR" sz="1000" i="1" dirty="0">
                <a:solidFill>
                  <a:srgbClr val="4472C4"/>
                </a:solidFill>
              </a:rPr>
              <a:t>Majoritairement des non utilisateurs</a:t>
            </a:r>
          </a:p>
        </p:txBody>
      </p:sp>
      <p:sp>
        <p:nvSpPr>
          <p:cNvPr id="8" name="ZoneTexte 7">
            <a:extLst>
              <a:ext uri="{FF2B5EF4-FFF2-40B4-BE49-F238E27FC236}">
                <a16:creationId xmlns="" xmlns:a16="http://schemas.microsoft.com/office/drawing/2014/main" id="{A666594A-EFDF-E548-8AA1-D057A217635E}"/>
              </a:ext>
            </a:extLst>
          </p:cNvPr>
          <p:cNvSpPr txBox="1"/>
          <p:nvPr>
            <p:custDataLst>
              <p:tags r:id="rId23"/>
            </p:custDataLst>
          </p:nvPr>
        </p:nvSpPr>
        <p:spPr>
          <a:xfrm>
            <a:off x="10298549" y="3457100"/>
            <a:ext cx="436033" cy="369332"/>
          </a:xfrm>
          <a:prstGeom prst="rect">
            <a:avLst/>
          </a:prstGeom>
          <a:noFill/>
        </p:spPr>
        <p:txBody>
          <a:bodyPr wrap="square" rtlCol="0">
            <a:spAutoFit/>
          </a:bodyPr>
          <a:lstStyle/>
          <a:p>
            <a:r>
              <a:rPr lang="fr-FR" dirty="0"/>
              <a:t>2</a:t>
            </a:r>
          </a:p>
        </p:txBody>
      </p:sp>
      <p:sp>
        <p:nvSpPr>
          <p:cNvPr id="9" name="ZoneTexte 8">
            <a:extLst>
              <a:ext uri="{FF2B5EF4-FFF2-40B4-BE49-F238E27FC236}">
                <a16:creationId xmlns="" xmlns:a16="http://schemas.microsoft.com/office/drawing/2014/main" id="{0D85C690-08A4-7542-ADF0-93B224571B74}"/>
              </a:ext>
            </a:extLst>
          </p:cNvPr>
          <p:cNvSpPr txBox="1"/>
          <p:nvPr>
            <p:custDataLst>
              <p:tags r:id="rId24"/>
            </p:custDataLst>
          </p:nvPr>
        </p:nvSpPr>
        <p:spPr>
          <a:xfrm>
            <a:off x="4515410" y="4025325"/>
            <a:ext cx="515239" cy="369332"/>
          </a:xfrm>
          <a:prstGeom prst="rect">
            <a:avLst/>
          </a:prstGeom>
          <a:noFill/>
        </p:spPr>
        <p:txBody>
          <a:bodyPr wrap="square" rtlCol="0">
            <a:spAutoFit/>
          </a:bodyPr>
          <a:lstStyle/>
          <a:p>
            <a:r>
              <a:rPr lang="fr-FR" dirty="0"/>
              <a:t>11</a:t>
            </a:r>
          </a:p>
        </p:txBody>
      </p:sp>
      <p:sp>
        <p:nvSpPr>
          <p:cNvPr id="13" name="ZoneTexte 12">
            <a:extLst>
              <a:ext uri="{FF2B5EF4-FFF2-40B4-BE49-F238E27FC236}">
                <a16:creationId xmlns="" xmlns:a16="http://schemas.microsoft.com/office/drawing/2014/main" id="{FEF5BA3E-0FCC-BF47-8578-91BF229D0971}"/>
              </a:ext>
            </a:extLst>
          </p:cNvPr>
          <p:cNvSpPr txBox="1"/>
          <p:nvPr>
            <p:custDataLst>
              <p:tags r:id="rId25"/>
            </p:custDataLst>
          </p:nvPr>
        </p:nvSpPr>
        <p:spPr>
          <a:xfrm>
            <a:off x="7450972" y="4065397"/>
            <a:ext cx="322990" cy="369332"/>
          </a:xfrm>
          <a:prstGeom prst="rect">
            <a:avLst/>
          </a:prstGeom>
          <a:noFill/>
        </p:spPr>
        <p:txBody>
          <a:bodyPr wrap="square" rtlCol="0">
            <a:spAutoFit/>
          </a:bodyPr>
          <a:lstStyle/>
          <a:p>
            <a:r>
              <a:rPr lang="fr-FR" dirty="0"/>
              <a:t>1</a:t>
            </a:r>
          </a:p>
        </p:txBody>
      </p:sp>
      <p:sp>
        <p:nvSpPr>
          <p:cNvPr id="16" name="ZoneTexte 15">
            <a:extLst>
              <a:ext uri="{FF2B5EF4-FFF2-40B4-BE49-F238E27FC236}">
                <a16:creationId xmlns="" xmlns:a16="http://schemas.microsoft.com/office/drawing/2014/main" id="{CB4093EE-4D4A-CA40-BB84-B51F89DA9C2A}"/>
              </a:ext>
            </a:extLst>
          </p:cNvPr>
          <p:cNvSpPr txBox="1"/>
          <p:nvPr>
            <p:custDataLst>
              <p:tags r:id="rId26"/>
            </p:custDataLst>
          </p:nvPr>
        </p:nvSpPr>
        <p:spPr>
          <a:xfrm>
            <a:off x="4510964" y="4662325"/>
            <a:ext cx="438086" cy="369332"/>
          </a:xfrm>
          <a:prstGeom prst="rect">
            <a:avLst/>
          </a:prstGeom>
          <a:noFill/>
        </p:spPr>
        <p:txBody>
          <a:bodyPr wrap="square" rtlCol="0">
            <a:spAutoFit/>
          </a:bodyPr>
          <a:lstStyle/>
          <a:p>
            <a:r>
              <a:rPr lang="fr-FR" dirty="0"/>
              <a:t>11</a:t>
            </a:r>
          </a:p>
        </p:txBody>
      </p:sp>
      <p:sp>
        <p:nvSpPr>
          <p:cNvPr id="17" name="ZoneTexte 16">
            <a:extLst>
              <a:ext uri="{FF2B5EF4-FFF2-40B4-BE49-F238E27FC236}">
                <a16:creationId xmlns="" xmlns:a16="http://schemas.microsoft.com/office/drawing/2014/main" id="{A0108287-735D-6B46-B98D-A306547D09FB}"/>
              </a:ext>
            </a:extLst>
          </p:cNvPr>
          <p:cNvSpPr txBox="1"/>
          <p:nvPr>
            <p:custDataLst>
              <p:tags r:id="rId27"/>
            </p:custDataLst>
          </p:nvPr>
        </p:nvSpPr>
        <p:spPr>
          <a:xfrm>
            <a:off x="7464733" y="4647381"/>
            <a:ext cx="268927" cy="369332"/>
          </a:xfrm>
          <a:prstGeom prst="rect">
            <a:avLst/>
          </a:prstGeom>
          <a:noFill/>
        </p:spPr>
        <p:txBody>
          <a:bodyPr wrap="square" rtlCol="0">
            <a:spAutoFit/>
          </a:bodyPr>
          <a:lstStyle/>
          <a:p>
            <a:r>
              <a:rPr lang="fr-FR" dirty="0"/>
              <a:t>2</a:t>
            </a:r>
          </a:p>
        </p:txBody>
      </p:sp>
      <p:sp>
        <p:nvSpPr>
          <p:cNvPr id="20" name="ZoneTexte 19">
            <a:extLst>
              <a:ext uri="{FF2B5EF4-FFF2-40B4-BE49-F238E27FC236}">
                <a16:creationId xmlns="" xmlns:a16="http://schemas.microsoft.com/office/drawing/2014/main" id="{C95BB333-64BF-704C-A093-31C45012485E}"/>
              </a:ext>
            </a:extLst>
          </p:cNvPr>
          <p:cNvSpPr txBox="1"/>
          <p:nvPr>
            <p:custDataLst>
              <p:tags r:id="rId28"/>
            </p:custDataLst>
          </p:nvPr>
        </p:nvSpPr>
        <p:spPr>
          <a:xfrm>
            <a:off x="10264602" y="4622349"/>
            <a:ext cx="462539" cy="369332"/>
          </a:xfrm>
          <a:prstGeom prst="rect">
            <a:avLst/>
          </a:prstGeom>
          <a:noFill/>
        </p:spPr>
        <p:txBody>
          <a:bodyPr wrap="square" rtlCol="0">
            <a:spAutoFit/>
          </a:bodyPr>
          <a:lstStyle/>
          <a:p>
            <a:r>
              <a:rPr lang="fr-FR" dirty="0"/>
              <a:t>1</a:t>
            </a:r>
          </a:p>
        </p:txBody>
      </p:sp>
      <p:sp>
        <p:nvSpPr>
          <p:cNvPr id="24" name="ZoneTexte 23">
            <a:extLst>
              <a:ext uri="{FF2B5EF4-FFF2-40B4-BE49-F238E27FC236}">
                <a16:creationId xmlns="" xmlns:a16="http://schemas.microsoft.com/office/drawing/2014/main" id="{73339DD0-318E-B34D-BC90-5C593C6EED93}"/>
              </a:ext>
            </a:extLst>
          </p:cNvPr>
          <p:cNvSpPr txBox="1"/>
          <p:nvPr>
            <p:custDataLst>
              <p:tags r:id="rId29"/>
            </p:custDataLst>
          </p:nvPr>
        </p:nvSpPr>
        <p:spPr>
          <a:xfrm>
            <a:off x="4553987" y="5237970"/>
            <a:ext cx="438086" cy="369332"/>
          </a:xfrm>
          <a:prstGeom prst="rect">
            <a:avLst/>
          </a:prstGeom>
          <a:noFill/>
        </p:spPr>
        <p:txBody>
          <a:bodyPr wrap="square" rtlCol="0">
            <a:spAutoFit/>
          </a:bodyPr>
          <a:lstStyle/>
          <a:p>
            <a:r>
              <a:rPr lang="fr-FR" dirty="0"/>
              <a:t>12</a:t>
            </a:r>
          </a:p>
        </p:txBody>
      </p:sp>
      <p:sp>
        <p:nvSpPr>
          <p:cNvPr id="26" name="ZoneTexte 25">
            <a:extLst>
              <a:ext uri="{FF2B5EF4-FFF2-40B4-BE49-F238E27FC236}">
                <a16:creationId xmlns="" xmlns:a16="http://schemas.microsoft.com/office/drawing/2014/main" id="{C5AE664D-CD74-8F47-A50B-385DEF41CD63}"/>
              </a:ext>
            </a:extLst>
          </p:cNvPr>
          <p:cNvSpPr txBox="1"/>
          <p:nvPr>
            <p:custDataLst>
              <p:tags r:id="rId30"/>
            </p:custDataLst>
          </p:nvPr>
        </p:nvSpPr>
        <p:spPr>
          <a:xfrm>
            <a:off x="7492113" y="5209570"/>
            <a:ext cx="322990" cy="369332"/>
          </a:xfrm>
          <a:prstGeom prst="rect">
            <a:avLst/>
          </a:prstGeom>
          <a:noFill/>
        </p:spPr>
        <p:txBody>
          <a:bodyPr wrap="square" rtlCol="0">
            <a:spAutoFit/>
          </a:bodyPr>
          <a:lstStyle/>
          <a:p>
            <a:r>
              <a:rPr lang="fr-FR" dirty="0"/>
              <a:t>1</a:t>
            </a:r>
          </a:p>
        </p:txBody>
      </p:sp>
      <p:sp>
        <p:nvSpPr>
          <p:cNvPr id="27" name="ZoneTexte 26">
            <a:extLst>
              <a:ext uri="{FF2B5EF4-FFF2-40B4-BE49-F238E27FC236}">
                <a16:creationId xmlns="" xmlns:a16="http://schemas.microsoft.com/office/drawing/2014/main" id="{000EDAC9-8A85-A646-869E-85CEBFFA19A0}"/>
              </a:ext>
            </a:extLst>
          </p:cNvPr>
          <p:cNvSpPr txBox="1"/>
          <p:nvPr>
            <p:custDataLst>
              <p:tags r:id="rId31"/>
            </p:custDataLst>
          </p:nvPr>
        </p:nvSpPr>
        <p:spPr>
          <a:xfrm>
            <a:off x="10232071" y="5306412"/>
            <a:ext cx="462539" cy="369332"/>
          </a:xfrm>
          <a:prstGeom prst="rect">
            <a:avLst/>
          </a:prstGeom>
          <a:noFill/>
        </p:spPr>
        <p:txBody>
          <a:bodyPr wrap="square" rtlCol="0">
            <a:spAutoFit/>
          </a:bodyPr>
          <a:lstStyle/>
          <a:p>
            <a:r>
              <a:rPr lang="fr-FR" dirty="0"/>
              <a:t>1</a:t>
            </a:r>
          </a:p>
        </p:txBody>
      </p:sp>
      <p:sp>
        <p:nvSpPr>
          <p:cNvPr id="29" name="ZoneTexte 28">
            <a:extLst>
              <a:ext uri="{FF2B5EF4-FFF2-40B4-BE49-F238E27FC236}">
                <a16:creationId xmlns="" xmlns:a16="http://schemas.microsoft.com/office/drawing/2014/main" id="{CB325755-765E-784F-99B7-16EA59972FDC}"/>
              </a:ext>
            </a:extLst>
          </p:cNvPr>
          <p:cNvSpPr txBox="1"/>
          <p:nvPr>
            <p:custDataLst>
              <p:tags r:id="rId32"/>
            </p:custDataLst>
          </p:nvPr>
        </p:nvSpPr>
        <p:spPr>
          <a:xfrm>
            <a:off x="4596281" y="5798296"/>
            <a:ext cx="367380" cy="369332"/>
          </a:xfrm>
          <a:prstGeom prst="rect">
            <a:avLst/>
          </a:prstGeom>
          <a:noFill/>
        </p:spPr>
        <p:txBody>
          <a:bodyPr wrap="square" rtlCol="0">
            <a:spAutoFit/>
          </a:bodyPr>
          <a:lstStyle/>
          <a:p>
            <a:r>
              <a:rPr lang="fr-FR" dirty="0"/>
              <a:t>9</a:t>
            </a:r>
          </a:p>
        </p:txBody>
      </p:sp>
      <p:sp>
        <p:nvSpPr>
          <p:cNvPr id="30" name="ZoneTexte 29">
            <a:extLst>
              <a:ext uri="{FF2B5EF4-FFF2-40B4-BE49-F238E27FC236}">
                <a16:creationId xmlns="" xmlns:a16="http://schemas.microsoft.com/office/drawing/2014/main" id="{DFB05529-1C11-1847-AD92-A4E774A897A2}"/>
              </a:ext>
            </a:extLst>
          </p:cNvPr>
          <p:cNvSpPr txBox="1"/>
          <p:nvPr>
            <p:custDataLst>
              <p:tags r:id="rId33"/>
            </p:custDataLst>
          </p:nvPr>
        </p:nvSpPr>
        <p:spPr>
          <a:xfrm>
            <a:off x="7492440" y="5816858"/>
            <a:ext cx="322990" cy="369332"/>
          </a:xfrm>
          <a:prstGeom prst="rect">
            <a:avLst/>
          </a:prstGeom>
          <a:noFill/>
        </p:spPr>
        <p:txBody>
          <a:bodyPr wrap="square" rtlCol="0">
            <a:spAutoFit/>
          </a:bodyPr>
          <a:lstStyle/>
          <a:p>
            <a:r>
              <a:rPr lang="fr-FR" dirty="0"/>
              <a:t>3</a:t>
            </a:r>
          </a:p>
        </p:txBody>
      </p:sp>
      <p:sp>
        <p:nvSpPr>
          <p:cNvPr id="35" name="ZoneTexte 34">
            <a:extLst>
              <a:ext uri="{FF2B5EF4-FFF2-40B4-BE49-F238E27FC236}">
                <a16:creationId xmlns="" xmlns:a16="http://schemas.microsoft.com/office/drawing/2014/main" id="{954C426B-3BD6-6D40-8B3A-40A421AA467E}"/>
              </a:ext>
            </a:extLst>
          </p:cNvPr>
          <p:cNvSpPr txBox="1"/>
          <p:nvPr>
            <p:custDataLst>
              <p:tags r:id="rId34"/>
            </p:custDataLst>
          </p:nvPr>
        </p:nvSpPr>
        <p:spPr>
          <a:xfrm>
            <a:off x="19878" y="6652495"/>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2566316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47825" y="1293866"/>
            <a:ext cx="7490012" cy="2856875"/>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10 </a:t>
            </a:r>
          </a:p>
          <a:p>
            <a:pPr algn="ctr">
              <a:lnSpc>
                <a:spcPct val="100000"/>
              </a:lnSpc>
            </a:pPr>
            <a:r>
              <a:rPr lang="fr-FR" sz="3600" b="1" dirty="0">
                <a:solidFill>
                  <a:srgbClr val="E2051B"/>
                </a:solidFill>
                <a:latin typeface="Avenir Heavy" panose="02000503020000020003" pitchFamily="2" charset="0"/>
              </a:rPr>
              <a:t>VAUNAGE</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09 FÉVRIER 2022</a:t>
            </a:r>
          </a:p>
          <a:p>
            <a:pPr algn="ctr">
              <a:lnSpc>
                <a:spcPct val="100000"/>
              </a:lnSpc>
            </a:pPr>
            <a:endParaRPr lang="fr-FR" sz="1200" b="1" i="1" dirty="0">
              <a:latin typeface="Avenir Heavy" panose="02000503020000020003" pitchFamily="2" charset="0"/>
            </a:endParaRPr>
          </a:p>
          <a:p>
            <a:pPr algn="ct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3960238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a:extLst>
              <a:ext uri="{FF2B5EF4-FFF2-40B4-BE49-F238E27FC236}">
                <a16:creationId xmlns="" xmlns:a16="http://schemas.microsoft.com/office/drawing/2014/main" id="{346A1623-1F0E-0540-ABBD-36EB3113AB05}"/>
              </a:ext>
            </a:extLst>
          </p:cNvPr>
          <p:cNvSpPr txBox="1">
            <a:spLocks/>
          </p:cNvSpPr>
          <p:nvPr>
            <p:custDataLst>
              <p:tags r:id="rId1"/>
            </p:custDataLst>
          </p:nvPr>
        </p:nvSpPr>
        <p:spPr>
          <a:xfrm>
            <a:off x="1232754" y="853888"/>
            <a:ext cx="10222185" cy="45783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DES PRIORITES PARTAGEES</a:t>
            </a:r>
          </a:p>
          <a:p>
            <a:pPr marL="180975" indent="-180975">
              <a:lnSpc>
                <a:spcPct val="100000"/>
              </a:lnSpc>
              <a:buClr>
                <a:srgbClr val="E2051B"/>
              </a:buClr>
              <a:buFont typeface="Arial" panose="020B0604020202020204" pitchFamily="34" charset="0"/>
              <a:buChar char="•"/>
            </a:pPr>
            <a:r>
              <a:rPr lang="fr-FR" sz="1200" dirty="0"/>
              <a:t>Les objectifs du futur réseau Tango sont clairs pour la moitié des participants et pertinents pour un tiers, avec par ordre de priorité :</a:t>
            </a:r>
          </a:p>
          <a:p>
            <a:pPr marL="180975" indent="-180975">
              <a:lnSpc>
                <a:spcPct val="100000"/>
              </a:lnSpc>
              <a:buClr>
                <a:srgbClr val="E2051B"/>
              </a:buClr>
              <a:buFont typeface="Arial" panose="020B0604020202020204" pitchFamily="34" charset="0"/>
              <a:buChar char="•"/>
            </a:pPr>
            <a:endParaRPr lang="fr-FR" sz="300" dirty="0"/>
          </a:p>
          <a:p>
            <a:pPr marL="361950" indent="-180975">
              <a:lnSpc>
                <a:spcPct val="100000"/>
              </a:lnSpc>
              <a:spcBef>
                <a:spcPts val="0"/>
              </a:spcBef>
              <a:buClr>
                <a:srgbClr val="CB1569"/>
              </a:buClr>
              <a:buFont typeface="+mj-lt"/>
              <a:buAutoNum type="arabicPeriod"/>
            </a:pPr>
            <a:r>
              <a:rPr lang="fr-FR" sz="1200" i="1" dirty="0">
                <a:cs typeface="Arial" panose="020B0604020202020204" pitchFamily="34" charset="0"/>
              </a:rPr>
              <a:t>Adapter le réseau aux besoins des administrés et plus particulièrement la clientèle active</a:t>
            </a:r>
          </a:p>
          <a:p>
            <a:pPr marL="361950" indent="-180975">
              <a:lnSpc>
                <a:spcPct val="100000"/>
              </a:lnSpc>
              <a:spcBef>
                <a:spcPts val="0"/>
              </a:spcBef>
              <a:buClr>
                <a:srgbClr val="CB1569"/>
              </a:buClr>
              <a:buFont typeface="+mj-lt"/>
              <a:buAutoNum type="arabicPeriod"/>
            </a:pPr>
            <a:r>
              <a:rPr lang="fr-FR" sz="1200" i="1" dirty="0">
                <a:cs typeface="Arial" panose="020B0604020202020204" pitchFamily="34" charset="0"/>
              </a:rPr>
              <a:t>Offrir des liaisons plus directes et plus rapides</a:t>
            </a:r>
          </a:p>
          <a:p>
            <a:pPr marL="361950" indent="-180975">
              <a:lnSpc>
                <a:spcPct val="100000"/>
              </a:lnSpc>
              <a:spcBef>
                <a:spcPts val="0"/>
              </a:spcBef>
              <a:buClr>
                <a:srgbClr val="CB1569"/>
              </a:buClr>
              <a:buFont typeface="+mj-lt"/>
              <a:buAutoNum type="arabicPeriod"/>
            </a:pPr>
            <a:r>
              <a:rPr lang="fr-FR" sz="1200" i="1" dirty="0">
                <a:cs typeface="Arial" panose="020B0604020202020204" pitchFamily="34" charset="0"/>
              </a:rPr>
              <a:t>Inciter à l’utilisation d’autres modes de transports (que le véhicule individuel)</a:t>
            </a:r>
          </a:p>
          <a:p>
            <a:pPr marL="180975">
              <a:lnSpc>
                <a:spcPct val="100000"/>
              </a:lnSpc>
              <a:spcBef>
                <a:spcPts val="0"/>
              </a:spcBef>
              <a:buClr>
                <a:srgbClr val="CB1569"/>
              </a:buClr>
            </a:pPr>
            <a:endParaRPr lang="fr-FR" sz="800" i="1" dirty="0">
              <a:cs typeface="Arial" panose="020B0604020202020204" pitchFamily="34" charset="0"/>
            </a:endParaRPr>
          </a:p>
          <a:p>
            <a:pPr marL="171450" indent="-171450">
              <a:lnSpc>
                <a:spcPct val="100000"/>
              </a:lnSpc>
              <a:spcBef>
                <a:spcPts val="400"/>
              </a:spcBef>
              <a:buClr>
                <a:srgbClr val="484282"/>
              </a:buClr>
              <a:buFont typeface="Wingdings" panose="05000000000000000000" pitchFamily="2" charset="2"/>
              <a:buChar char="Ø"/>
            </a:pPr>
            <a:r>
              <a:rPr lang="fr-FR" sz="1200" dirty="0"/>
              <a:t>Les participants seraient prêts à ne plus prendre leur voiture majoritairement pour le travail, puis pour les loisirs et les achats, ainsi que pour aller en centre ville. Pour ce faire, il est nécessaire de mettre en place une offre adaptée aux besoins pour que les habitants privilégient les Transports en commun.</a:t>
            </a:r>
          </a:p>
          <a:p>
            <a:pPr>
              <a:lnSpc>
                <a:spcPct val="100000"/>
              </a:lnSpc>
              <a:spcBef>
                <a:spcPts val="400"/>
              </a:spcBef>
              <a:buClr>
                <a:srgbClr val="E2051B"/>
              </a:buClr>
            </a:pPr>
            <a:endParaRPr lang="fr-FR" sz="1200" dirty="0"/>
          </a:p>
          <a:p>
            <a:pPr marL="171450" indent="-171450">
              <a:lnSpc>
                <a:spcPct val="100000"/>
              </a:lnSpc>
              <a:spcBef>
                <a:spcPts val="400"/>
              </a:spcBef>
              <a:buClr>
                <a:srgbClr val="E2051B"/>
              </a:buClr>
              <a:buFont typeface="Arial" panose="020B0604020202020204" pitchFamily="34" charset="0"/>
              <a:buChar char="•"/>
            </a:pPr>
            <a:r>
              <a:rPr lang="fr-FR" sz="1200" dirty="0"/>
              <a:t>Mieux lutter contre la pollution en généralisant la motorisation propre des bus</a:t>
            </a:r>
          </a:p>
          <a:p>
            <a:pPr marL="180975" indent="-180975">
              <a:lnSpc>
                <a:spcPct val="100000"/>
              </a:lnSpc>
              <a:buClr>
                <a:srgbClr val="E2051B"/>
              </a:buClr>
              <a:buFont typeface="Arial" panose="020B0604020202020204" pitchFamily="34" charset="0"/>
              <a:buChar char="•"/>
            </a:pPr>
            <a:r>
              <a:rPr lang="fr-FR" sz="1200" dirty="0"/>
              <a:t>Les objectifs du PDM 2030 :</a:t>
            </a:r>
          </a:p>
          <a:p>
            <a:pPr>
              <a:lnSpc>
                <a:spcPct val="100000"/>
              </a:lnSpc>
              <a:buClr>
                <a:srgbClr val="E2051B"/>
              </a:buClr>
            </a:pPr>
            <a:endParaRPr lang="fr-FR" sz="300" dirty="0"/>
          </a:p>
          <a:p>
            <a:pPr marL="361950" indent="-180975">
              <a:spcBef>
                <a:spcPts val="0"/>
              </a:spcBef>
              <a:buClr>
                <a:srgbClr val="CB1569"/>
              </a:buClr>
              <a:buFont typeface="+mj-lt"/>
              <a:buAutoNum type="arabicPeriod"/>
            </a:pPr>
            <a:r>
              <a:rPr lang="fr-FR" sz="1200" i="1" dirty="0">
                <a:ea typeface="Trebuchet MS" charset="0"/>
                <a:cs typeface="Arial" panose="020B0604020202020204" pitchFamily="34" charset="0"/>
              </a:rPr>
              <a:t>Développer les transports en commun (Transport collectif en site propre - TCSP, bus, Transport à la Demande - TAD…)</a:t>
            </a:r>
          </a:p>
          <a:p>
            <a:pPr marL="361950" indent="-180975">
              <a:lnSpc>
                <a:spcPct val="100000"/>
              </a:lnSpc>
              <a:spcBef>
                <a:spcPts val="0"/>
              </a:spcBef>
              <a:buClr>
                <a:srgbClr val="CB1569"/>
              </a:buClr>
              <a:buFont typeface="+mj-lt"/>
              <a:buAutoNum type="arabicPeriod"/>
            </a:pPr>
            <a:r>
              <a:rPr lang="fr-FR" sz="1200" i="1" dirty="0">
                <a:ea typeface="Trebuchet MS" charset="0"/>
                <a:cs typeface="Arial" panose="020B0604020202020204" pitchFamily="34" charset="0"/>
              </a:rPr>
              <a:t>Accroître l’intermodalité (liens pistes cyclables / gares / arrêts de bus / parking relais)</a:t>
            </a:r>
          </a:p>
          <a:p>
            <a:pPr marL="361950" indent="-180975">
              <a:lnSpc>
                <a:spcPct val="100000"/>
              </a:lnSpc>
              <a:spcBef>
                <a:spcPts val="0"/>
              </a:spcBef>
              <a:buClr>
                <a:srgbClr val="CB1569"/>
              </a:buClr>
              <a:buFont typeface="+mj-lt"/>
              <a:buAutoNum type="arabicPeriod"/>
            </a:pPr>
            <a:r>
              <a:rPr lang="fr-FR" sz="1200" i="1" dirty="0">
                <a:cs typeface="Arial" panose="020B0604020202020204" pitchFamily="34" charset="0"/>
              </a:rPr>
              <a:t>Favoriser les modes de déplacement doux (vélo, marche…)</a:t>
            </a:r>
          </a:p>
          <a:p>
            <a:pPr marL="180975">
              <a:spcBef>
                <a:spcPts val="0"/>
              </a:spcBef>
            </a:pPr>
            <a:endParaRPr lang="fr-FR" sz="1200" i="1" dirty="0">
              <a:ea typeface="Trebuchet MS" charset="0"/>
              <a:cs typeface="Arial" panose="020B0604020202020204" pitchFamily="34" charset="0"/>
            </a:endParaRPr>
          </a:p>
          <a:p>
            <a:pPr marL="180975" indent="-169863">
              <a:spcBef>
                <a:spcPts val="0"/>
              </a:spcBef>
              <a:buFont typeface="Arial" panose="020B0604020202020204" pitchFamily="34" charset="0"/>
              <a:buChar char="•"/>
            </a:pPr>
            <a:r>
              <a:rPr lang="fr-FR" sz="1200" dirty="0">
                <a:ea typeface="Trebuchet MS" charset="0"/>
                <a:cs typeface="Arial" panose="020B0604020202020204" pitchFamily="34" charset="0"/>
              </a:rPr>
              <a:t>Des points forts sont cités, comme :</a:t>
            </a:r>
          </a:p>
          <a:p>
            <a:pPr marL="11112">
              <a:spcBef>
                <a:spcPts val="0"/>
              </a:spcBef>
            </a:pPr>
            <a:endParaRPr lang="fr-FR" sz="800" dirty="0">
              <a:ea typeface="Trebuchet MS" charset="0"/>
              <a:cs typeface="Arial" panose="020B0604020202020204" pitchFamily="34" charset="0"/>
            </a:endParaRPr>
          </a:p>
          <a:p>
            <a:pPr marL="361950" indent="-180975">
              <a:spcBef>
                <a:spcPts val="0"/>
              </a:spcBef>
              <a:buFont typeface="Wingdings" pitchFamily="2" charset="2"/>
              <a:buChar char="ü"/>
            </a:pPr>
            <a:r>
              <a:rPr lang="fr-FR" sz="1100" dirty="0">
                <a:ea typeface="Trebuchet MS" charset="0"/>
                <a:cs typeface="Arial" panose="020B0604020202020204" pitchFamily="34" charset="0"/>
              </a:rPr>
              <a:t>Très bon service des lignes T1 et T2</a:t>
            </a:r>
          </a:p>
          <a:p>
            <a:pPr marL="361950" indent="-180975">
              <a:spcBef>
                <a:spcPts val="0"/>
              </a:spcBef>
              <a:buFont typeface="Wingdings" pitchFamily="2" charset="2"/>
              <a:buChar char="ü"/>
            </a:pPr>
            <a:r>
              <a:rPr lang="fr-FR" sz="1100" dirty="0">
                <a:ea typeface="Trebuchet MS" charset="0"/>
                <a:cs typeface="Arial" panose="020B0604020202020204" pitchFamily="34" charset="0"/>
              </a:rPr>
              <a:t>L’objectif d’une meilleure connexion avec les ZA</a:t>
            </a:r>
          </a:p>
          <a:p>
            <a:pPr marL="361950" indent="-180975">
              <a:spcBef>
                <a:spcPts val="0"/>
              </a:spcBef>
              <a:buFont typeface="Wingdings" pitchFamily="2" charset="2"/>
              <a:buChar char="ü"/>
            </a:pPr>
            <a:r>
              <a:rPr lang="fr-FR" sz="1100" dirty="0">
                <a:ea typeface="Trebuchet MS" charset="0"/>
                <a:cs typeface="Arial" panose="020B0604020202020204" pitchFamily="34" charset="0"/>
              </a:rPr>
              <a:t>Les nouvelles lignes de rabattement  sur les axes forts</a:t>
            </a:r>
          </a:p>
          <a:p>
            <a:pPr marL="352425" indent="-171450">
              <a:spcBef>
                <a:spcPts val="0"/>
              </a:spcBef>
              <a:buFont typeface="Wingdings" pitchFamily="2" charset="2"/>
              <a:buChar char="ü"/>
            </a:pPr>
            <a:r>
              <a:rPr lang="fr-FR" sz="1100" dirty="0"/>
              <a:t>L’</a:t>
            </a:r>
            <a:r>
              <a:rPr lang="fr-FR" sz="1100" dirty="0">
                <a:cs typeface="Arial" panose="020B0604020202020204" pitchFamily="34" charset="0"/>
              </a:rPr>
              <a:t>i</a:t>
            </a:r>
            <a:r>
              <a:rPr lang="fr-FR" sz="1100" dirty="0">
                <a:ea typeface="Trebuchet MS" charset="0"/>
                <a:cs typeface="Arial" panose="020B0604020202020204" pitchFamily="34" charset="0"/>
              </a:rPr>
              <a:t>ntroduction d’une gestion adaptative à la demande</a:t>
            </a:r>
            <a:endParaRPr lang="fr-FR" sz="1100" i="1" dirty="0">
              <a:solidFill>
                <a:srgbClr val="CB1569"/>
              </a:solidFill>
            </a:endParaRPr>
          </a:p>
          <a:p>
            <a:pPr marL="352425" indent="-171450">
              <a:spcBef>
                <a:spcPts val="0"/>
              </a:spcBef>
              <a:buFont typeface="Wingdings" pitchFamily="2" charset="2"/>
              <a:buChar char="ü"/>
            </a:pPr>
            <a:endParaRPr lang="fr-FR" sz="1100" dirty="0"/>
          </a:p>
          <a:p>
            <a:pPr marL="352425" indent="-171450">
              <a:spcBef>
                <a:spcPts val="0"/>
              </a:spcBef>
              <a:buFont typeface="Wingdings" pitchFamily="2" charset="2"/>
              <a:buChar char="ü"/>
            </a:pPr>
            <a:endParaRPr lang="fr-FR" sz="1100" dirty="0">
              <a:solidFill>
                <a:srgbClr val="CB1569"/>
              </a:solidFill>
            </a:endParaRPr>
          </a:p>
          <a:p>
            <a:pPr marL="361950" indent="-180975">
              <a:spcBef>
                <a:spcPts val="0"/>
              </a:spcBef>
              <a:buFont typeface="Wingdings" pitchFamily="2" charset="2"/>
              <a:buChar char="ü"/>
            </a:pPr>
            <a:endParaRPr lang="fr-FR" sz="1100" b="1" i="1" dirty="0">
              <a:solidFill>
                <a:srgbClr val="CB1569"/>
              </a:solidFill>
              <a:ea typeface="Trebuchet MS" charset="0"/>
              <a:cs typeface="Arial" panose="020B0604020202020204" pitchFamily="34" charset="0"/>
            </a:endParaRPr>
          </a:p>
          <a:p>
            <a:pPr marL="361950" indent="-180975">
              <a:spcBef>
                <a:spcPts val="0"/>
              </a:spcBef>
              <a:buFont typeface="Wingdings" pitchFamily="2" charset="2"/>
              <a:buChar char="ü"/>
            </a:pPr>
            <a:endParaRPr lang="fr-FR" sz="1100" dirty="0">
              <a:ea typeface="Trebuchet MS" charset="0"/>
              <a:cs typeface="Arial" panose="020B0604020202020204" pitchFamily="34" charset="0"/>
            </a:endParaRPr>
          </a:p>
          <a:p>
            <a:pPr marL="361950" indent="-180975">
              <a:spcBef>
                <a:spcPts val="0"/>
              </a:spcBef>
              <a:buFont typeface="Wingdings" pitchFamily="2" charset="2"/>
              <a:buChar char="ü"/>
            </a:pPr>
            <a:endParaRPr lang="fr-FR" sz="1200" dirty="0">
              <a:solidFill>
                <a:srgbClr val="CB1569"/>
              </a:solidFill>
              <a:ea typeface="Trebuchet MS" charset="0"/>
              <a:cs typeface="Arial" panose="020B0604020202020204" pitchFamily="34" charset="0"/>
            </a:endParaRPr>
          </a:p>
        </p:txBody>
      </p:sp>
      <p:pic>
        <p:nvPicPr>
          <p:cNvPr id="11" name="Image 10">
            <a:extLst>
              <a:ext uri="{FF2B5EF4-FFF2-40B4-BE49-F238E27FC236}">
                <a16:creationId xmlns="" xmlns:a16="http://schemas.microsoft.com/office/drawing/2014/main" id="{24FFE24C-E6D0-F64F-89C5-6BE665874120}"/>
              </a:ext>
            </a:extLst>
          </p:cNvPr>
          <p:cNvPicPr>
            <a:picLocks noChangeAspect="1"/>
          </p:cNvPicPr>
          <p:nvPr>
            <p:custDataLst>
              <p:tags r:id="rId2"/>
            </p:custDataLst>
          </p:nvPr>
        </p:nvPicPr>
        <p:blipFill>
          <a:blip r:embed="rId8"/>
          <a:stretch>
            <a:fillRect/>
          </a:stretch>
        </p:blipFill>
        <p:spPr>
          <a:xfrm>
            <a:off x="480379" y="853888"/>
            <a:ext cx="665424" cy="665424"/>
          </a:xfrm>
          <a:prstGeom prst="rect">
            <a:avLst/>
          </a:prstGeom>
        </p:spPr>
      </p:pic>
      <p:sp>
        <p:nvSpPr>
          <p:cNvPr id="3" name="ZoneTexte 2">
            <a:extLst>
              <a:ext uri="{FF2B5EF4-FFF2-40B4-BE49-F238E27FC236}">
                <a16:creationId xmlns="" xmlns:a16="http://schemas.microsoft.com/office/drawing/2014/main" id="{3354576B-6946-AC42-AFEE-B2D5D86A823C}"/>
              </a:ext>
            </a:extLst>
          </p:cNvPr>
          <p:cNvSpPr txBox="1"/>
          <p:nvPr>
            <p:custDataLst>
              <p:tags r:id="rId3"/>
            </p:custDataLst>
          </p:nvPr>
        </p:nvSpPr>
        <p:spPr>
          <a:xfrm>
            <a:off x="0" y="225360"/>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LES OBJECTIFS</a:t>
            </a:r>
          </a:p>
        </p:txBody>
      </p:sp>
      <p:sp>
        <p:nvSpPr>
          <p:cNvPr id="10" name="ZoneTexte 9">
            <a:extLst>
              <a:ext uri="{FF2B5EF4-FFF2-40B4-BE49-F238E27FC236}">
                <a16:creationId xmlns="" xmlns:a16="http://schemas.microsoft.com/office/drawing/2014/main" id="{330035A4-E602-714A-9F37-D9418B68C7E8}"/>
              </a:ext>
            </a:extLst>
          </p:cNvPr>
          <p:cNvSpPr txBox="1"/>
          <p:nvPr>
            <p:custDataLst>
              <p:tags r:id="rId4"/>
            </p:custDataLst>
          </p:nvPr>
        </p:nvSpPr>
        <p:spPr>
          <a:xfrm>
            <a:off x="6693594" y="5718040"/>
            <a:ext cx="3522748" cy="1046440"/>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Le réseau de transport en commun me donne entière satisfaction et j'en profite pour féliciter les conducteurs de bus qui ont le mérite de circuler dans des conditions difficiles..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sp>
        <p:nvSpPr>
          <p:cNvPr id="15" name="ZoneTexte 14">
            <a:extLst>
              <a:ext uri="{FF2B5EF4-FFF2-40B4-BE49-F238E27FC236}">
                <a16:creationId xmlns="" xmlns:a16="http://schemas.microsoft.com/office/drawing/2014/main" id="{C4C7ED81-F6DD-634E-B54A-EE1E584784F2}"/>
              </a:ext>
            </a:extLst>
          </p:cNvPr>
          <p:cNvSpPr txBox="1"/>
          <p:nvPr>
            <p:custDataLst>
              <p:tags r:id="rId5"/>
            </p:custDataLst>
          </p:nvPr>
        </p:nvSpPr>
        <p:spPr>
          <a:xfrm>
            <a:off x="1852509" y="5716506"/>
            <a:ext cx="3148365" cy="1046440"/>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Continuez une gestion mixte des flux avec des dessertes express et des dessertes type TER, de rabattement vers le réseau armature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sp>
        <p:nvSpPr>
          <p:cNvPr id="5" name="Espace réservé du numéro de diapositive 4">
            <a:extLst>
              <a:ext uri="{FF2B5EF4-FFF2-40B4-BE49-F238E27FC236}">
                <a16:creationId xmlns="" xmlns:a16="http://schemas.microsoft.com/office/drawing/2014/main" id="{6C2F8171-CB9B-0741-A792-AC0E8BF6178B}"/>
              </a:ext>
            </a:extLst>
          </p:cNvPr>
          <p:cNvSpPr>
            <a:spLocks noGrp="1"/>
          </p:cNvSpPr>
          <p:nvPr>
            <p:ph type="sldNum" sz="quarter" idx="12"/>
            <p:custDataLst>
              <p:tags r:id="rId6"/>
            </p:custDataLst>
          </p:nvPr>
        </p:nvSpPr>
        <p:spPr>
          <a:xfrm>
            <a:off x="9391310" y="6375243"/>
            <a:ext cx="2743200" cy="365125"/>
          </a:xfrm>
        </p:spPr>
        <p:txBody>
          <a:bodyPr/>
          <a:lstStyle/>
          <a:p>
            <a:fld id="{35775009-1450-5E42-8421-572F664F1D9B}" type="slidenum">
              <a:rPr lang="fr-FR" smtClean="0"/>
              <a:t>4</a:t>
            </a:fld>
            <a:endParaRPr lang="fr-FR"/>
          </a:p>
        </p:txBody>
      </p:sp>
    </p:spTree>
    <p:extLst>
      <p:ext uri="{BB962C8B-B14F-4D97-AF65-F5344CB8AC3E}">
        <p14:creationId xmlns:p14="http://schemas.microsoft.com/office/powerpoint/2010/main" val="40919865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5694218" y="150582"/>
            <a:ext cx="6309959" cy="649197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pPr>
            <a:r>
              <a:rPr lang="fr-FR" sz="1200" b="1" dirty="0">
                <a:solidFill>
                  <a:srgbClr val="CB1569"/>
                </a:solidFill>
              </a:rPr>
              <a:t>D’ordre général</a:t>
            </a:r>
          </a:p>
          <a:p>
            <a:pPr>
              <a:lnSpc>
                <a:spcPct val="100000"/>
              </a:lnSpc>
              <a:spcBef>
                <a:spcPts val="0"/>
              </a:spcBef>
            </a:pPr>
            <a:endParaRPr lang="fr-FR" sz="300" b="1" dirty="0"/>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Plus de fréquence, notamment l’après-midi à St-</a:t>
            </a:r>
            <a:r>
              <a:rPr lang="fr-FR" sz="1000" dirty="0" err="1">
                <a:cs typeface="Arial" panose="020B0604020202020204" pitchFamily="34" charset="0"/>
              </a:rPr>
              <a:t>Dionisy</a:t>
            </a:r>
            <a:r>
              <a:rPr lang="fr-FR" sz="1000" dirty="0">
                <a:cs typeface="Arial" panose="020B0604020202020204" pitchFamily="34" charset="0"/>
              </a:rPr>
              <a:t>.</a:t>
            </a:r>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Plus d’information et de sensibilisation pour inciter à l’usage des TC : infos dans bulletins municipaux / journal de Nîmes Métropole + prendre un angle usager (scénarios étudiants) + valoriser le bien-être.</a:t>
            </a:r>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Que les bus soient prioritaires sur les voitures. </a:t>
            </a:r>
            <a:r>
              <a:rPr lang="fr-FR" sz="1000" i="1" dirty="0">
                <a:cs typeface="Arial" panose="020B0604020202020204" pitchFamily="34" charset="0"/>
              </a:rPr>
              <a:t>N.B. Pédagogie sur la gestion des flux.</a:t>
            </a:r>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Amplitude horaire : à étendre globalement sur le secteur </a:t>
            </a:r>
            <a:r>
              <a:rPr lang="fr-FR" sz="1000" dirty="0" err="1">
                <a:cs typeface="Arial" panose="020B0604020202020204" pitchFamily="34" charset="0"/>
              </a:rPr>
              <a:t>Vaunage</a:t>
            </a:r>
            <a:r>
              <a:rPr lang="fr-FR" sz="1000" dirty="0">
                <a:cs typeface="Arial" panose="020B0604020202020204" pitchFamily="34" charset="0"/>
              </a:rPr>
              <a:t> + tester des bus le dimanche (de plus en plus de commerces ouverts).</a:t>
            </a:r>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Améliorer l’accessibilité pour les mal voyants : avoir des bus vocalisés + arrêt du bus quand présence de cannes blanches ou chiens guides</a:t>
            </a:r>
            <a:r>
              <a:rPr lang="fr-FR" sz="1000" dirty="0"/>
              <a:t>.</a:t>
            </a:r>
          </a:p>
          <a:p>
            <a:pPr marL="138113" indent="-138113">
              <a:lnSpc>
                <a:spcPct val="100000"/>
              </a:lnSpc>
              <a:spcBef>
                <a:spcPts val="0"/>
              </a:spcBef>
              <a:buClr>
                <a:srgbClr val="E2051B"/>
              </a:buClr>
              <a:buFont typeface="Arial" panose="020B0604020202020204" pitchFamily="34" charset="0"/>
              <a:buChar char="•"/>
            </a:pPr>
            <a:r>
              <a:rPr lang="fr-FR" sz="1000" dirty="0"/>
              <a:t>Remettre les chiffres de l’EMD à jour - Ex : augmentation de la population à St-</a:t>
            </a:r>
            <a:r>
              <a:rPr lang="fr-FR" sz="1000" dirty="0" err="1"/>
              <a:t>Dionisy</a:t>
            </a:r>
            <a:r>
              <a:rPr lang="fr-FR" sz="1000" dirty="0"/>
              <a:t>, qui nécessite alors de nouvelles infrastructures, comme une aire de co-voiturage.</a:t>
            </a:r>
          </a:p>
          <a:p>
            <a:pPr marL="138113" indent="-138113">
              <a:lnSpc>
                <a:spcPct val="100000"/>
              </a:lnSpc>
              <a:spcBef>
                <a:spcPts val="0"/>
              </a:spcBef>
              <a:buClr>
                <a:srgbClr val="E2051B"/>
              </a:buClr>
              <a:buFont typeface="Arial" panose="020B0604020202020204" pitchFamily="34" charset="0"/>
              <a:buChar char="•"/>
            </a:pPr>
            <a:r>
              <a:rPr lang="fr-FR" sz="1000" dirty="0"/>
              <a:t>Tempo : que les bus soient accessibles aux non scolaires</a:t>
            </a:r>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Moins de bus dans les villages (nuisances) + un point commun pour les départs</a:t>
            </a:r>
          </a:p>
          <a:p>
            <a:pPr marL="138113" indent="-138113">
              <a:lnSpc>
                <a:spcPct val="100000"/>
              </a:lnSpc>
              <a:spcBef>
                <a:spcPts val="0"/>
              </a:spcBef>
              <a:buClr>
                <a:srgbClr val="E2051B"/>
              </a:buClr>
              <a:buFont typeface="Arial" panose="020B0604020202020204" pitchFamily="34" charset="0"/>
              <a:buChar char="•"/>
            </a:pPr>
            <a:r>
              <a:rPr lang="fr-FR" sz="1000" dirty="0">
                <a:cs typeface="Arial" panose="020B0604020202020204" pitchFamily="34" charset="0"/>
              </a:rPr>
              <a:t>Des pistes cyclables, et notamment sur la voie verte jusqu’à Nîmes et non jusqu’à « </a:t>
            </a:r>
            <a:r>
              <a:rPr lang="fr-FR" sz="1000" dirty="0" err="1">
                <a:cs typeface="Arial" panose="020B0604020202020204" pitchFamily="34" charset="0"/>
              </a:rPr>
              <a:t>tropic</a:t>
            </a:r>
            <a:r>
              <a:rPr lang="fr-FR" sz="1000" dirty="0">
                <a:cs typeface="Arial" panose="020B0604020202020204" pitchFamily="34" charset="0"/>
              </a:rPr>
              <a:t> plantes » (qui emprunte la RD40 très fréquentée et dangereuse) + sur la 113 entre </a:t>
            </a:r>
            <a:r>
              <a:rPr lang="fr-FR" sz="1000" dirty="0" err="1">
                <a:cs typeface="Arial" panose="020B0604020202020204" pitchFamily="34" charset="0"/>
              </a:rPr>
              <a:t>Milliaud</a:t>
            </a:r>
            <a:r>
              <a:rPr lang="fr-FR" sz="1000" dirty="0">
                <a:cs typeface="Arial" panose="020B0604020202020204" pitchFamily="34" charset="0"/>
              </a:rPr>
              <a:t> et le Km Delta.</a:t>
            </a:r>
          </a:p>
          <a:p>
            <a:pPr>
              <a:lnSpc>
                <a:spcPct val="100000"/>
              </a:lnSpc>
              <a:spcBef>
                <a:spcPts val="0"/>
              </a:spcBef>
              <a:buClr>
                <a:srgbClr val="E2051B"/>
              </a:buClr>
            </a:pPr>
            <a:endParaRPr lang="fr-FR" sz="800" dirty="0"/>
          </a:p>
          <a:p>
            <a:pPr>
              <a:lnSpc>
                <a:spcPct val="100000"/>
              </a:lnSpc>
              <a:spcBef>
                <a:spcPts val="0"/>
              </a:spcBef>
              <a:buClr>
                <a:srgbClr val="E2051B"/>
              </a:buClr>
            </a:pPr>
            <a:r>
              <a:rPr lang="fr-FR" sz="1200" b="1" dirty="0">
                <a:solidFill>
                  <a:srgbClr val="CB1569"/>
                </a:solidFill>
              </a:rPr>
              <a:t>Ligne par ligne </a:t>
            </a:r>
          </a:p>
          <a:p>
            <a:pPr>
              <a:lnSpc>
                <a:spcPct val="100000"/>
              </a:lnSpc>
              <a:spcBef>
                <a:spcPts val="0"/>
              </a:spcBef>
              <a:buClr>
                <a:srgbClr val="E2051B"/>
              </a:buClr>
            </a:pPr>
            <a:endParaRPr lang="fr-FR" sz="300" dirty="0">
              <a:ea typeface="Trebuchet MS" charset="0"/>
              <a:cs typeface="Arial" panose="020B0604020202020204" pitchFamily="34" charset="0"/>
            </a:endParaRPr>
          </a:p>
          <a:p>
            <a:pPr marL="138113" indent="-138113">
              <a:lnSpc>
                <a:spcPct val="100000"/>
              </a:lnSpc>
              <a:spcBef>
                <a:spcPts val="100"/>
              </a:spcBef>
              <a:buClr>
                <a:srgbClr val="E2051B"/>
              </a:buClr>
              <a:buFont typeface="Arial" panose="020B0604020202020204" pitchFamily="34" charset="0"/>
              <a:buChar char="•"/>
            </a:pPr>
            <a:r>
              <a:rPr lang="fr-FR" sz="1000" dirty="0">
                <a:cs typeface="Arial" panose="020B0604020202020204" pitchFamily="34" charset="0"/>
              </a:rPr>
              <a:t>Créer une navette électrique par village, qui rabattrait vers l’Express Vaunage. </a:t>
            </a:r>
            <a:r>
              <a:rPr lang="fr-FR" sz="1000" i="1" dirty="0">
                <a:cs typeface="Arial" panose="020B0604020202020204" pitchFamily="34" charset="0"/>
              </a:rPr>
              <a:t>N.B. Alerte sur le coût + risque d’avoir des bus vides </a:t>
            </a:r>
            <a:r>
              <a:rPr lang="fr-FR" sz="1000" dirty="0">
                <a:cs typeface="Arial" panose="020B0604020202020204" pitchFamily="34" charset="0"/>
              </a:rPr>
              <a:t>+ Et/ou créer une navette dans de petits véhicules St-</a:t>
            </a:r>
            <a:r>
              <a:rPr lang="fr-FR" sz="1000" dirty="0" err="1">
                <a:cs typeface="Arial" panose="020B0604020202020204" pitchFamily="34" charset="0"/>
              </a:rPr>
              <a:t>Dionisy</a:t>
            </a:r>
            <a:r>
              <a:rPr lang="fr-FR" sz="1000" dirty="0">
                <a:cs typeface="Arial" panose="020B0604020202020204" pitchFamily="34" charset="0"/>
              </a:rPr>
              <a:t> / Langlade (comme St-Côme / Clarensac) qui alimenterait différents arrêts de bus. </a:t>
            </a:r>
            <a:r>
              <a:rPr lang="fr-FR" sz="1000" i="1" dirty="0">
                <a:cs typeface="Arial" panose="020B0604020202020204" pitchFamily="34" charset="0"/>
              </a:rPr>
              <a:t>N.B. Alerte sur la nécessité d’avoir 3 bus (St-Côme / St-</a:t>
            </a:r>
            <a:r>
              <a:rPr lang="fr-FR" sz="1000" i="1" dirty="0" err="1">
                <a:cs typeface="Arial" panose="020B0604020202020204" pitchFamily="34" charset="0"/>
              </a:rPr>
              <a:t>Dionisy</a:t>
            </a:r>
            <a:r>
              <a:rPr lang="fr-FR" sz="1000" i="1" dirty="0">
                <a:cs typeface="Arial" panose="020B0604020202020204" pitchFamily="34" charset="0"/>
              </a:rPr>
              <a:t> / </a:t>
            </a:r>
            <a:r>
              <a:rPr lang="fr-FR" sz="1000" i="1" dirty="0" err="1">
                <a:cs typeface="Arial" panose="020B0604020202020204" pitchFamily="34" charset="0"/>
              </a:rPr>
              <a:t>Tres</a:t>
            </a:r>
            <a:r>
              <a:rPr lang="fr-FR" sz="1000" i="1" dirty="0">
                <a:cs typeface="Arial" panose="020B0604020202020204" pitchFamily="34" charset="0"/>
              </a:rPr>
              <a:t> Patas) </a:t>
            </a:r>
            <a:r>
              <a:rPr lang="fr-FR" sz="1000" dirty="0">
                <a:cs typeface="Arial" panose="020B0604020202020204" pitchFamily="34" charset="0"/>
              </a:rPr>
              <a:t>+ Et/ou envisager un terminus à </a:t>
            </a:r>
            <a:r>
              <a:rPr lang="fr-FR" sz="1000" dirty="0" err="1">
                <a:cs typeface="Arial" panose="020B0604020202020204" pitchFamily="34" charset="0"/>
              </a:rPr>
              <a:t>Tres</a:t>
            </a:r>
            <a:r>
              <a:rPr lang="fr-FR" sz="1000" dirty="0">
                <a:cs typeface="Arial" panose="020B0604020202020204" pitchFamily="34" charset="0"/>
              </a:rPr>
              <a:t> Patas puis des navettes St-Côme / Clarensac + St-</a:t>
            </a:r>
            <a:r>
              <a:rPr lang="fr-FR" sz="1000" dirty="0" err="1">
                <a:cs typeface="Arial" panose="020B0604020202020204" pitchFamily="34" charset="0"/>
              </a:rPr>
              <a:t>Dionisy</a:t>
            </a:r>
            <a:r>
              <a:rPr lang="fr-FR" sz="1000" dirty="0">
                <a:cs typeface="Arial" panose="020B0604020202020204" pitchFamily="34" charset="0"/>
              </a:rPr>
              <a:t> / Clarensac.</a:t>
            </a:r>
            <a:r>
              <a:rPr lang="fr-FR" sz="1000" dirty="0"/>
              <a:t>+ Et/ou créer une navette </a:t>
            </a:r>
            <a:r>
              <a:rPr lang="fr-FR" sz="1000" dirty="0" err="1"/>
              <a:t>intervillages</a:t>
            </a:r>
            <a:r>
              <a:rPr lang="fr-FR" sz="1000" dirty="0"/>
              <a:t> pour la zone de Vaunage vers les centres villages et la L51.</a:t>
            </a:r>
            <a:endParaRPr lang="fr-FR" sz="1000" i="1" dirty="0">
              <a:cs typeface="Arial" panose="020B0604020202020204" pitchFamily="34" charset="0"/>
            </a:endParaRPr>
          </a:p>
          <a:p>
            <a:pPr marL="138113" indent="-138113">
              <a:lnSpc>
                <a:spcPct val="100000"/>
              </a:lnSpc>
              <a:spcBef>
                <a:spcPts val="100"/>
              </a:spcBef>
              <a:buClr>
                <a:srgbClr val="E2051B"/>
              </a:buClr>
              <a:buFont typeface="Arial" panose="020B0604020202020204" pitchFamily="34" charset="0"/>
              <a:buChar char="•"/>
            </a:pPr>
            <a:r>
              <a:rPr lang="fr-FR" sz="1000" dirty="0">
                <a:cs typeface="Arial" panose="020B0604020202020204" pitchFamily="34" charset="0"/>
              </a:rPr>
              <a:t>Réaliser les </a:t>
            </a:r>
            <a:r>
              <a:rPr lang="fr-FR" sz="1000" dirty="0">
                <a:solidFill>
                  <a:srgbClr val="CB1569"/>
                </a:solidFill>
                <a:cs typeface="Arial" panose="020B0604020202020204" pitchFamily="34" charset="0"/>
              </a:rPr>
              <a:t>aménagements routiers de la D40 </a:t>
            </a:r>
            <a:r>
              <a:rPr lang="fr-FR" sz="1000" dirty="0">
                <a:cs typeface="Arial" panose="020B0604020202020204" pitchFamily="34" charset="0"/>
              </a:rPr>
              <a:t>pour enfin désengorger la zone et pouvoir mettre en place un véritable Express </a:t>
            </a:r>
            <a:r>
              <a:rPr lang="fr-FR" sz="1000" dirty="0" err="1">
                <a:cs typeface="Arial" panose="020B0604020202020204" pitchFamily="34" charset="0"/>
              </a:rPr>
              <a:t>Vaunage</a:t>
            </a:r>
            <a:r>
              <a:rPr lang="fr-FR" sz="1000" dirty="0">
                <a:cs typeface="Arial" panose="020B0604020202020204" pitchFamily="34" charset="0"/>
              </a:rPr>
              <a:t>. </a:t>
            </a:r>
            <a:r>
              <a:rPr lang="fr-FR" sz="1000" i="1" dirty="0">
                <a:cs typeface="Arial" panose="020B0604020202020204" pitchFamily="34" charset="0"/>
              </a:rPr>
              <a:t>N.B. Dossier en cours, compétence du Département.</a:t>
            </a:r>
          </a:p>
          <a:p>
            <a:pPr marL="314325" indent="-174625">
              <a:lnSpc>
                <a:spcPct val="100000"/>
              </a:lnSpc>
              <a:spcBef>
                <a:spcPts val="100"/>
              </a:spcBef>
              <a:buClr>
                <a:srgbClr val="E2051B"/>
              </a:buClr>
              <a:buFont typeface="Wingdings" pitchFamily="2" charset="2"/>
              <a:buChar char="ü"/>
            </a:pPr>
            <a:r>
              <a:rPr lang="fr-FR" sz="1000" dirty="0">
                <a:cs typeface="Arial" panose="020B0604020202020204" pitchFamily="34" charset="0"/>
              </a:rPr>
              <a:t>Création d’une 3</a:t>
            </a:r>
            <a:r>
              <a:rPr lang="fr-FR" sz="1000" baseline="30000" dirty="0">
                <a:cs typeface="Arial" panose="020B0604020202020204" pitchFamily="34" charset="0"/>
              </a:rPr>
              <a:t>ème</a:t>
            </a:r>
            <a:r>
              <a:rPr lang="fr-FR" sz="1000" dirty="0">
                <a:cs typeface="Arial" panose="020B0604020202020204" pitchFamily="34" charset="0"/>
              </a:rPr>
              <a:t> / 4</a:t>
            </a:r>
            <a:r>
              <a:rPr lang="fr-FR" sz="1000" baseline="30000" dirty="0">
                <a:cs typeface="Arial" panose="020B0604020202020204" pitchFamily="34" charset="0"/>
              </a:rPr>
              <a:t>ème</a:t>
            </a:r>
            <a:r>
              <a:rPr lang="fr-FR" sz="1000" dirty="0">
                <a:cs typeface="Arial" panose="020B0604020202020204" pitchFamily="34" charset="0"/>
              </a:rPr>
              <a:t> voie modes doux (vélos / bus) entre l’Intermarché de </a:t>
            </a:r>
            <a:r>
              <a:rPr lang="fr-FR" sz="1000" dirty="0" err="1">
                <a:cs typeface="Arial" panose="020B0604020202020204" pitchFamily="34" charset="0"/>
              </a:rPr>
              <a:t>Caveirac</a:t>
            </a:r>
            <a:r>
              <a:rPr lang="fr-FR" sz="1000" dirty="0">
                <a:cs typeface="Arial" panose="020B0604020202020204" pitchFamily="34" charset="0"/>
              </a:rPr>
              <a:t> / Langlade / St-Césaire</a:t>
            </a:r>
          </a:p>
          <a:p>
            <a:pPr marL="314325" indent="-174625">
              <a:lnSpc>
                <a:spcPct val="100000"/>
              </a:lnSpc>
              <a:spcBef>
                <a:spcPts val="100"/>
              </a:spcBef>
              <a:buClr>
                <a:srgbClr val="E2051B"/>
              </a:buClr>
              <a:buFont typeface="Wingdings" pitchFamily="2" charset="2"/>
              <a:buChar char="ü"/>
            </a:pPr>
            <a:r>
              <a:rPr lang="fr-FR" sz="1000" dirty="0">
                <a:cs typeface="Arial" panose="020B0604020202020204" pitchFamily="34" charset="0"/>
              </a:rPr>
              <a:t>Création de parking relais (à Bernis et </a:t>
            </a:r>
            <a:r>
              <a:rPr lang="fr-FR" sz="1000" dirty="0" err="1">
                <a:cs typeface="Arial" panose="020B0604020202020204" pitchFamily="34" charset="0"/>
              </a:rPr>
              <a:t>Caveirac</a:t>
            </a:r>
            <a:r>
              <a:rPr lang="fr-FR" sz="1000" dirty="0">
                <a:cs typeface="Arial" panose="020B0604020202020204" pitchFamily="34" charset="0"/>
              </a:rPr>
              <a:t> notamment).</a:t>
            </a:r>
          </a:p>
          <a:p>
            <a:pPr marL="138113" indent="-138113">
              <a:lnSpc>
                <a:spcPct val="100000"/>
              </a:lnSpc>
              <a:spcBef>
                <a:spcPts val="100"/>
              </a:spcBef>
              <a:buClr>
                <a:srgbClr val="E2051B"/>
              </a:buClr>
              <a:buFont typeface="Arial" panose="020B0604020202020204" pitchFamily="34" charset="0"/>
              <a:buChar char="•"/>
            </a:pPr>
            <a:r>
              <a:rPr lang="fr-FR" sz="1000" b="1" dirty="0">
                <a:solidFill>
                  <a:srgbClr val="CB1569"/>
                </a:solidFill>
                <a:cs typeface="Arial" panose="020B0604020202020204" pitchFamily="34" charset="0"/>
              </a:rPr>
              <a:t>L11 </a:t>
            </a:r>
            <a:r>
              <a:rPr lang="fr-FR" sz="1000" dirty="0">
                <a:cs typeface="Arial" panose="020B0604020202020204" pitchFamily="34" charset="0"/>
              </a:rPr>
              <a:t>: aller de Bernis à gare </a:t>
            </a:r>
            <a:r>
              <a:rPr lang="fr-FR" sz="1000" dirty="0" err="1">
                <a:cs typeface="Arial" panose="020B0604020202020204" pitchFamily="34" charset="0"/>
              </a:rPr>
              <a:t>Feuchères</a:t>
            </a:r>
            <a:r>
              <a:rPr lang="fr-FR" sz="1000" dirty="0">
                <a:cs typeface="Arial" panose="020B0604020202020204" pitchFamily="34" charset="0"/>
              </a:rPr>
              <a:t> + </a:t>
            </a:r>
            <a:r>
              <a:rPr lang="fr-FR" sz="1000" dirty="0" err="1">
                <a:cs typeface="Arial" panose="020B0604020202020204" pitchFamily="34" charset="0"/>
              </a:rPr>
              <a:t>cadençage</a:t>
            </a:r>
            <a:r>
              <a:rPr lang="fr-FR" sz="1000" dirty="0">
                <a:cs typeface="Arial" panose="020B0604020202020204" pitchFamily="34" charset="0"/>
              </a:rPr>
              <a:t> + desserte le dimanche</a:t>
            </a:r>
          </a:p>
          <a:p>
            <a:pPr marL="138113" indent="-138113">
              <a:lnSpc>
                <a:spcPct val="100000"/>
              </a:lnSpc>
              <a:spcBef>
                <a:spcPts val="100"/>
              </a:spcBef>
              <a:buClr>
                <a:srgbClr val="E2051B"/>
              </a:buClr>
              <a:buFont typeface="Arial" panose="020B0604020202020204" pitchFamily="34" charset="0"/>
              <a:buChar char="•"/>
            </a:pPr>
            <a:r>
              <a:rPr lang="fr-FR" sz="1000" b="1" dirty="0">
                <a:solidFill>
                  <a:srgbClr val="CB1569"/>
                </a:solidFill>
              </a:rPr>
              <a:t>L51 </a:t>
            </a:r>
            <a:r>
              <a:rPr lang="fr-FR" sz="1000" dirty="0"/>
              <a:t>: aller jusqu’au rond-point du casino à St-</a:t>
            </a:r>
            <a:r>
              <a:rPr lang="fr-FR" sz="1000" dirty="0" err="1"/>
              <a:t>Dionisy</a:t>
            </a:r>
            <a:r>
              <a:rPr lang="fr-FR" sz="1000" dirty="0"/>
              <a:t> = prolongement de 1 km seulement (nombreuses citations) =&gt; navette de rabattement comme à St-Come + L52 St-Come / Langlade</a:t>
            </a:r>
          </a:p>
          <a:p>
            <a:pPr marL="138113" indent="-138113">
              <a:lnSpc>
                <a:spcPct val="100000"/>
              </a:lnSpc>
              <a:spcBef>
                <a:spcPts val="100"/>
              </a:spcBef>
              <a:buClr>
                <a:srgbClr val="E2051B"/>
              </a:buClr>
              <a:buFont typeface="Arial" panose="020B0604020202020204" pitchFamily="34" charset="0"/>
              <a:buChar char="•"/>
            </a:pPr>
            <a:r>
              <a:rPr lang="fr-FR" sz="1000" b="1" dirty="0">
                <a:solidFill>
                  <a:srgbClr val="CB1569"/>
                </a:solidFill>
              </a:rPr>
              <a:t>Express </a:t>
            </a:r>
            <a:r>
              <a:rPr lang="fr-FR" sz="1000" b="1" dirty="0" err="1">
                <a:solidFill>
                  <a:srgbClr val="CB1569"/>
                </a:solidFill>
              </a:rPr>
              <a:t>Vaunage</a:t>
            </a:r>
            <a:r>
              <a:rPr lang="fr-FR" sz="1000" b="1" dirty="0">
                <a:solidFill>
                  <a:srgbClr val="CB1569"/>
                </a:solidFill>
              </a:rPr>
              <a:t> </a:t>
            </a:r>
            <a:r>
              <a:rPr lang="fr-FR" sz="1000" dirty="0"/>
              <a:t>: avoir une large amplitude horaire : 1</a:t>
            </a:r>
            <a:r>
              <a:rPr lang="fr-FR" sz="1000" baseline="30000" dirty="0"/>
              <a:t>ère</a:t>
            </a:r>
            <a:r>
              <a:rPr lang="fr-FR" sz="1000" dirty="0"/>
              <a:t> arrivée à 6h du matin et sortie à 21h (départ Nîmes).</a:t>
            </a:r>
          </a:p>
          <a:p>
            <a:pPr marL="138113" indent="-138113">
              <a:lnSpc>
                <a:spcPct val="100000"/>
              </a:lnSpc>
              <a:spcBef>
                <a:spcPts val="100"/>
              </a:spcBef>
              <a:buClr>
                <a:srgbClr val="E2051B"/>
              </a:buClr>
              <a:buFont typeface="Arial" panose="020B0604020202020204" pitchFamily="34" charset="0"/>
              <a:buChar char="•"/>
            </a:pPr>
            <a:r>
              <a:rPr lang="fr-FR" sz="1000" b="1" dirty="0">
                <a:solidFill>
                  <a:srgbClr val="CB1569"/>
                </a:solidFill>
              </a:rPr>
              <a:t>Tempo 227 </a:t>
            </a:r>
            <a:r>
              <a:rPr lang="fr-FR" sz="1000" dirty="0"/>
              <a:t>: renfort pour les lycéens de St-</a:t>
            </a:r>
            <a:r>
              <a:rPr lang="fr-FR" sz="1000" dirty="0" err="1"/>
              <a:t>Dionisy</a:t>
            </a:r>
            <a:r>
              <a:rPr lang="fr-FR" sz="1000" dirty="0"/>
              <a:t> + retour depuis la gare routière.</a:t>
            </a:r>
          </a:p>
          <a:p>
            <a:pPr marL="138113" indent="-138113">
              <a:lnSpc>
                <a:spcPct val="100000"/>
              </a:lnSpc>
              <a:spcBef>
                <a:spcPts val="100"/>
              </a:spcBef>
              <a:buClr>
                <a:srgbClr val="E2051B"/>
              </a:buClr>
              <a:buFont typeface="Arial" panose="020B0604020202020204" pitchFamily="34" charset="0"/>
              <a:buChar char="•"/>
            </a:pPr>
            <a:r>
              <a:rPr lang="fr-FR" sz="1000" dirty="0"/>
              <a:t>Plus de dessertes, et directes, de la </a:t>
            </a:r>
            <a:r>
              <a:rPr lang="fr-FR" sz="1000" dirty="0">
                <a:solidFill>
                  <a:srgbClr val="CB1569"/>
                </a:solidFill>
              </a:rPr>
              <a:t>gare TGV Nîmes Pont du Gard </a:t>
            </a:r>
            <a:r>
              <a:rPr lang="fr-FR" sz="1000" dirty="0"/>
              <a:t>+ harmonisation des horaires / correspondances avec les TGV (</a:t>
            </a:r>
            <a:r>
              <a:rPr lang="fr-FR" sz="1000" dirty="0">
                <a:cs typeface="Arial" panose="020B0604020202020204" pitchFamily="34" charset="0"/>
              </a:rPr>
              <a:t>connecter les heures d’arrivée à la gare de Nîmes Centre avec les heures de départ de navette vers l’autre gare) et les TER (pour Montpellier)</a:t>
            </a:r>
            <a:r>
              <a:rPr lang="fr-FR" sz="1000" dirty="0"/>
              <a:t>.</a:t>
            </a:r>
          </a:p>
          <a:p>
            <a:pPr marL="138113" indent="-138113">
              <a:lnSpc>
                <a:spcPct val="100000"/>
              </a:lnSpc>
              <a:spcBef>
                <a:spcPts val="100"/>
              </a:spcBef>
              <a:buClr>
                <a:srgbClr val="E2051B"/>
              </a:buClr>
              <a:buFont typeface="Arial" panose="020B0604020202020204" pitchFamily="34" charset="0"/>
              <a:buChar char="•"/>
            </a:pPr>
            <a:r>
              <a:rPr lang="fr-FR" sz="1000" dirty="0">
                <a:cs typeface="Arial" panose="020B0604020202020204" pitchFamily="34" charset="0"/>
              </a:rPr>
              <a:t>Installer un </a:t>
            </a:r>
            <a:r>
              <a:rPr lang="fr-FR" sz="1000" dirty="0">
                <a:solidFill>
                  <a:srgbClr val="CB1569"/>
                </a:solidFill>
                <a:cs typeface="Arial" panose="020B0604020202020204" pitchFamily="34" charset="0"/>
              </a:rPr>
              <a:t>affichage</a:t>
            </a:r>
            <a:r>
              <a:rPr lang="fr-FR" sz="1000" dirty="0">
                <a:cs typeface="Arial" panose="020B0604020202020204" pitchFamily="34" charset="0"/>
              </a:rPr>
              <a:t> à l’abribus de la mairie de Langlade</a:t>
            </a:r>
          </a:p>
          <a:p>
            <a:pPr marL="138113" indent="-138113">
              <a:lnSpc>
                <a:spcPct val="100000"/>
              </a:lnSpc>
              <a:spcBef>
                <a:spcPts val="100"/>
              </a:spcBef>
              <a:buClr>
                <a:srgbClr val="E2051B"/>
              </a:buClr>
              <a:buFont typeface="Arial" panose="020B0604020202020204" pitchFamily="34" charset="0"/>
              <a:buChar char="•"/>
            </a:pPr>
            <a:r>
              <a:rPr lang="fr-FR" sz="1000" dirty="0"/>
              <a:t>Un </a:t>
            </a:r>
            <a:r>
              <a:rPr lang="fr-FR" sz="1000" dirty="0">
                <a:solidFill>
                  <a:srgbClr val="CB1569"/>
                </a:solidFill>
              </a:rPr>
              <a:t>tram / train </a:t>
            </a:r>
            <a:r>
              <a:rPr lang="fr-FR" sz="1000" dirty="0"/>
              <a:t>sur la voie verte vers St-</a:t>
            </a:r>
            <a:r>
              <a:rPr lang="fr-FR" sz="1000" dirty="0" err="1"/>
              <a:t>Dionisy</a:t>
            </a:r>
            <a:r>
              <a:rPr lang="fr-FR" sz="1000" dirty="0"/>
              <a:t> ? </a:t>
            </a:r>
            <a:r>
              <a:rPr lang="fr-FR" sz="1000" i="1" dirty="0"/>
              <a:t>N.B. Les coûts très élevés et les délais très longs ont été évoqués + un projet en cours mais vers Lunel.</a:t>
            </a:r>
          </a:p>
          <a:p>
            <a:pPr marL="138113" indent="-138113">
              <a:lnSpc>
                <a:spcPct val="100000"/>
              </a:lnSpc>
              <a:spcBef>
                <a:spcPts val="500"/>
              </a:spcBef>
              <a:buClr>
                <a:srgbClr val="E2051B"/>
              </a:buClr>
              <a:buFont typeface="Arial" panose="020B0604020202020204" pitchFamily="34" charset="0"/>
              <a:buChar char="•"/>
            </a:pPr>
            <a:endParaRPr lang="fr-FR" sz="900" dirty="0">
              <a:cs typeface="Arial" panose="020B0604020202020204" pitchFamily="34" charset="0"/>
            </a:endParaRPr>
          </a:p>
          <a:p>
            <a:pPr>
              <a:lnSpc>
                <a:spcPct val="100000"/>
              </a:lnSpc>
              <a:spcBef>
                <a:spcPts val="500"/>
              </a:spcBef>
              <a:buClr>
                <a:srgbClr val="E2051B"/>
              </a:buClr>
            </a:pPr>
            <a:endParaRPr lang="fr-FR" sz="900" dirty="0"/>
          </a:p>
          <a:p>
            <a:pPr marL="138113" indent="-138113">
              <a:lnSpc>
                <a:spcPct val="100000"/>
              </a:lnSpc>
              <a:spcBef>
                <a:spcPts val="500"/>
              </a:spcBef>
              <a:buClr>
                <a:srgbClr val="E2051B"/>
              </a:buClr>
              <a:buFont typeface="Arial" panose="020B0604020202020204" pitchFamily="34" charset="0"/>
              <a:buChar char="•"/>
            </a:pPr>
            <a:endParaRPr lang="fr-FR" sz="900" dirty="0"/>
          </a:p>
          <a:p>
            <a:pPr marL="138113" indent="-138113">
              <a:lnSpc>
                <a:spcPct val="100000"/>
              </a:lnSpc>
              <a:spcBef>
                <a:spcPts val="500"/>
              </a:spcBef>
              <a:buClr>
                <a:srgbClr val="E2051B"/>
              </a:buClr>
              <a:buFont typeface="Arial" panose="020B0604020202020204" pitchFamily="34" charset="0"/>
              <a:buChar char="•"/>
            </a:pPr>
            <a:endParaRPr lang="fr-FR" sz="900" dirty="0">
              <a:cs typeface="Arial" panose="020B0604020202020204" pitchFamily="34" charset="0"/>
            </a:endParaRPr>
          </a:p>
          <a:p>
            <a:pPr marL="179388" indent="-179388">
              <a:lnSpc>
                <a:spcPct val="100000"/>
              </a:lnSpc>
              <a:buClr>
                <a:srgbClr val="E2051B"/>
              </a:buClr>
              <a:buFont typeface="Arial" panose="020B0604020202020204" pitchFamily="34" charset="0"/>
              <a:buChar char="•"/>
            </a:pP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200" dirty="0"/>
          </a:p>
          <a:p>
            <a:endParaRPr lang="fr-FR" sz="12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8"/>
          <a:stretch>
            <a:fillRect/>
          </a:stretch>
        </p:blipFill>
        <p:spPr>
          <a:xfrm>
            <a:off x="5075528" y="113940"/>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039176" y="909392"/>
            <a:ext cx="4226034" cy="36812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 (avis assez serrés)</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spcBef>
                <a:spcPts val="1600"/>
              </a:spcBef>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9"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187824" y="909392"/>
            <a:ext cx="737640" cy="484735"/>
          </a:xfrm>
          <a:prstGeom prst="rect">
            <a:avLst/>
          </a:prstGeom>
        </p:spPr>
      </p:pic>
      <p:pic>
        <p:nvPicPr>
          <p:cNvPr id="22" name="Graphique 21" descr="Contour de visage avec grimace avec un remplissage uni">
            <a:extLst>
              <a:ext uri="{FF2B5EF4-FFF2-40B4-BE49-F238E27FC236}">
                <a16:creationId xmlns="" xmlns:a16="http://schemas.microsoft.com/office/drawing/2014/main" id="{DC275843-2A74-7B46-BE93-5210E10CFD7C}"/>
              </a:ext>
            </a:extLst>
          </p:cNvPr>
          <p:cNvPicPr>
            <a:picLocks noChangeAspect="1"/>
          </p:cNvPicPr>
          <p:nvPr>
            <p:custDataLst>
              <p:tags r:id="rId6"/>
            </p:custDataLst>
          </p:nvPr>
        </p:nvPicPr>
        <p:blipFill>
          <a:blip r:embed="rId20">
            <a:extLst>
              <a:ext uri="{96DAC541-7B7A-43D3-8B79-37D633B846F1}">
                <asvg:svgBlip xmlns="" xmlns:asvg="http://schemas.microsoft.com/office/drawing/2016/SVG/main" r:embed="rId21"/>
              </a:ext>
            </a:extLst>
          </a:blip>
          <a:stretch>
            <a:fillRect/>
          </a:stretch>
        </p:blipFill>
        <p:spPr>
          <a:xfrm>
            <a:off x="2933336" y="2749813"/>
            <a:ext cx="355045" cy="355045"/>
          </a:xfrm>
          <a:prstGeom prst="rect">
            <a:avLst/>
          </a:prstGeom>
        </p:spPr>
      </p:pic>
      <p:sp>
        <p:nvSpPr>
          <p:cNvPr id="28" name="ZoneTexte 27">
            <a:extLst>
              <a:ext uri="{FF2B5EF4-FFF2-40B4-BE49-F238E27FC236}">
                <a16:creationId xmlns="" xmlns:a16="http://schemas.microsoft.com/office/drawing/2014/main" id="{35ADCFBC-839F-7941-A26F-687C03229503}"/>
              </a:ext>
            </a:extLst>
          </p:cNvPr>
          <p:cNvSpPr txBox="1"/>
          <p:nvPr>
            <p:custDataLst>
              <p:tags r:id="rId7"/>
            </p:custDataLst>
          </p:nvPr>
        </p:nvSpPr>
        <p:spPr>
          <a:xfrm>
            <a:off x="396653" y="3244325"/>
            <a:ext cx="3011766" cy="87716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000" i="1" dirty="0">
                <a:latin typeface="Avenir Book" panose="02000503020000020003" pitchFamily="2" charset="0"/>
                <a:cs typeface="Arial" panose="020B0604020202020204" pitchFamily="34" charset="0"/>
              </a:rPr>
              <a:t>Il faut valoriser le bus : on peut lire, on est mieux que coincé dans sa voiture, dans les bouchons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sp>
        <p:nvSpPr>
          <p:cNvPr id="29" name="ZoneTexte 28">
            <a:extLst>
              <a:ext uri="{FF2B5EF4-FFF2-40B4-BE49-F238E27FC236}">
                <a16:creationId xmlns="" xmlns:a16="http://schemas.microsoft.com/office/drawing/2014/main" id="{F73AD1C6-A408-8E47-857C-33FE39DE348C}"/>
              </a:ext>
            </a:extLst>
          </p:cNvPr>
          <p:cNvSpPr txBox="1"/>
          <p:nvPr>
            <p:custDataLst>
              <p:tags r:id="rId8"/>
            </p:custDataLst>
          </p:nvPr>
        </p:nvSpPr>
        <p:spPr>
          <a:xfrm>
            <a:off x="694511" y="3852210"/>
            <a:ext cx="3329622" cy="87716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000" i="1" dirty="0">
                <a:latin typeface="Avenir Book" panose="02000503020000020003" pitchFamily="2" charset="0"/>
                <a:cs typeface="Arial" panose="020B0604020202020204" pitchFamily="34" charset="0"/>
              </a:rPr>
              <a:t>Il faut que les gens comprennent qu’on est à l’heure des choix : plus de bus pour moins de voitures… et qu’il faut alors accepter les aléas</a:t>
            </a:r>
            <a:r>
              <a:rPr lang="fr-FR" sz="1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p:txBody>
      </p:sp>
      <p:sp>
        <p:nvSpPr>
          <p:cNvPr id="31" name="ZoneTexte 30">
            <a:extLst>
              <a:ext uri="{FF2B5EF4-FFF2-40B4-BE49-F238E27FC236}">
                <a16:creationId xmlns="" xmlns:a16="http://schemas.microsoft.com/office/drawing/2014/main" id="{84ADAB8E-DD0E-2F41-9F9B-A4B1FC098482}"/>
              </a:ext>
            </a:extLst>
          </p:cNvPr>
          <p:cNvSpPr txBox="1"/>
          <p:nvPr>
            <p:custDataLst>
              <p:tags r:id="rId9"/>
            </p:custDataLst>
          </p:nvPr>
        </p:nvSpPr>
        <p:spPr>
          <a:xfrm>
            <a:off x="25073" y="5119519"/>
            <a:ext cx="4023509" cy="400110"/>
          </a:xfrm>
          <a:prstGeom prst="rect">
            <a:avLst/>
          </a:prstGeom>
          <a:noFill/>
        </p:spPr>
        <p:txBody>
          <a:bodyPr wrap="square" rtlCol="0">
            <a:spAutoFit/>
          </a:bodyPr>
          <a:lstStyle/>
          <a:p>
            <a:pPr marL="88900" lvl="1"/>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000" i="1" dirty="0">
                <a:latin typeface="Avenir Book" panose="02000503020000020003" pitchFamily="2" charset="0"/>
                <a:cs typeface="Arial" panose="020B0604020202020204" pitchFamily="34" charset="0"/>
              </a:rPr>
              <a:t>Le bus, c’est très pratique et c’est pas cher</a:t>
            </a:r>
            <a:r>
              <a:rPr lang="fr-FR" sz="1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p:txBody>
      </p:sp>
      <p:sp>
        <p:nvSpPr>
          <p:cNvPr id="32" name="ZoneTexte 31">
            <a:extLst>
              <a:ext uri="{FF2B5EF4-FFF2-40B4-BE49-F238E27FC236}">
                <a16:creationId xmlns="" xmlns:a16="http://schemas.microsoft.com/office/drawing/2014/main" id="{AEA0EFCC-7CF1-B74A-A5B0-E4E1415E9490}"/>
              </a:ext>
            </a:extLst>
          </p:cNvPr>
          <p:cNvSpPr txBox="1"/>
          <p:nvPr>
            <p:custDataLst>
              <p:tags r:id="rId10"/>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21" name="Graphique 79" descr="Contour de visage sans expression avec un remplissage uni">
            <a:extLst>
              <a:ext uri="{FF2B5EF4-FFF2-40B4-BE49-F238E27FC236}">
                <a16:creationId xmlns="" xmlns:a16="http://schemas.microsoft.com/office/drawing/2014/main" id="{B76B4009-DAD6-6846-9BC7-E0667B5A6B75}"/>
              </a:ext>
            </a:extLst>
          </p:cNvPr>
          <p:cNvPicPr/>
          <p:nvPr>
            <p:custDataLst>
              <p:tags r:id="rId11"/>
            </p:custDataLst>
          </p:nvPr>
        </p:nvPicPr>
        <p:blipFill>
          <a:blip r:embed="rId22">
            <a:extLst>
              <a:ext uri="{96DAC541-7B7A-43D3-8B79-37D633B846F1}">
                <asvg:svgBlip xmlns="" xmlns:asvg="http://schemas.microsoft.com/office/drawing/2016/SVG/main" r:embed="rId23"/>
              </a:ext>
            </a:extLst>
          </a:blip>
          <a:stretch>
            <a:fillRect/>
          </a:stretch>
        </p:blipFill>
        <p:spPr>
          <a:xfrm>
            <a:off x="2939499" y="1625530"/>
            <a:ext cx="355045" cy="359271"/>
          </a:xfrm>
          <a:prstGeom prst="rect">
            <a:avLst/>
          </a:prstGeom>
        </p:spPr>
      </p:pic>
      <p:sp>
        <p:nvSpPr>
          <p:cNvPr id="24" name="ZoneTexte 23">
            <a:extLst>
              <a:ext uri="{FF2B5EF4-FFF2-40B4-BE49-F238E27FC236}">
                <a16:creationId xmlns="" xmlns:a16="http://schemas.microsoft.com/office/drawing/2014/main" id="{B05D2325-E7B1-1A4D-BB76-13F0350CA530}"/>
              </a:ext>
            </a:extLst>
          </p:cNvPr>
          <p:cNvSpPr txBox="1"/>
          <p:nvPr>
            <p:custDataLst>
              <p:tags r:id="rId12"/>
            </p:custDataLst>
          </p:nvPr>
        </p:nvSpPr>
        <p:spPr>
          <a:xfrm>
            <a:off x="396653" y="5510026"/>
            <a:ext cx="4519714" cy="87716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000" i="1" dirty="0">
                <a:latin typeface="Avenir Book" panose="02000503020000020003" pitchFamily="2" charset="0"/>
              </a:rPr>
              <a:t>Cet atelier a permis </a:t>
            </a:r>
            <a:r>
              <a:rPr lang="fr-FR" sz="1000" i="1" dirty="0">
                <a:latin typeface="Avenir Book" panose="02000503020000020003" pitchFamily="2" charset="0"/>
                <a:cs typeface="Arial" panose="020B0604020202020204" pitchFamily="34" charset="0"/>
              </a:rPr>
              <a:t>d’exprimer des problématiques anciennes et également de comprendre la difficulté des solutions à apporter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pic>
        <p:nvPicPr>
          <p:cNvPr id="17" name="Graphique 79" descr="Contour de visage sans expression avec un remplissage uni">
            <a:extLst>
              <a:ext uri="{FF2B5EF4-FFF2-40B4-BE49-F238E27FC236}">
                <a16:creationId xmlns="" xmlns:a16="http://schemas.microsoft.com/office/drawing/2014/main" id="{C585DD51-6D0E-5547-BDE7-F1F0C5AC7F63}"/>
              </a:ext>
            </a:extLst>
          </p:cNvPr>
          <p:cNvPicPr/>
          <p:nvPr>
            <p:custDataLst>
              <p:tags r:id="rId13"/>
            </p:custDataLst>
          </p:nvPr>
        </p:nvPicPr>
        <p:blipFill>
          <a:blip r:embed="rId22">
            <a:extLst>
              <a:ext uri="{96DAC541-7B7A-43D3-8B79-37D633B846F1}">
                <asvg:svgBlip xmlns="" xmlns:asvg="http://schemas.microsoft.com/office/drawing/2016/SVG/main" r:embed="rId23"/>
              </a:ext>
            </a:extLst>
          </a:blip>
          <a:stretch>
            <a:fillRect/>
          </a:stretch>
        </p:blipFill>
        <p:spPr>
          <a:xfrm>
            <a:off x="2933337" y="1996899"/>
            <a:ext cx="355045" cy="359271"/>
          </a:xfrm>
          <a:prstGeom prst="rect">
            <a:avLst/>
          </a:prstGeom>
        </p:spPr>
      </p:pic>
      <p:pic>
        <p:nvPicPr>
          <p:cNvPr id="18" name="Graphique 79" descr="Contour de visage sans expression avec un remplissage uni">
            <a:extLst>
              <a:ext uri="{FF2B5EF4-FFF2-40B4-BE49-F238E27FC236}">
                <a16:creationId xmlns="" xmlns:a16="http://schemas.microsoft.com/office/drawing/2014/main" id="{C65BF5B6-A416-F343-BC26-BA0C6D6D0CF1}"/>
              </a:ext>
            </a:extLst>
          </p:cNvPr>
          <p:cNvPicPr/>
          <p:nvPr>
            <p:custDataLst>
              <p:tags r:id="rId14"/>
            </p:custDataLst>
          </p:nvPr>
        </p:nvPicPr>
        <p:blipFill>
          <a:blip r:embed="rId22">
            <a:extLst>
              <a:ext uri="{96DAC541-7B7A-43D3-8B79-37D633B846F1}">
                <asvg:svgBlip xmlns="" xmlns:asvg="http://schemas.microsoft.com/office/drawing/2016/SVG/main" r:embed="rId23"/>
              </a:ext>
            </a:extLst>
          </a:blip>
          <a:stretch>
            <a:fillRect/>
          </a:stretch>
        </p:blipFill>
        <p:spPr>
          <a:xfrm>
            <a:off x="2939499" y="2356170"/>
            <a:ext cx="355045" cy="359271"/>
          </a:xfrm>
          <a:prstGeom prst="rect">
            <a:avLst/>
          </a:prstGeom>
        </p:spPr>
      </p:pic>
      <p:sp>
        <p:nvSpPr>
          <p:cNvPr id="20" name="ZoneTexte 19">
            <a:extLst>
              <a:ext uri="{FF2B5EF4-FFF2-40B4-BE49-F238E27FC236}">
                <a16:creationId xmlns="" xmlns:a16="http://schemas.microsoft.com/office/drawing/2014/main" id="{3895FB4D-F010-D046-8AA6-8EED158A7B1A}"/>
              </a:ext>
            </a:extLst>
          </p:cNvPr>
          <p:cNvSpPr txBox="1"/>
          <p:nvPr>
            <p:custDataLst>
              <p:tags r:id="rId15"/>
            </p:custDataLst>
          </p:nvPr>
        </p:nvSpPr>
        <p:spPr>
          <a:xfrm>
            <a:off x="2082678" y="4353892"/>
            <a:ext cx="2878030" cy="877163"/>
          </a:xfrm>
          <a:prstGeom prst="rect">
            <a:avLst/>
          </a:prstGeom>
          <a:noFill/>
        </p:spPr>
        <p:txBody>
          <a:bodyPr wrap="square" rtlCol="0">
            <a:spAutoFit/>
          </a:bodyPr>
          <a:lstStyle/>
          <a:p>
            <a:pPr marL="88900" lvl="1"/>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000" i="1" dirty="0">
                <a:latin typeface="Avenir Book" panose="02000503020000020003" pitchFamily="2" charset="0"/>
                <a:cs typeface="Arial" panose="020B0604020202020204" pitchFamily="34" charset="0"/>
              </a:rPr>
              <a:t>Nous avons eu un sentiment d’être entendu mais espérons voir la mise en pratique pour notre village St-</a:t>
            </a:r>
            <a:r>
              <a:rPr lang="fr-FR" sz="1000" i="1" dirty="0" err="1">
                <a:latin typeface="Avenir Book" panose="02000503020000020003" pitchFamily="2" charset="0"/>
                <a:cs typeface="Arial" panose="020B0604020202020204" pitchFamily="34" charset="0"/>
              </a:rPr>
              <a:t>Dionisy</a:t>
            </a:r>
            <a:r>
              <a:rPr lang="fr-FR" sz="1000" i="1" dirty="0">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p:txBody>
      </p:sp>
      <p:sp>
        <p:nvSpPr>
          <p:cNvPr id="23" name="ZoneTexte 22">
            <a:extLst>
              <a:ext uri="{FF2B5EF4-FFF2-40B4-BE49-F238E27FC236}">
                <a16:creationId xmlns="" xmlns:a16="http://schemas.microsoft.com/office/drawing/2014/main" id="{266ACE8F-DA4F-A343-8405-1594F75B0AA4}"/>
              </a:ext>
            </a:extLst>
          </p:cNvPr>
          <p:cNvSpPr txBox="1"/>
          <p:nvPr>
            <p:custDataLst>
              <p:tags r:id="rId16"/>
            </p:custDataLst>
          </p:nvPr>
        </p:nvSpPr>
        <p:spPr>
          <a:xfrm>
            <a:off x="1446182" y="6073169"/>
            <a:ext cx="3518027" cy="569387"/>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100" i="1" dirty="0">
                <a:latin typeface="Avenir Book" panose="02000503020000020003" pitchFamily="2" charset="0"/>
              </a:rPr>
              <a:t> </a:t>
            </a:r>
            <a:r>
              <a:rPr lang="fr-FR" sz="1000" i="1" dirty="0">
                <a:latin typeface="Avenir Book" panose="02000503020000020003" pitchFamily="2" charset="0"/>
              </a:rPr>
              <a:t>C’est constructif, je prendrai le bus plus souvent </a:t>
            </a:r>
            <a:r>
              <a:rPr lang="fr-FR" sz="2000" i="1" dirty="0">
                <a:solidFill>
                  <a:srgbClr val="CB1569"/>
                </a:solidFill>
                <a:latin typeface="Avenir Book" panose="02000503020000020003" pitchFamily="2" charset="0"/>
              </a:rPr>
              <a:t>»</a:t>
            </a:r>
          </a:p>
          <a:p>
            <a:endParaRPr lang="fr-FR" sz="1100" i="1" dirty="0">
              <a:latin typeface="Avenir Book" panose="02000503020000020003" pitchFamily="2" charset="0"/>
            </a:endParaRPr>
          </a:p>
        </p:txBody>
      </p:sp>
    </p:spTree>
    <p:extLst>
      <p:ext uri="{BB962C8B-B14F-4D97-AF65-F5344CB8AC3E}">
        <p14:creationId xmlns:p14="http://schemas.microsoft.com/office/powerpoint/2010/main" val="524341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re 1">
            <a:extLst>
              <a:ext uri="{FF2B5EF4-FFF2-40B4-BE49-F238E27FC236}">
                <a16:creationId xmlns="" xmlns:a16="http://schemas.microsoft.com/office/drawing/2014/main" id="{57A69ECD-88AE-8E4A-A9D2-B1C83B83CA4C}"/>
              </a:ext>
            </a:extLst>
          </p:cNvPr>
          <p:cNvSpPr txBox="1">
            <a:spLocks/>
          </p:cNvSpPr>
          <p:nvPr>
            <p:custDataLst>
              <p:tags r:id="rId1"/>
            </p:custDataLst>
          </p:nvPr>
        </p:nvSpPr>
        <p:spPr>
          <a:xfrm>
            <a:off x="280507" y="476086"/>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10 – VAUNAGE – </a:t>
            </a:r>
            <a:r>
              <a:rPr lang="fr-FR" sz="1800" i="1" dirty="0">
                <a:solidFill>
                  <a:srgbClr val="CB1569"/>
                </a:solidFill>
                <a:latin typeface="Arial" panose="020B0604020202020204" pitchFamily="34" charset="0"/>
                <a:ea typeface="Trebuchet MS" charset="0"/>
                <a:cs typeface="Arial" panose="020B0604020202020204" pitchFamily="34" charset="0"/>
              </a:rPr>
              <a:t>09/02/22</a:t>
            </a:r>
          </a:p>
        </p:txBody>
      </p:sp>
      <p:sp>
        <p:nvSpPr>
          <p:cNvPr id="37" name="Rectangle 36">
            <a:extLst>
              <a:ext uri="{FF2B5EF4-FFF2-40B4-BE49-F238E27FC236}">
                <a16:creationId xmlns="" xmlns:a16="http://schemas.microsoft.com/office/drawing/2014/main" id="{B0942A8F-7D96-F547-8FBD-BB4FA988E3CD}"/>
              </a:ext>
            </a:extLst>
          </p:cNvPr>
          <p:cNvSpPr/>
          <p:nvPr>
            <p:custDataLst>
              <p:tags r:id="rId2"/>
            </p:custDataLst>
          </p:nvPr>
        </p:nvSpPr>
        <p:spPr>
          <a:xfrm>
            <a:off x="9217152" y="1801987"/>
            <a:ext cx="2843985" cy="37942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38" name="Rectangle 37">
            <a:extLst>
              <a:ext uri="{FF2B5EF4-FFF2-40B4-BE49-F238E27FC236}">
                <a16:creationId xmlns="" xmlns:a16="http://schemas.microsoft.com/office/drawing/2014/main" id="{F2A3F68A-485C-9C4E-851A-6452B0F76881}"/>
              </a:ext>
            </a:extLst>
          </p:cNvPr>
          <p:cNvSpPr/>
          <p:nvPr>
            <p:custDataLst>
              <p:tags r:id="rId3"/>
            </p:custDataLst>
          </p:nvPr>
        </p:nvSpPr>
        <p:spPr>
          <a:xfrm>
            <a:off x="3579961" y="1798601"/>
            <a:ext cx="2844000" cy="37976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39" name="Rectangle 38">
            <a:extLst>
              <a:ext uri="{FF2B5EF4-FFF2-40B4-BE49-F238E27FC236}">
                <a16:creationId xmlns="" xmlns:a16="http://schemas.microsoft.com/office/drawing/2014/main" id="{C596492D-282E-AF49-9202-4C6292068905}"/>
              </a:ext>
            </a:extLst>
          </p:cNvPr>
          <p:cNvSpPr/>
          <p:nvPr>
            <p:custDataLst>
              <p:tags r:id="rId4"/>
            </p:custDataLst>
          </p:nvPr>
        </p:nvSpPr>
        <p:spPr>
          <a:xfrm>
            <a:off x="6381696" y="1798233"/>
            <a:ext cx="2844000" cy="377938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1" name="Rectangle 40">
            <a:extLst>
              <a:ext uri="{FF2B5EF4-FFF2-40B4-BE49-F238E27FC236}">
                <a16:creationId xmlns="" xmlns:a16="http://schemas.microsoft.com/office/drawing/2014/main" id="{75C87F6A-BF35-4D44-953F-606FA6E1B9E0}"/>
              </a:ext>
            </a:extLst>
          </p:cNvPr>
          <p:cNvSpPr/>
          <p:nvPr>
            <p:custDataLst>
              <p:tags r:id="rId5"/>
            </p:custDataLst>
          </p:nvPr>
        </p:nvSpPr>
        <p:spPr>
          <a:xfrm>
            <a:off x="315385" y="1779617"/>
            <a:ext cx="11734820" cy="37979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42" name="Graphique 79" descr="Contour de visage sans expression avec un remplissage uni">
            <a:extLst>
              <a:ext uri="{FF2B5EF4-FFF2-40B4-BE49-F238E27FC236}">
                <a16:creationId xmlns="" xmlns:a16="http://schemas.microsoft.com/office/drawing/2014/main" id="{6CC4DEE4-E8AC-8249-AB52-5166FC1A5DEF}"/>
              </a:ext>
            </a:extLst>
          </p:cNvPr>
          <p:cNvPicPr/>
          <p:nvPr>
            <p:custDataLst>
              <p:tags r:id="rId6"/>
            </p:custDataLst>
          </p:nvPr>
        </p:nvPicPr>
        <p:blipFill>
          <a:blip r:embed="rId20">
            <a:extLst>
              <a:ext uri="{96DAC541-7B7A-43D3-8B79-37D633B846F1}">
                <asvg:svgBlip xmlns="" xmlns:asvg="http://schemas.microsoft.com/office/drawing/2016/SVG/main" r:embed="rId21"/>
              </a:ext>
            </a:extLst>
          </a:blip>
          <a:stretch>
            <a:fillRect/>
          </a:stretch>
        </p:blipFill>
        <p:spPr>
          <a:xfrm>
            <a:off x="7577114" y="1922830"/>
            <a:ext cx="540000" cy="540000"/>
          </a:xfrm>
          <a:prstGeom prst="rect">
            <a:avLst/>
          </a:prstGeom>
        </p:spPr>
      </p:pic>
      <p:pic>
        <p:nvPicPr>
          <p:cNvPr id="43" name="Graphique 83" descr="Contour de visage avec grimace avec un remplissage uni">
            <a:extLst>
              <a:ext uri="{FF2B5EF4-FFF2-40B4-BE49-F238E27FC236}">
                <a16:creationId xmlns="" xmlns:a16="http://schemas.microsoft.com/office/drawing/2014/main" id="{A03CA4DB-C804-624C-8839-D7E6FA7C2488}"/>
              </a:ext>
            </a:extLst>
          </p:cNvPr>
          <p:cNvPicPr/>
          <p:nvPr>
            <p:custDataLst>
              <p:tags r:id="rId7"/>
            </p:custDataLst>
          </p:nvPr>
        </p:nvPicPr>
        <p:blipFill>
          <a:blip r:embed="rId22">
            <a:extLst>
              <a:ext uri="{96DAC541-7B7A-43D3-8B79-37D633B846F1}">
                <asvg:svgBlip xmlns="" xmlns:asvg="http://schemas.microsoft.com/office/drawing/2016/SVG/main" r:embed="rId23"/>
              </a:ext>
            </a:extLst>
          </a:blip>
          <a:stretch>
            <a:fillRect/>
          </a:stretch>
        </p:blipFill>
        <p:spPr>
          <a:xfrm>
            <a:off x="4621163" y="1930589"/>
            <a:ext cx="540000" cy="540000"/>
          </a:xfrm>
          <a:prstGeom prst="rect">
            <a:avLst/>
          </a:prstGeom>
        </p:spPr>
      </p:pic>
      <p:pic>
        <p:nvPicPr>
          <p:cNvPr id="44" name="Graphique 92" descr="Contour de visage confus avec un remplissage uni">
            <a:extLst>
              <a:ext uri="{FF2B5EF4-FFF2-40B4-BE49-F238E27FC236}">
                <a16:creationId xmlns="" xmlns:a16="http://schemas.microsoft.com/office/drawing/2014/main" id="{188864C7-1069-614D-97FD-B76DA42E427B}"/>
              </a:ext>
            </a:extLst>
          </p:cNvPr>
          <p:cNvPicPr/>
          <p:nvPr>
            <p:custDataLst>
              <p:tags r:id="rId8"/>
            </p:custDataLst>
          </p:nvPr>
        </p:nvPicPr>
        <p:blipFill>
          <a:blip r:embed="rId24">
            <a:extLst>
              <a:ext uri="{96DAC541-7B7A-43D3-8B79-37D633B846F1}">
                <asvg:svgBlip xmlns="" xmlns:asvg="http://schemas.microsoft.com/office/drawing/2016/SVG/main" r:embed="rId25"/>
              </a:ext>
            </a:extLst>
          </a:blip>
          <a:stretch>
            <a:fillRect/>
          </a:stretch>
        </p:blipFill>
        <p:spPr>
          <a:xfrm>
            <a:off x="10371701" y="1929346"/>
            <a:ext cx="540000" cy="540000"/>
          </a:xfrm>
          <a:prstGeom prst="rect">
            <a:avLst/>
          </a:prstGeom>
        </p:spPr>
      </p:pic>
      <p:sp>
        <p:nvSpPr>
          <p:cNvPr id="45" name="Rectangle 44">
            <a:extLst>
              <a:ext uri="{FF2B5EF4-FFF2-40B4-BE49-F238E27FC236}">
                <a16:creationId xmlns="" xmlns:a16="http://schemas.microsoft.com/office/drawing/2014/main" id="{894EC4C1-A7C3-4D40-9ED3-F324B36F9660}"/>
              </a:ext>
            </a:extLst>
          </p:cNvPr>
          <p:cNvSpPr/>
          <p:nvPr>
            <p:custDataLst>
              <p:tags r:id="rId9"/>
            </p:custDataLst>
          </p:nvPr>
        </p:nvSpPr>
        <p:spPr>
          <a:xfrm>
            <a:off x="311153" y="2920057"/>
            <a:ext cx="11743284" cy="15420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tx1"/>
                </a:solidFill>
                <a:latin typeface="Arial" panose="020B0604020202020204" pitchFamily="34" charset="0"/>
                <a:cs typeface="Arial" panose="020B0604020202020204" pitchFamily="34" charset="0"/>
              </a:rPr>
              <a:t>1 – L51</a:t>
            </a:r>
            <a:endParaRPr lang="fr-FR" sz="1400" b="1" i="1" dirty="0">
              <a:solidFill>
                <a:schemeClr val="tx1"/>
              </a:solidFill>
              <a:latin typeface="Arial" panose="020B0604020202020204" pitchFamily="34" charset="0"/>
              <a:cs typeface="Arial" panose="020B0604020202020204" pitchFamily="34" charset="0"/>
            </a:endParaRPr>
          </a:p>
          <a:p>
            <a:endParaRPr lang="fr-FR" sz="1400" b="1"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200" b="1" dirty="0">
                <a:solidFill>
                  <a:srgbClr val="CB1569"/>
                </a:solidFill>
                <a:latin typeface="Arial" panose="020B0604020202020204" pitchFamily="34" charset="0"/>
                <a:cs typeface="Arial" panose="020B0604020202020204" pitchFamily="34" charset="0"/>
              </a:rPr>
              <a:t>Proposition 1  </a:t>
            </a:r>
            <a:endParaRPr lang="fr-FR" sz="1100" i="1" dirty="0">
              <a:solidFill>
                <a:srgbClr val="CB1569"/>
              </a:solidFill>
              <a:latin typeface="Arial" panose="020B0604020202020204" pitchFamily="34" charset="0"/>
              <a:cs typeface="Arial" panose="020B0604020202020204" pitchFamily="34" charset="0"/>
            </a:endParaRPr>
          </a:p>
          <a:p>
            <a:pPr marL="138113" indent="-138113"/>
            <a:endParaRPr lang="fr-FR"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200" b="1" dirty="0">
                <a:solidFill>
                  <a:srgbClr val="CB1569"/>
                </a:solidFill>
                <a:latin typeface="Arial" panose="020B0604020202020204" pitchFamily="34" charset="0"/>
                <a:cs typeface="Arial" panose="020B0604020202020204" pitchFamily="34" charset="0"/>
              </a:rPr>
              <a:t>Proposition 2</a:t>
            </a:r>
            <a:r>
              <a:rPr lang="fr-FR" sz="1100" b="1" dirty="0">
                <a:solidFill>
                  <a:srgbClr val="CB1569"/>
                </a:solidFill>
                <a:latin typeface="Arial" panose="020B0604020202020204" pitchFamily="34" charset="0"/>
                <a:cs typeface="Arial" panose="020B0604020202020204" pitchFamily="34" charset="0"/>
              </a:rPr>
              <a:t>  </a:t>
            </a:r>
          </a:p>
          <a:p>
            <a:pPr marL="138113" indent="-138113"/>
            <a:r>
              <a:rPr lang="fr-FR" sz="1100" b="1" i="1" dirty="0">
                <a:solidFill>
                  <a:srgbClr val="CB1569"/>
                </a:solidFill>
                <a:latin typeface="Arial" panose="020B0604020202020204" pitchFamily="34" charset="0"/>
                <a:cs typeface="Arial" panose="020B0604020202020204" pitchFamily="34" charset="0"/>
              </a:rPr>
              <a:t>	</a:t>
            </a:r>
            <a:endParaRPr lang="fr-FR" sz="1050" i="1" dirty="0">
              <a:solidFill>
                <a:srgbClr val="CB1569"/>
              </a:solidFill>
              <a:latin typeface="Arial" panose="020B0604020202020204" pitchFamily="34" charset="0"/>
              <a:cs typeface="Arial" panose="020B0604020202020204" pitchFamily="34" charset="0"/>
            </a:endParaRPr>
          </a:p>
        </p:txBody>
      </p:sp>
      <p:sp>
        <p:nvSpPr>
          <p:cNvPr id="46" name="Rectangle 45">
            <a:extLst>
              <a:ext uri="{FF2B5EF4-FFF2-40B4-BE49-F238E27FC236}">
                <a16:creationId xmlns="" xmlns:a16="http://schemas.microsoft.com/office/drawing/2014/main" id="{D68480D5-E173-5D45-BA99-B47DEECFFF52}"/>
              </a:ext>
            </a:extLst>
          </p:cNvPr>
          <p:cNvSpPr/>
          <p:nvPr>
            <p:custDataLst>
              <p:tags r:id="rId10"/>
            </p:custDataLst>
          </p:nvPr>
        </p:nvSpPr>
        <p:spPr>
          <a:xfrm>
            <a:off x="311153" y="4462064"/>
            <a:ext cx="11747852" cy="1115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tx1"/>
                </a:solidFill>
                <a:latin typeface="Arial" panose="020B0604020202020204" pitchFamily="34" charset="0"/>
                <a:cs typeface="Arial" panose="020B0604020202020204" pitchFamily="34" charset="0"/>
              </a:rPr>
              <a:t>3 – L11</a:t>
            </a:r>
          </a:p>
          <a:p>
            <a:endParaRPr lang="fr-FR" sz="1200" b="1" dirty="0">
              <a:solidFill>
                <a:srgbClr val="CB1569"/>
              </a:solidFill>
              <a:latin typeface="Arial" panose="020B0604020202020204" pitchFamily="34" charset="0"/>
              <a:cs typeface="Arial" panose="020B0604020202020204" pitchFamily="34" charset="0"/>
            </a:endParaRPr>
          </a:p>
        </p:txBody>
      </p:sp>
      <p:cxnSp>
        <p:nvCxnSpPr>
          <p:cNvPr id="47" name="Connecteur droit 46">
            <a:extLst>
              <a:ext uri="{FF2B5EF4-FFF2-40B4-BE49-F238E27FC236}">
                <a16:creationId xmlns="" xmlns:a16="http://schemas.microsoft.com/office/drawing/2014/main" id="{DEF490DB-FA48-DB4D-8303-B684DB8CD544}"/>
              </a:ext>
            </a:extLst>
          </p:cNvPr>
          <p:cNvCxnSpPr>
            <a:cxnSpLocks/>
          </p:cNvCxnSpPr>
          <p:nvPr>
            <p:custDataLst>
              <p:tags r:id="rId11"/>
            </p:custDataLst>
          </p:nvPr>
        </p:nvCxnSpPr>
        <p:spPr>
          <a:xfrm>
            <a:off x="302353" y="3801431"/>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 xmlns:a16="http://schemas.microsoft.com/office/drawing/2014/main" id="{E1CE6DCF-C322-1944-8416-9BAE0EE64D01}"/>
              </a:ext>
            </a:extLst>
          </p:cNvPr>
          <p:cNvSpPr txBox="1"/>
          <p:nvPr>
            <p:custDataLst>
              <p:tags r:id="rId12"/>
            </p:custDataLst>
          </p:nvPr>
        </p:nvSpPr>
        <p:spPr>
          <a:xfrm>
            <a:off x="4700275" y="3298009"/>
            <a:ext cx="418704" cy="369332"/>
          </a:xfrm>
          <a:prstGeom prst="rect">
            <a:avLst/>
          </a:prstGeom>
          <a:noFill/>
        </p:spPr>
        <p:txBody>
          <a:bodyPr wrap="none" rtlCol="0">
            <a:spAutoFit/>
          </a:bodyPr>
          <a:lstStyle/>
          <a:p>
            <a:r>
              <a:rPr lang="fr-FR" b="1" dirty="0">
                <a:solidFill>
                  <a:schemeClr val="accent1"/>
                </a:solidFill>
              </a:rPr>
              <a:t>14</a:t>
            </a:r>
          </a:p>
        </p:txBody>
      </p:sp>
      <p:sp>
        <p:nvSpPr>
          <p:cNvPr id="51" name="ZoneTexte 50">
            <a:extLst>
              <a:ext uri="{FF2B5EF4-FFF2-40B4-BE49-F238E27FC236}">
                <a16:creationId xmlns="" xmlns:a16="http://schemas.microsoft.com/office/drawing/2014/main" id="{EE90C8A9-F0CB-B145-B84E-7BE8E42D0992}"/>
              </a:ext>
            </a:extLst>
          </p:cNvPr>
          <p:cNvSpPr txBox="1"/>
          <p:nvPr>
            <p:custDataLst>
              <p:tags r:id="rId13"/>
            </p:custDataLst>
          </p:nvPr>
        </p:nvSpPr>
        <p:spPr>
          <a:xfrm>
            <a:off x="7642021" y="3270531"/>
            <a:ext cx="301686" cy="369332"/>
          </a:xfrm>
          <a:prstGeom prst="rect">
            <a:avLst/>
          </a:prstGeom>
          <a:noFill/>
        </p:spPr>
        <p:txBody>
          <a:bodyPr wrap="none" rtlCol="0">
            <a:spAutoFit/>
          </a:bodyPr>
          <a:lstStyle/>
          <a:p>
            <a:r>
              <a:rPr lang="fr-FR" b="1" dirty="0">
                <a:solidFill>
                  <a:schemeClr val="accent1"/>
                </a:solidFill>
              </a:rPr>
              <a:t>9</a:t>
            </a:r>
          </a:p>
        </p:txBody>
      </p:sp>
      <p:sp>
        <p:nvSpPr>
          <p:cNvPr id="52" name="ZoneTexte 51">
            <a:extLst>
              <a:ext uri="{FF2B5EF4-FFF2-40B4-BE49-F238E27FC236}">
                <a16:creationId xmlns="" xmlns:a16="http://schemas.microsoft.com/office/drawing/2014/main" id="{F8ED6221-8D93-3544-A101-E6FA54DA1164}"/>
              </a:ext>
            </a:extLst>
          </p:cNvPr>
          <p:cNvSpPr txBox="1"/>
          <p:nvPr>
            <p:custDataLst>
              <p:tags r:id="rId14"/>
            </p:custDataLst>
          </p:nvPr>
        </p:nvSpPr>
        <p:spPr>
          <a:xfrm>
            <a:off x="4700078" y="3935522"/>
            <a:ext cx="301686" cy="369332"/>
          </a:xfrm>
          <a:prstGeom prst="rect">
            <a:avLst/>
          </a:prstGeom>
          <a:noFill/>
        </p:spPr>
        <p:txBody>
          <a:bodyPr wrap="none" rtlCol="0">
            <a:spAutoFit/>
          </a:bodyPr>
          <a:lstStyle/>
          <a:p>
            <a:r>
              <a:rPr lang="fr-FR" b="1" dirty="0">
                <a:solidFill>
                  <a:schemeClr val="accent1"/>
                </a:solidFill>
              </a:rPr>
              <a:t>6</a:t>
            </a:r>
          </a:p>
        </p:txBody>
      </p:sp>
      <p:sp>
        <p:nvSpPr>
          <p:cNvPr id="53" name="ZoneTexte 52">
            <a:extLst>
              <a:ext uri="{FF2B5EF4-FFF2-40B4-BE49-F238E27FC236}">
                <a16:creationId xmlns="" xmlns:a16="http://schemas.microsoft.com/office/drawing/2014/main" id="{657C9003-0C1B-D942-8554-2767730BB2C8}"/>
              </a:ext>
            </a:extLst>
          </p:cNvPr>
          <p:cNvSpPr txBox="1"/>
          <p:nvPr>
            <p:custDataLst>
              <p:tags r:id="rId15"/>
            </p:custDataLst>
          </p:nvPr>
        </p:nvSpPr>
        <p:spPr>
          <a:xfrm>
            <a:off x="7642021" y="3901070"/>
            <a:ext cx="301686" cy="369332"/>
          </a:xfrm>
          <a:prstGeom prst="rect">
            <a:avLst/>
          </a:prstGeom>
          <a:noFill/>
        </p:spPr>
        <p:txBody>
          <a:bodyPr wrap="none" rtlCol="0">
            <a:spAutoFit/>
          </a:bodyPr>
          <a:lstStyle/>
          <a:p>
            <a:r>
              <a:rPr lang="fr-FR" b="1" dirty="0">
                <a:solidFill>
                  <a:schemeClr val="accent1"/>
                </a:solidFill>
              </a:rPr>
              <a:t>1</a:t>
            </a:r>
          </a:p>
        </p:txBody>
      </p:sp>
      <p:sp>
        <p:nvSpPr>
          <p:cNvPr id="54" name="ZoneTexte 53">
            <a:extLst>
              <a:ext uri="{FF2B5EF4-FFF2-40B4-BE49-F238E27FC236}">
                <a16:creationId xmlns="" xmlns:a16="http://schemas.microsoft.com/office/drawing/2014/main" id="{9474A35C-D7F2-A44A-B055-6034976DEE0C}"/>
              </a:ext>
            </a:extLst>
          </p:cNvPr>
          <p:cNvSpPr txBox="1"/>
          <p:nvPr>
            <p:custDataLst>
              <p:tags r:id="rId16"/>
            </p:custDataLst>
          </p:nvPr>
        </p:nvSpPr>
        <p:spPr>
          <a:xfrm>
            <a:off x="4679143" y="4796157"/>
            <a:ext cx="301686" cy="369332"/>
          </a:xfrm>
          <a:prstGeom prst="rect">
            <a:avLst/>
          </a:prstGeom>
          <a:noFill/>
        </p:spPr>
        <p:txBody>
          <a:bodyPr wrap="none" rtlCol="0">
            <a:spAutoFit/>
          </a:bodyPr>
          <a:lstStyle/>
          <a:p>
            <a:r>
              <a:rPr lang="fr-FR" b="1" dirty="0">
                <a:solidFill>
                  <a:schemeClr val="accent1"/>
                </a:solidFill>
              </a:rPr>
              <a:t>8</a:t>
            </a:r>
          </a:p>
        </p:txBody>
      </p:sp>
      <p:sp>
        <p:nvSpPr>
          <p:cNvPr id="55" name="ZoneTexte 54">
            <a:extLst>
              <a:ext uri="{FF2B5EF4-FFF2-40B4-BE49-F238E27FC236}">
                <a16:creationId xmlns="" xmlns:a16="http://schemas.microsoft.com/office/drawing/2014/main" id="{6F3B7815-399D-104F-A484-5F7B27B08E44}"/>
              </a:ext>
            </a:extLst>
          </p:cNvPr>
          <p:cNvSpPr txBox="1"/>
          <p:nvPr>
            <p:custDataLst>
              <p:tags r:id="rId17"/>
            </p:custDataLst>
          </p:nvPr>
        </p:nvSpPr>
        <p:spPr>
          <a:xfrm>
            <a:off x="7641824" y="4841057"/>
            <a:ext cx="418704" cy="369332"/>
          </a:xfrm>
          <a:prstGeom prst="rect">
            <a:avLst/>
          </a:prstGeom>
          <a:noFill/>
        </p:spPr>
        <p:txBody>
          <a:bodyPr wrap="none" rtlCol="0">
            <a:spAutoFit/>
          </a:bodyPr>
          <a:lstStyle/>
          <a:p>
            <a:r>
              <a:rPr lang="fr-FR" b="1" dirty="0">
                <a:solidFill>
                  <a:schemeClr val="accent1"/>
                </a:solidFill>
              </a:rPr>
              <a:t>22</a:t>
            </a:r>
          </a:p>
        </p:txBody>
      </p:sp>
      <p:sp>
        <p:nvSpPr>
          <p:cNvPr id="19" name="ZoneTexte 18">
            <a:extLst>
              <a:ext uri="{FF2B5EF4-FFF2-40B4-BE49-F238E27FC236}">
                <a16:creationId xmlns="" xmlns:a16="http://schemas.microsoft.com/office/drawing/2014/main" id="{DE4AA20A-AE85-2946-B5CA-F5492D716082}"/>
              </a:ext>
            </a:extLst>
          </p:cNvPr>
          <p:cNvSpPr txBox="1"/>
          <p:nvPr>
            <p:custDataLst>
              <p:tags r:id="rId18"/>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Tree>
    <p:extLst>
      <p:ext uri="{BB962C8B-B14F-4D97-AF65-F5344CB8AC3E}">
        <p14:creationId xmlns:p14="http://schemas.microsoft.com/office/powerpoint/2010/main" val="8525649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347825" y="1293866"/>
            <a:ext cx="7490012" cy="2856875"/>
          </a:xfrm>
        </p:spPr>
        <p:txBody>
          <a:bodyPr>
            <a:normAutofit/>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11 </a:t>
            </a:r>
          </a:p>
          <a:p>
            <a:pPr algn="ctr">
              <a:lnSpc>
                <a:spcPct val="100000"/>
              </a:lnSpc>
            </a:pPr>
            <a:r>
              <a:rPr lang="fr-FR" sz="3600" b="1" dirty="0">
                <a:solidFill>
                  <a:srgbClr val="E2051B"/>
                </a:solidFill>
                <a:latin typeface="Avenir Heavy" panose="02000503020000020003" pitchFamily="2" charset="0"/>
              </a:rPr>
              <a:t>NÎMES GREZAN CHEMIN BAS</a:t>
            </a: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10 FÉVRIER 2022</a:t>
            </a:r>
          </a:p>
          <a:p>
            <a:pPr algn="ctr">
              <a:lnSpc>
                <a:spcPct val="100000"/>
              </a:lnSpc>
            </a:pPr>
            <a:endParaRPr lang="fr-FR" sz="1200" b="1" i="1" dirty="0">
              <a:latin typeface="Avenir Heavy" panose="02000503020000020003" pitchFamily="2" charset="0"/>
            </a:endParaRP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3920847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F53F67A9-C34B-1849-A1ED-545DF82E1AA2}"/>
              </a:ext>
            </a:extLst>
          </p:cNvPr>
          <p:cNvSpPr txBox="1">
            <a:spLocks/>
          </p:cNvSpPr>
          <p:nvPr>
            <p:custDataLst>
              <p:tags r:id="rId1"/>
            </p:custDataLst>
          </p:nvPr>
        </p:nvSpPr>
        <p:spPr>
          <a:xfrm>
            <a:off x="6568372" y="336880"/>
            <a:ext cx="5318831" cy="638811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pPr>
            <a:r>
              <a:rPr lang="fr-FR" sz="1200" b="1" dirty="0">
                <a:solidFill>
                  <a:srgbClr val="CB1569"/>
                </a:solidFill>
              </a:rPr>
              <a:t>D’ordre général</a:t>
            </a:r>
            <a:endParaRPr lang="fr-FR" sz="1200" b="1" dirty="0"/>
          </a:p>
          <a:p>
            <a:pPr marL="138113" indent="-138113">
              <a:lnSpc>
                <a:spcPct val="100000"/>
              </a:lnSpc>
              <a:spcBef>
                <a:spcPts val="600"/>
              </a:spcBef>
              <a:buClr>
                <a:srgbClr val="E2051B"/>
              </a:buClr>
              <a:buFont typeface="Arial" panose="020B0604020202020204" pitchFamily="34" charset="0"/>
              <a:buChar char="•"/>
            </a:pPr>
            <a:r>
              <a:rPr lang="fr-FR" sz="1200" dirty="0">
                <a:cs typeface="Arial" panose="020B0604020202020204" pitchFamily="34" charset="0"/>
              </a:rPr>
              <a:t>Développer le réseau de pistes cyclables (Ex : du Mas de </a:t>
            </a:r>
            <a:r>
              <a:rPr lang="fr-FR" sz="1200" dirty="0" err="1">
                <a:cs typeface="Arial" panose="020B0604020202020204" pitchFamily="34" charset="0"/>
              </a:rPr>
              <a:t>Possac</a:t>
            </a:r>
            <a:r>
              <a:rPr lang="fr-FR" sz="1200" dirty="0">
                <a:cs typeface="Arial" panose="020B0604020202020204" pitchFamily="34" charset="0"/>
              </a:rPr>
              <a:t> / Centre Ville via Route de Beaucaire + secteur de Bouillargues) + des vélos accessibles à de nombreux points stratégiques.</a:t>
            </a:r>
          </a:p>
          <a:p>
            <a:pPr marL="138113" indent="-138113">
              <a:lnSpc>
                <a:spcPct val="100000"/>
              </a:lnSpc>
              <a:spcBef>
                <a:spcPts val="600"/>
              </a:spcBef>
              <a:buClr>
                <a:srgbClr val="E2051B"/>
              </a:buClr>
              <a:buFont typeface="Arial" panose="020B0604020202020204" pitchFamily="34" charset="0"/>
              <a:buChar char="•"/>
            </a:pPr>
            <a:r>
              <a:rPr lang="fr-FR" sz="1200" dirty="0">
                <a:cs typeface="Arial" panose="020B0604020202020204" pitchFamily="34" charset="0"/>
              </a:rPr>
              <a:t>Rendre les bus + confortables / le réseau + attractif pour attirer + de voyageurs.</a:t>
            </a:r>
          </a:p>
          <a:p>
            <a:pPr marL="138113" indent="-138113">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Développer un réseau pas uniquement en étoile mais avec des liaisons entre les quartiers.</a:t>
            </a:r>
          </a:p>
          <a:p>
            <a:pPr marL="138113" indent="-138113">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Créer un </a:t>
            </a:r>
            <a:r>
              <a:rPr lang="fr-FR" sz="1200" dirty="0" err="1">
                <a:ea typeface="Trebuchet MS" charset="0"/>
                <a:cs typeface="Arial" panose="020B0604020202020204" pitchFamily="34" charset="0"/>
              </a:rPr>
              <a:t>pass</a:t>
            </a:r>
            <a:r>
              <a:rPr lang="fr-FR" sz="1200" dirty="0">
                <a:ea typeface="Trebuchet MS" charset="0"/>
                <a:cs typeface="Arial" panose="020B0604020202020204" pitchFamily="34" charset="0"/>
              </a:rPr>
              <a:t> groupe Bang (tarification commune réseaux Lio / Tango)</a:t>
            </a:r>
            <a:endParaRPr lang="fr-FR" sz="1050" dirty="0"/>
          </a:p>
          <a:p>
            <a:pPr>
              <a:lnSpc>
                <a:spcPct val="100000"/>
              </a:lnSpc>
              <a:spcBef>
                <a:spcPts val="0"/>
              </a:spcBef>
              <a:buClr>
                <a:srgbClr val="E2051B"/>
              </a:buClr>
            </a:pPr>
            <a:endParaRPr lang="fr-FR" sz="1200" dirty="0"/>
          </a:p>
          <a:p>
            <a:pPr>
              <a:lnSpc>
                <a:spcPct val="100000"/>
              </a:lnSpc>
              <a:spcBef>
                <a:spcPts val="0"/>
              </a:spcBef>
              <a:buClr>
                <a:srgbClr val="E2051B"/>
              </a:buClr>
            </a:pPr>
            <a:r>
              <a:rPr lang="fr-FR" sz="1200" b="1" dirty="0">
                <a:solidFill>
                  <a:srgbClr val="CB1569"/>
                </a:solidFill>
              </a:rPr>
              <a:t>Ligne par ligne </a:t>
            </a:r>
            <a:endParaRPr lang="fr-FR" sz="1200" dirty="0">
              <a:ea typeface="Trebuchet MS" charset="0"/>
              <a:cs typeface="Arial" panose="020B0604020202020204" pitchFamily="34" charset="0"/>
            </a:endParaRPr>
          </a:p>
          <a:p>
            <a:pPr marL="138113" indent="-138113">
              <a:lnSpc>
                <a:spcPct val="100000"/>
              </a:lnSpc>
              <a:spcBef>
                <a:spcPts val="500"/>
              </a:spcBef>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L32 </a:t>
            </a:r>
            <a:r>
              <a:rPr lang="fr-FR" sz="1200" dirty="0">
                <a:ea typeface="Trebuchet MS" charset="0"/>
                <a:cs typeface="Arial" panose="020B0604020202020204" pitchFamily="34" charset="0"/>
              </a:rPr>
              <a:t>:  fréquences identiques vacances / année scolaire + aller à Esplanade pour correspondance quai à quai  avec la T2</a:t>
            </a:r>
          </a:p>
          <a:p>
            <a:pPr marL="138113" indent="-138113">
              <a:lnSpc>
                <a:spcPct val="100000"/>
              </a:lnSpc>
              <a:spcBef>
                <a:spcPts val="500"/>
              </a:spcBef>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L12 / L31 / L32 </a:t>
            </a:r>
            <a:r>
              <a:rPr lang="fr-FR" sz="1200" dirty="0">
                <a:ea typeface="Trebuchet MS" charset="0"/>
                <a:cs typeface="Arial" panose="020B0604020202020204" pitchFamily="34" charset="0"/>
              </a:rPr>
              <a:t>: les faire passer par </a:t>
            </a:r>
            <a:r>
              <a:rPr lang="fr-FR" sz="1200" dirty="0" err="1">
                <a:ea typeface="Trebuchet MS" charset="0"/>
                <a:cs typeface="Arial" panose="020B0604020202020204" pitchFamily="34" charset="0"/>
              </a:rPr>
              <a:t>Feuchères</a:t>
            </a:r>
            <a:r>
              <a:rPr lang="fr-FR" sz="1200" dirty="0">
                <a:ea typeface="Trebuchet MS" charset="0"/>
                <a:cs typeface="Arial" panose="020B0604020202020204" pitchFamily="34" charset="0"/>
              </a:rPr>
              <a:t> pour augmenter la fréquence de desserte du Mas de Ville.</a:t>
            </a:r>
          </a:p>
          <a:p>
            <a:pPr marL="138113" indent="-138113">
              <a:lnSpc>
                <a:spcPct val="100000"/>
              </a:lnSpc>
              <a:spcBef>
                <a:spcPts val="500"/>
              </a:spcBef>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L3 :</a:t>
            </a:r>
            <a:r>
              <a:rPr lang="fr-FR" sz="1200" dirty="0">
                <a:ea typeface="Trebuchet MS" charset="0"/>
                <a:cs typeface="Arial" panose="020B0604020202020204" pitchFamily="34" charset="0"/>
              </a:rPr>
              <a:t> passer par le Clos des Oliviers puis par Philippe Lamour et retour via la contre-allée pour éviter les bouchons </a:t>
            </a:r>
          </a:p>
          <a:p>
            <a:pPr marL="138113" indent="-138113">
              <a:lnSpc>
                <a:spcPct val="100000"/>
              </a:lnSpc>
              <a:spcBef>
                <a:spcPts val="500"/>
              </a:spcBef>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L8 </a:t>
            </a:r>
            <a:r>
              <a:rPr lang="fr-FR" sz="1200" dirty="0">
                <a:ea typeface="Trebuchet MS" charset="0"/>
                <a:cs typeface="Arial" panose="020B0604020202020204" pitchFamily="34" charset="0"/>
              </a:rPr>
              <a:t>: l’arrêter au rond-point Route de Beaucaire + itinéraire alternatif pour la proposition 2 = que L8 passe dans Mas de Ville en tournant en boucle pour rabattre vers la L3.</a:t>
            </a:r>
          </a:p>
          <a:p>
            <a:pPr marL="138113" indent="-138113">
              <a:lnSpc>
                <a:spcPct val="100000"/>
              </a:lnSpc>
              <a:spcBef>
                <a:spcPts val="500"/>
              </a:spcBef>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T4 + L9 </a:t>
            </a:r>
            <a:r>
              <a:rPr lang="fr-FR" sz="1200" dirty="0">
                <a:ea typeface="Trebuchet MS" charset="0"/>
                <a:cs typeface="Arial" panose="020B0604020202020204" pitchFamily="34" charset="0"/>
              </a:rPr>
              <a:t>: avoir des bus le dimanche comme la T1.</a:t>
            </a:r>
          </a:p>
          <a:p>
            <a:pPr marL="138113" indent="-138113">
              <a:lnSpc>
                <a:spcPct val="100000"/>
              </a:lnSpc>
              <a:spcBef>
                <a:spcPts val="500"/>
              </a:spcBef>
              <a:buClr>
                <a:srgbClr val="E2051B"/>
              </a:buClr>
              <a:buFont typeface="Arial" panose="020B0604020202020204" pitchFamily="34" charset="0"/>
              <a:buChar char="•"/>
            </a:pPr>
            <a:r>
              <a:rPr lang="fr-FR" sz="1200" b="1" dirty="0">
                <a:solidFill>
                  <a:srgbClr val="CB1569"/>
                </a:solidFill>
                <a:ea typeface="Trebuchet MS" charset="0"/>
                <a:cs typeface="Arial" panose="020B0604020202020204" pitchFamily="34" charset="0"/>
              </a:rPr>
              <a:t>T1 / T2 / T3 </a:t>
            </a:r>
            <a:r>
              <a:rPr lang="fr-FR" sz="1200" dirty="0">
                <a:ea typeface="Trebuchet MS" charset="0"/>
                <a:cs typeface="Arial" panose="020B0604020202020204" pitchFamily="34" charset="0"/>
              </a:rPr>
              <a:t>: gestion du carrefour sur Talabot via voie centrale.</a:t>
            </a:r>
          </a:p>
          <a:p>
            <a:pPr marL="138113" indent="-138113">
              <a:lnSpc>
                <a:spcPct val="100000"/>
              </a:lnSpc>
              <a:spcBef>
                <a:spcPts val="500"/>
              </a:spcBef>
              <a:buClr>
                <a:srgbClr val="E2051B"/>
              </a:buClr>
              <a:buFont typeface="Arial" panose="020B0604020202020204" pitchFamily="34" charset="0"/>
              <a:buChar char="•"/>
            </a:pPr>
            <a:r>
              <a:rPr lang="fr-FR" sz="1200" dirty="0">
                <a:ea typeface="Trebuchet MS" charset="0"/>
                <a:cs typeface="Arial" panose="020B0604020202020204" pitchFamily="34" charset="0"/>
              </a:rPr>
              <a:t>Mieux desservir La Bastide.</a:t>
            </a:r>
          </a:p>
          <a:p>
            <a:pPr marL="138113" indent="-138113">
              <a:lnSpc>
                <a:spcPct val="100000"/>
              </a:lnSpc>
              <a:spcBef>
                <a:spcPts val="500"/>
              </a:spcBef>
              <a:buClr>
                <a:srgbClr val="E2051B"/>
              </a:buClr>
              <a:buFont typeface="Arial" panose="020B0604020202020204" pitchFamily="34" charset="0"/>
              <a:buChar char="•"/>
            </a:pPr>
            <a:r>
              <a:rPr lang="fr-FR" sz="1200" dirty="0">
                <a:cs typeface="Arial" panose="020B0604020202020204" pitchFamily="34" charset="0"/>
              </a:rPr>
              <a:t>Prévoir une ligne de desserte </a:t>
            </a:r>
            <a:r>
              <a:rPr lang="fr-FR" sz="1200" dirty="0" err="1">
                <a:cs typeface="Arial" panose="020B0604020202020204" pitchFamily="34" charset="0"/>
              </a:rPr>
              <a:t>Grézan</a:t>
            </a:r>
            <a:r>
              <a:rPr lang="fr-FR" sz="1200" dirty="0">
                <a:cs typeface="Arial" panose="020B0604020202020204" pitchFamily="34" charset="0"/>
              </a:rPr>
              <a:t> / Mas Lombard / Mas </a:t>
            </a:r>
            <a:r>
              <a:rPr lang="fr-FR" sz="1200" dirty="0" err="1">
                <a:cs typeface="Arial" panose="020B0604020202020204" pitchFamily="34" charset="0"/>
              </a:rPr>
              <a:t>Possac</a:t>
            </a:r>
            <a:r>
              <a:rPr lang="fr-FR" sz="1200" dirty="0">
                <a:cs typeface="Arial" panose="020B0604020202020204" pitchFamily="34" charset="0"/>
              </a:rPr>
              <a:t> avec un parking relais sur </a:t>
            </a:r>
            <a:r>
              <a:rPr lang="fr-FR" sz="1200" dirty="0" err="1">
                <a:cs typeface="Arial" panose="020B0604020202020204" pitchFamily="34" charset="0"/>
              </a:rPr>
              <a:t>Grézan</a:t>
            </a:r>
            <a:r>
              <a:rPr lang="fr-FR" sz="1200" dirty="0">
                <a:cs typeface="Arial" panose="020B0604020202020204" pitchFamily="34" charset="0"/>
              </a:rPr>
              <a:t> et non Mas </a:t>
            </a:r>
            <a:r>
              <a:rPr lang="fr-FR" sz="1200" dirty="0" err="1">
                <a:cs typeface="Arial" panose="020B0604020202020204" pitchFamily="34" charset="0"/>
              </a:rPr>
              <a:t>Possac</a:t>
            </a:r>
            <a:r>
              <a:rPr lang="fr-FR" sz="1200" dirty="0">
                <a:cs typeface="Arial" panose="020B0604020202020204" pitchFamily="34" charset="0"/>
              </a:rPr>
              <a:t> (inondations).</a:t>
            </a:r>
          </a:p>
          <a:p>
            <a:pPr marL="138113" indent="-138113">
              <a:lnSpc>
                <a:spcPct val="100000"/>
              </a:lnSpc>
              <a:spcBef>
                <a:spcPts val="500"/>
              </a:spcBef>
              <a:buClr>
                <a:srgbClr val="E2051B"/>
              </a:buClr>
              <a:buFont typeface="Arial" panose="020B0604020202020204" pitchFamily="34" charset="0"/>
              <a:buChar char="•"/>
            </a:pPr>
            <a:r>
              <a:rPr lang="fr-FR" sz="1200" dirty="0">
                <a:cs typeface="Arial" panose="020B0604020202020204" pitchFamily="34" charset="0"/>
              </a:rPr>
              <a:t>Renforcer la desserte à Paloma lors d’événements.</a:t>
            </a:r>
          </a:p>
          <a:p>
            <a:pPr marL="138113" indent="-138113">
              <a:lnSpc>
                <a:spcPct val="100000"/>
              </a:lnSpc>
              <a:spcBef>
                <a:spcPts val="500"/>
              </a:spcBef>
              <a:buClr>
                <a:srgbClr val="E2051B"/>
              </a:buClr>
              <a:buFont typeface="Arial" panose="020B0604020202020204" pitchFamily="34" charset="0"/>
              <a:buChar char="•"/>
            </a:pPr>
            <a:r>
              <a:rPr lang="fr-FR" sz="1200" dirty="0">
                <a:cs typeface="Arial" panose="020B0604020202020204" pitchFamily="34" charset="0"/>
              </a:rPr>
              <a:t>Quid parking relais à Mas Lombard ?</a:t>
            </a: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12" name="Image 11">
            <a:extLst>
              <a:ext uri="{FF2B5EF4-FFF2-40B4-BE49-F238E27FC236}">
                <a16:creationId xmlns="" xmlns:a16="http://schemas.microsoft.com/office/drawing/2014/main" id="{E92D3101-E312-FA4C-B673-3A1C8CDB5CA5}"/>
              </a:ext>
            </a:extLst>
          </p:cNvPr>
          <p:cNvPicPr>
            <a:picLocks noChangeAspect="1"/>
          </p:cNvPicPr>
          <p:nvPr>
            <p:custDataLst>
              <p:tags r:id="rId2"/>
            </p:custDataLst>
          </p:nvPr>
        </p:nvPicPr>
        <p:blipFill>
          <a:blip r:embed="rId17"/>
          <a:stretch>
            <a:fillRect/>
          </a:stretch>
        </p:blipFill>
        <p:spPr>
          <a:xfrm>
            <a:off x="6008638" y="310273"/>
            <a:ext cx="484734" cy="484734"/>
          </a:xfrm>
          <a:prstGeom prst="rect">
            <a:avLst/>
          </a:prstGeom>
        </p:spPr>
      </p:pic>
      <p:sp>
        <p:nvSpPr>
          <p:cNvPr id="13" name="Espace réservé du contenu 2">
            <a:extLst>
              <a:ext uri="{FF2B5EF4-FFF2-40B4-BE49-F238E27FC236}">
                <a16:creationId xmlns="" xmlns:a16="http://schemas.microsoft.com/office/drawing/2014/main" id="{2F3486C3-04E7-C949-885A-A6A06D782355}"/>
              </a:ext>
            </a:extLst>
          </p:cNvPr>
          <p:cNvSpPr txBox="1">
            <a:spLocks/>
          </p:cNvSpPr>
          <p:nvPr>
            <p:custDataLst>
              <p:tags r:id="rId3"/>
            </p:custDataLst>
          </p:nvPr>
        </p:nvSpPr>
        <p:spPr>
          <a:xfrm>
            <a:off x="1039176" y="909392"/>
            <a:ext cx="4141703" cy="483586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pPr>
            <a:r>
              <a:rPr lang="fr-FR" sz="1200" b="1" dirty="0">
                <a:solidFill>
                  <a:srgbClr val="CB1569"/>
                </a:solidFill>
                <a:latin typeface="Avenir Medium" panose="02000503020000020003" pitchFamily="2" charset="0"/>
              </a:rPr>
              <a:t>RÉSEAU ARMATURE</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dirty="0">
              <a:latin typeface="Avenir Medium" panose="02000503020000020003" pitchFamily="2" charset="0"/>
            </a:endParaRPr>
          </a:p>
        </p:txBody>
      </p:sp>
      <p:sp>
        <p:nvSpPr>
          <p:cNvPr id="3" name="ZoneTexte 2">
            <a:extLst>
              <a:ext uri="{FF2B5EF4-FFF2-40B4-BE49-F238E27FC236}">
                <a16:creationId xmlns="" xmlns:a16="http://schemas.microsoft.com/office/drawing/2014/main" id="{3354576B-6946-AC42-AFEE-B2D5D86A823C}"/>
              </a:ext>
            </a:extLst>
          </p:cNvPr>
          <p:cNvSpPr txBox="1"/>
          <p:nvPr>
            <p:custDataLst>
              <p:tags r:id="rId4"/>
            </p:custDataLst>
          </p:nvPr>
        </p:nvSpPr>
        <p:spPr>
          <a:xfrm>
            <a:off x="818873" y="249469"/>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5"/>
            </p:custDataLst>
          </p:nvPr>
        </p:nvPicPr>
        <p:blipFill>
          <a:blip r:embed="rId18"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187824" y="909392"/>
            <a:ext cx="737640" cy="484735"/>
          </a:xfrm>
          <a:prstGeom prst="rect">
            <a:avLst/>
          </a:prstGeom>
        </p:spPr>
      </p:pic>
      <p:pic>
        <p:nvPicPr>
          <p:cNvPr id="16" name="Graphique 79" descr="Contour de visage sans expression avec un remplissage uni">
            <a:extLst>
              <a:ext uri="{FF2B5EF4-FFF2-40B4-BE49-F238E27FC236}">
                <a16:creationId xmlns="" xmlns:a16="http://schemas.microsoft.com/office/drawing/2014/main" id="{A8141C1E-CC3C-C54F-8820-8C7F3723A4FA}"/>
              </a:ext>
            </a:extLst>
          </p:cNvPr>
          <p:cNvPicPr/>
          <p:nvPr>
            <p:custDataLst>
              <p:tags r:id="rId6"/>
            </p:custDataLst>
          </p:nvPr>
        </p:nvPicPr>
        <p:blipFill>
          <a:blip r:embed="rId19">
            <a:extLst>
              <a:ext uri="{96DAC541-7B7A-43D3-8B79-37D633B846F1}">
                <asvg:svgBlip xmlns="" xmlns:asvg="http://schemas.microsoft.com/office/drawing/2016/SVG/main" r:embed="rId20"/>
              </a:ext>
            </a:extLst>
          </a:blip>
          <a:stretch>
            <a:fillRect/>
          </a:stretch>
        </p:blipFill>
        <p:spPr>
          <a:xfrm>
            <a:off x="3016216" y="2156559"/>
            <a:ext cx="355045" cy="359271"/>
          </a:xfrm>
          <a:prstGeom prst="rect">
            <a:avLst/>
          </a:prstGeom>
        </p:spPr>
      </p:pic>
      <p:sp>
        <p:nvSpPr>
          <p:cNvPr id="28" name="ZoneTexte 27">
            <a:extLst>
              <a:ext uri="{FF2B5EF4-FFF2-40B4-BE49-F238E27FC236}">
                <a16:creationId xmlns="" xmlns:a16="http://schemas.microsoft.com/office/drawing/2014/main" id="{35ADCFBC-839F-7941-A26F-687C03229503}"/>
              </a:ext>
            </a:extLst>
          </p:cNvPr>
          <p:cNvSpPr txBox="1"/>
          <p:nvPr>
            <p:custDataLst>
              <p:tags r:id="rId7"/>
            </p:custDataLst>
          </p:nvPr>
        </p:nvSpPr>
        <p:spPr>
          <a:xfrm>
            <a:off x="421475" y="5878661"/>
            <a:ext cx="2275107" cy="584775"/>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Lenteur (administrative !)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29" name="ZoneTexte 28">
            <a:extLst>
              <a:ext uri="{FF2B5EF4-FFF2-40B4-BE49-F238E27FC236}">
                <a16:creationId xmlns="" xmlns:a16="http://schemas.microsoft.com/office/drawing/2014/main" id="{F73AD1C6-A408-8E47-857C-33FE39DE348C}"/>
              </a:ext>
            </a:extLst>
          </p:cNvPr>
          <p:cNvSpPr txBox="1"/>
          <p:nvPr>
            <p:custDataLst>
              <p:tags r:id="rId8"/>
            </p:custDataLst>
          </p:nvPr>
        </p:nvSpPr>
        <p:spPr>
          <a:xfrm>
            <a:off x="951687" y="3364148"/>
            <a:ext cx="2877711" cy="400110"/>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200" i="1" dirty="0">
                <a:latin typeface="Avenir Book" panose="02000503020000020003" pitchFamily="2" charset="0"/>
              </a:rPr>
              <a:t> </a:t>
            </a:r>
            <a:r>
              <a:rPr lang="fr-FR" sz="1200" i="1" dirty="0">
                <a:latin typeface="Avenir Book" panose="02000503020000020003" pitchFamily="2" charset="0"/>
                <a:cs typeface="Arial" panose="020B0604020202020204" pitchFamily="34" charset="0"/>
              </a:rPr>
              <a:t>Enfin on nous demande notre avis ! </a:t>
            </a:r>
            <a:r>
              <a:rPr lang="fr-FR" sz="2000" i="1" dirty="0">
                <a:solidFill>
                  <a:srgbClr val="CB1569"/>
                </a:solidFill>
                <a:latin typeface="Avenir Book" panose="02000503020000020003" pitchFamily="2" charset="0"/>
              </a:rPr>
              <a:t>»</a:t>
            </a:r>
          </a:p>
        </p:txBody>
      </p:sp>
      <p:sp>
        <p:nvSpPr>
          <p:cNvPr id="31" name="ZoneTexte 30">
            <a:extLst>
              <a:ext uri="{FF2B5EF4-FFF2-40B4-BE49-F238E27FC236}">
                <a16:creationId xmlns="" xmlns:a16="http://schemas.microsoft.com/office/drawing/2014/main" id="{84ADAB8E-DD0E-2F41-9F9B-A4B1FC098482}"/>
              </a:ext>
            </a:extLst>
          </p:cNvPr>
          <p:cNvSpPr txBox="1"/>
          <p:nvPr>
            <p:custDataLst>
              <p:tags r:id="rId9"/>
            </p:custDataLst>
          </p:nvPr>
        </p:nvSpPr>
        <p:spPr>
          <a:xfrm>
            <a:off x="3376789" y="3966217"/>
            <a:ext cx="1978839" cy="892552"/>
          </a:xfrm>
          <a:prstGeom prst="rect">
            <a:avLst/>
          </a:prstGeom>
          <a:noFill/>
        </p:spPr>
        <p:txBody>
          <a:bodyPr wrap="square" rtlCol="0">
            <a:spAutoFit/>
          </a:bodyPr>
          <a:lstStyle/>
          <a:p>
            <a:pPr marL="88900" lvl="1"/>
            <a:r>
              <a:rPr lang="fr-FR" sz="2000" i="1" dirty="0">
                <a:solidFill>
                  <a:srgbClr val="CB1569"/>
                </a:solidFill>
                <a:latin typeface="Avenir Book" panose="02000503020000020003" pitchFamily="2" charset="0"/>
              </a:rPr>
              <a:t>« </a:t>
            </a:r>
            <a:r>
              <a:rPr lang="fr-FR" sz="1200" i="1" dirty="0">
                <a:latin typeface="Avenir Book" panose="02000503020000020003" pitchFamily="2" charset="0"/>
                <a:cs typeface="Arial" panose="020B0604020202020204" pitchFamily="34" charset="0"/>
              </a:rPr>
              <a:t>Les idées sont bonnes, la volonté d’écoute est là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32" name="ZoneTexte 31">
            <a:extLst>
              <a:ext uri="{FF2B5EF4-FFF2-40B4-BE49-F238E27FC236}">
                <a16:creationId xmlns="" xmlns:a16="http://schemas.microsoft.com/office/drawing/2014/main" id="{AEA0EFCC-7CF1-B74A-A5B0-E4E1415E9490}"/>
              </a:ext>
            </a:extLst>
          </p:cNvPr>
          <p:cNvSpPr txBox="1"/>
          <p:nvPr>
            <p:custDataLst>
              <p:tags r:id="rId10"/>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pic>
        <p:nvPicPr>
          <p:cNvPr id="35" name="Graphique 34" descr="Contour de visage avec grimace avec un remplissage uni">
            <a:extLst>
              <a:ext uri="{FF2B5EF4-FFF2-40B4-BE49-F238E27FC236}">
                <a16:creationId xmlns="" xmlns:a16="http://schemas.microsoft.com/office/drawing/2014/main" id="{FE15D10C-1637-FE4F-9345-3263DD6A49EF}"/>
              </a:ext>
            </a:extLst>
          </p:cNvPr>
          <p:cNvPicPr>
            <a:picLocks noChangeAspect="1"/>
          </p:cNvPicPr>
          <p:nvPr>
            <p:custDataLst>
              <p:tags r:id="rId11"/>
            </p:custDataLst>
          </p:nvPr>
        </p:nvPicPr>
        <p:blipFill>
          <a:blip r:embed="rId21">
            <a:extLst>
              <a:ext uri="{96DAC541-7B7A-43D3-8B79-37D633B846F1}">
                <asvg:svgBlip xmlns="" xmlns:asvg="http://schemas.microsoft.com/office/drawing/2016/SVG/main" r:embed="rId22"/>
              </a:ext>
            </a:extLst>
          </a:blip>
          <a:stretch>
            <a:fillRect/>
          </a:stretch>
        </p:blipFill>
        <p:spPr>
          <a:xfrm>
            <a:off x="3021744" y="1503568"/>
            <a:ext cx="355045" cy="355045"/>
          </a:xfrm>
          <a:prstGeom prst="rect">
            <a:avLst/>
          </a:prstGeom>
        </p:spPr>
      </p:pic>
      <p:pic>
        <p:nvPicPr>
          <p:cNvPr id="36" name="Graphique 35" descr="Contour de visage avec grimace avec un remplissage uni">
            <a:extLst>
              <a:ext uri="{FF2B5EF4-FFF2-40B4-BE49-F238E27FC236}">
                <a16:creationId xmlns="" xmlns:a16="http://schemas.microsoft.com/office/drawing/2014/main" id="{647B3820-8CD6-854D-BAB6-C23D7FBEFC76}"/>
              </a:ext>
            </a:extLst>
          </p:cNvPr>
          <p:cNvPicPr>
            <a:picLocks noChangeAspect="1"/>
          </p:cNvPicPr>
          <p:nvPr>
            <p:custDataLst>
              <p:tags r:id="rId12"/>
            </p:custDataLst>
          </p:nvPr>
        </p:nvPicPr>
        <p:blipFill>
          <a:blip r:embed="rId21">
            <a:extLst>
              <a:ext uri="{96DAC541-7B7A-43D3-8B79-37D633B846F1}">
                <asvg:svgBlip xmlns="" xmlns:asvg="http://schemas.microsoft.com/office/drawing/2016/SVG/main" r:embed="rId22"/>
              </a:ext>
            </a:extLst>
          </a:blip>
          <a:stretch>
            <a:fillRect/>
          </a:stretch>
        </p:blipFill>
        <p:spPr>
          <a:xfrm>
            <a:off x="3014877" y="1828020"/>
            <a:ext cx="355045" cy="355045"/>
          </a:xfrm>
          <a:prstGeom prst="rect">
            <a:avLst/>
          </a:prstGeom>
        </p:spPr>
      </p:pic>
      <p:pic>
        <p:nvPicPr>
          <p:cNvPr id="37" name="Graphique 36" descr="Contour de visage avec grimace avec un remplissage uni">
            <a:extLst>
              <a:ext uri="{FF2B5EF4-FFF2-40B4-BE49-F238E27FC236}">
                <a16:creationId xmlns="" xmlns:a16="http://schemas.microsoft.com/office/drawing/2014/main" id="{C8A2867A-B3E3-8041-8FD6-395E42D2D275}"/>
              </a:ext>
            </a:extLst>
          </p:cNvPr>
          <p:cNvPicPr>
            <a:picLocks noChangeAspect="1"/>
          </p:cNvPicPr>
          <p:nvPr>
            <p:custDataLst>
              <p:tags r:id="rId13"/>
            </p:custDataLst>
          </p:nvPr>
        </p:nvPicPr>
        <p:blipFill>
          <a:blip r:embed="rId21">
            <a:extLst>
              <a:ext uri="{96DAC541-7B7A-43D3-8B79-37D633B846F1}">
                <asvg:svgBlip xmlns="" xmlns:asvg="http://schemas.microsoft.com/office/drawing/2016/SVG/main" r:embed="rId22"/>
              </a:ext>
            </a:extLst>
          </a:blip>
          <a:stretch>
            <a:fillRect/>
          </a:stretch>
        </p:blipFill>
        <p:spPr>
          <a:xfrm>
            <a:off x="3016216" y="2494978"/>
            <a:ext cx="355045" cy="355045"/>
          </a:xfrm>
          <a:prstGeom prst="rect">
            <a:avLst/>
          </a:prstGeom>
        </p:spPr>
      </p:pic>
      <p:sp>
        <p:nvSpPr>
          <p:cNvPr id="21" name="ZoneTexte 20">
            <a:extLst>
              <a:ext uri="{FF2B5EF4-FFF2-40B4-BE49-F238E27FC236}">
                <a16:creationId xmlns="" xmlns:a16="http://schemas.microsoft.com/office/drawing/2014/main" id="{3BB0CBE2-B511-3243-B941-7E1A75038759}"/>
              </a:ext>
            </a:extLst>
          </p:cNvPr>
          <p:cNvSpPr txBox="1"/>
          <p:nvPr>
            <p:custDataLst>
              <p:tags r:id="rId14"/>
            </p:custDataLst>
          </p:nvPr>
        </p:nvSpPr>
        <p:spPr>
          <a:xfrm>
            <a:off x="2723382" y="4992491"/>
            <a:ext cx="2532497" cy="1077218"/>
          </a:xfrm>
          <a:prstGeom prst="rect">
            <a:avLst/>
          </a:prstGeom>
          <a:noFill/>
        </p:spPr>
        <p:txBody>
          <a:bodyPr wrap="square" rtlCol="0">
            <a:spAutoFit/>
          </a:bodyPr>
          <a:lstStyle/>
          <a:p>
            <a:pPr marL="88900" lvl="1"/>
            <a:r>
              <a:rPr lang="fr-FR" sz="2000" i="1" dirty="0">
                <a:solidFill>
                  <a:srgbClr val="CB1569"/>
                </a:solidFill>
                <a:latin typeface="Avenir Book" panose="02000503020000020003" pitchFamily="2" charset="0"/>
              </a:rPr>
              <a:t>« </a:t>
            </a:r>
            <a:r>
              <a:rPr lang="fr-FR" sz="1200" i="1" dirty="0">
                <a:latin typeface="Avenir Book" panose="02000503020000020003" pitchFamily="2" charset="0"/>
                <a:cs typeface="Arial" panose="020B0604020202020204" pitchFamily="34" charset="0"/>
              </a:rPr>
              <a:t>On s’acharne sur la ligne 32, on se bat depuis 2016… mais du coup, on ne prend plus le bus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
        <p:nvSpPr>
          <p:cNvPr id="24" name="ZoneTexte 23">
            <a:extLst>
              <a:ext uri="{FF2B5EF4-FFF2-40B4-BE49-F238E27FC236}">
                <a16:creationId xmlns="" xmlns:a16="http://schemas.microsoft.com/office/drawing/2014/main" id="{40789011-8DBE-454F-A4EF-71D44646E8D7}"/>
              </a:ext>
            </a:extLst>
          </p:cNvPr>
          <p:cNvSpPr txBox="1"/>
          <p:nvPr>
            <p:custDataLst>
              <p:tags r:id="rId15"/>
            </p:custDataLst>
          </p:nvPr>
        </p:nvSpPr>
        <p:spPr>
          <a:xfrm>
            <a:off x="421475" y="4065970"/>
            <a:ext cx="2034760" cy="1077218"/>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200" i="1" dirty="0">
                <a:latin typeface="Avenir Book" panose="02000503020000020003" pitchFamily="2" charset="0"/>
                <a:cs typeface="Arial" panose="020B0604020202020204" pitchFamily="34" charset="0"/>
              </a:rPr>
              <a:t>Fréquence + prix + temps de parcours : voilà ce qui est important pour les usagers </a:t>
            </a:r>
            <a:r>
              <a:rPr lang="fr-FR" sz="2000" i="1" dirty="0">
                <a:solidFill>
                  <a:srgbClr val="CB1569"/>
                </a:solidFill>
                <a:latin typeface="Avenir Book" panose="02000503020000020003" pitchFamily="2" charset="0"/>
              </a:rPr>
              <a:t>»</a:t>
            </a:r>
          </a:p>
          <a:p>
            <a:endParaRPr lang="fr-FR" sz="1200" i="1" dirty="0">
              <a:latin typeface="Avenir Book" panose="02000503020000020003" pitchFamily="2" charset="0"/>
            </a:endParaRPr>
          </a:p>
        </p:txBody>
      </p:sp>
    </p:spTree>
    <p:extLst>
      <p:ext uri="{BB962C8B-B14F-4D97-AF65-F5344CB8AC3E}">
        <p14:creationId xmlns:p14="http://schemas.microsoft.com/office/powerpoint/2010/main" val="3434434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re 1">
            <a:extLst>
              <a:ext uri="{FF2B5EF4-FFF2-40B4-BE49-F238E27FC236}">
                <a16:creationId xmlns="" xmlns:a16="http://schemas.microsoft.com/office/drawing/2014/main" id="{F61551E0-6345-F549-B781-620A389A7EAA}"/>
              </a:ext>
            </a:extLst>
          </p:cNvPr>
          <p:cNvSpPr txBox="1">
            <a:spLocks/>
          </p:cNvSpPr>
          <p:nvPr>
            <p:custDataLst>
              <p:tags r:id="rId1"/>
            </p:custDataLst>
          </p:nvPr>
        </p:nvSpPr>
        <p:spPr>
          <a:xfrm>
            <a:off x="232541" y="122072"/>
            <a:ext cx="11755443" cy="6275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3E3A61"/>
                </a:solidFill>
                <a:latin typeface="Arial" charset="0"/>
                <a:ea typeface="Arial" charset="0"/>
                <a:cs typeface="Arial" charset="0"/>
              </a:defRPr>
            </a:lvl1pPr>
          </a:lstStyle>
          <a:p>
            <a:pPr algn="ctr"/>
            <a:r>
              <a:rPr lang="fr-FR" sz="2000" dirty="0">
                <a:latin typeface="Arial" panose="020B0604020202020204" pitchFamily="34" charset="0"/>
                <a:ea typeface="Trebuchet MS" charset="0"/>
                <a:cs typeface="Arial" panose="020B0604020202020204" pitchFamily="34" charset="0"/>
              </a:rPr>
              <a:t>TABLEAU DE SYNTHÈSE </a:t>
            </a:r>
            <a:r>
              <a:rPr lang="fr-FR" sz="2000" dirty="0">
                <a:solidFill>
                  <a:srgbClr val="CB1569"/>
                </a:solidFill>
                <a:latin typeface="Arial" panose="020B0604020202020204" pitchFamily="34" charset="0"/>
                <a:ea typeface="Trebuchet MS" charset="0"/>
                <a:cs typeface="Arial" panose="020B0604020202020204" pitchFamily="34" charset="0"/>
              </a:rPr>
              <a:t>– Atelier 11 - Nîmes </a:t>
            </a:r>
            <a:r>
              <a:rPr lang="fr-FR" sz="2000" dirty="0" err="1">
                <a:solidFill>
                  <a:srgbClr val="CB1569"/>
                </a:solidFill>
                <a:latin typeface="Arial" panose="020B0604020202020204" pitchFamily="34" charset="0"/>
                <a:ea typeface="Trebuchet MS" charset="0"/>
                <a:cs typeface="Arial" panose="020B0604020202020204" pitchFamily="34" charset="0"/>
              </a:rPr>
              <a:t>Grézan</a:t>
            </a:r>
            <a:r>
              <a:rPr lang="fr-FR" sz="2000" dirty="0">
                <a:solidFill>
                  <a:srgbClr val="CB1569"/>
                </a:solidFill>
                <a:latin typeface="Arial" panose="020B0604020202020204" pitchFamily="34" charset="0"/>
                <a:ea typeface="Trebuchet MS" charset="0"/>
                <a:cs typeface="Arial" panose="020B0604020202020204" pitchFamily="34" charset="0"/>
              </a:rPr>
              <a:t> Chemin Bas – </a:t>
            </a:r>
            <a:r>
              <a:rPr lang="fr-FR" sz="1800" i="1" dirty="0">
                <a:solidFill>
                  <a:srgbClr val="CB1569"/>
                </a:solidFill>
                <a:latin typeface="Arial" panose="020B0604020202020204" pitchFamily="34" charset="0"/>
                <a:ea typeface="Trebuchet MS" charset="0"/>
                <a:cs typeface="Arial" panose="020B0604020202020204" pitchFamily="34" charset="0"/>
              </a:rPr>
              <a:t>10/02/22</a:t>
            </a:r>
          </a:p>
        </p:txBody>
      </p:sp>
      <p:sp>
        <p:nvSpPr>
          <p:cNvPr id="78" name="ZoneTexte 77">
            <a:extLst>
              <a:ext uri="{FF2B5EF4-FFF2-40B4-BE49-F238E27FC236}">
                <a16:creationId xmlns="" xmlns:a16="http://schemas.microsoft.com/office/drawing/2014/main" id="{20BADAB1-2ED3-D642-ACCE-98CF44BBF441}"/>
              </a:ext>
            </a:extLst>
          </p:cNvPr>
          <p:cNvSpPr txBox="1"/>
          <p:nvPr>
            <p:custDataLst>
              <p:tags r:id="rId2"/>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
        <p:nvSpPr>
          <p:cNvPr id="79" name="Rectangle 78">
            <a:extLst>
              <a:ext uri="{FF2B5EF4-FFF2-40B4-BE49-F238E27FC236}">
                <a16:creationId xmlns="" xmlns:a16="http://schemas.microsoft.com/office/drawing/2014/main" id="{42150A59-1B4E-3443-B7E5-328B4FAA843C}"/>
              </a:ext>
            </a:extLst>
          </p:cNvPr>
          <p:cNvSpPr/>
          <p:nvPr>
            <p:custDataLst>
              <p:tags r:id="rId3"/>
            </p:custDataLst>
          </p:nvPr>
        </p:nvSpPr>
        <p:spPr>
          <a:xfrm>
            <a:off x="9144000" y="899778"/>
            <a:ext cx="2843985" cy="521453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80" name="Rectangle 79">
            <a:extLst>
              <a:ext uri="{FF2B5EF4-FFF2-40B4-BE49-F238E27FC236}">
                <a16:creationId xmlns="" xmlns:a16="http://schemas.microsoft.com/office/drawing/2014/main" id="{429C8B5A-E99D-D146-9C6E-59051689F1C3}"/>
              </a:ext>
            </a:extLst>
          </p:cNvPr>
          <p:cNvSpPr/>
          <p:nvPr>
            <p:custDataLst>
              <p:tags r:id="rId4"/>
            </p:custDataLst>
          </p:nvPr>
        </p:nvSpPr>
        <p:spPr>
          <a:xfrm>
            <a:off x="3506809" y="896393"/>
            <a:ext cx="2844000" cy="52182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sp>
        <p:nvSpPr>
          <p:cNvPr id="81" name="Rectangle 80">
            <a:extLst>
              <a:ext uri="{FF2B5EF4-FFF2-40B4-BE49-F238E27FC236}">
                <a16:creationId xmlns="" xmlns:a16="http://schemas.microsoft.com/office/drawing/2014/main" id="{E171B3B7-9BA2-3445-B789-AF9A94E3EDA2}"/>
              </a:ext>
            </a:extLst>
          </p:cNvPr>
          <p:cNvSpPr/>
          <p:nvPr>
            <p:custDataLst>
              <p:tags r:id="rId5"/>
            </p:custDataLst>
          </p:nvPr>
        </p:nvSpPr>
        <p:spPr>
          <a:xfrm>
            <a:off x="6308544" y="896024"/>
            <a:ext cx="2844000" cy="52182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83" name="Rectangle 82">
            <a:extLst>
              <a:ext uri="{FF2B5EF4-FFF2-40B4-BE49-F238E27FC236}">
                <a16:creationId xmlns="" xmlns:a16="http://schemas.microsoft.com/office/drawing/2014/main" id="{046843C5-36D2-DA4C-81F1-53B1C94B9754}"/>
              </a:ext>
            </a:extLst>
          </p:cNvPr>
          <p:cNvSpPr/>
          <p:nvPr>
            <p:custDataLst>
              <p:tags r:id="rId6"/>
            </p:custDataLst>
          </p:nvPr>
        </p:nvSpPr>
        <p:spPr>
          <a:xfrm>
            <a:off x="242233" y="877409"/>
            <a:ext cx="11734820" cy="52372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cs typeface="Arial" panose="020B0604020202020204" pitchFamily="34" charset="0"/>
            </a:endParaRPr>
          </a:p>
        </p:txBody>
      </p:sp>
      <p:pic>
        <p:nvPicPr>
          <p:cNvPr id="84" name="Graphique 79" descr="Contour de visage sans expression avec un remplissage uni">
            <a:extLst>
              <a:ext uri="{FF2B5EF4-FFF2-40B4-BE49-F238E27FC236}">
                <a16:creationId xmlns="" xmlns:a16="http://schemas.microsoft.com/office/drawing/2014/main" id="{0DA17FBA-C479-2642-9E34-42D9F850473C}"/>
              </a:ext>
            </a:extLst>
          </p:cNvPr>
          <p:cNvPicPr/>
          <p:nvPr>
            <p:custDataLst>
              <p:tags r:id="rId7"/>
            </p:custDataLst>
          </p:nvPr>
        </p:nvPicPr>
        <p:blipFill>
          <a:blip r:embed="rId28">
            <a:extLst>
              <a:ext uri="{96DAC541-7B7A-43D3-8B79-37D633B846F1}">
                <asvg:svgBlip xmlns="" xmlns:asvg="http://schemas.microsoft.com/office/drawing/2016/SVG/main" r:embed="rId29"/>
              </a:ext>
            </a:extLst>
          </a:blip>
          <a:stretch>
            <a:fillRect/>
          </a:stretch>
        </p:blipFill>
        <p:spPr>
          <a:xfrm>
            <a:off x="7503962" y="1020622"/>
            <a:ext cx="540000" cy="540000"/>
          </a:xfrm>
          <a:prstGeom prst="rect">
            <a:avLst/>
          </a:prstGeom>
        </p:spPr>
      </p:pic>
      <p:pic>
        <p:nvPicPr>
          <p:cNvPr id="85" name="Graphique 83" descr="Contour de visage avec grimace avec un remplissage uni">
            <a:extLst>
              <a:ext uri="{FF2B5EF4-FFF2-40B4-BE49-F238E27FC236}">
                <a16:creationId xmlns="" xmlns:a16="http://schemas.microsoft.com/office/drawing/2014/main" id="{E053CDD4-2987-7448-9C26-B03155B28FC9}"/>
              </a:ext>
            </a:extLst>
          </p:cNvPr>
          <p:cNvPicPr/>
          <p:nvPr>
            <p:custDataLst>
              <p:tags r:id="rId8"/>
            </p:custDataLst>
          </p:nvPr>
        </p:nvPicPr>
        <p:blipFill>
          <a:blip r:embed="rId30">
            <a:extLst>
              <a:ext uri="{96DAC541-7B7A-43D3-8B79-37D633B846F1}">
                <asvg:svgBlip xmlns="" xmlns:asvg="http://schemas.microsoft.com/office/drawing/2016/SVG/main" r:embed="rId31"/>
              </a:ext>
            </a:extLst>
          </a:blip>
          <a:stretch>
            <a:fillRect/>
          </a:stretch>
        </p:blipFill>
        <p:spPr>
          <a:xfrm>
            <a:off x="4548011" y="1028381"/>
            <a:ext cx="540000" cy="540000"/>
          </a:xfrm>
          <a:prstGeom prst="rect">
            <a:avLst/>
          </a:prstGeom>
        </p:spPr>
      </p:pic>
      <p:pic>
        <p:nvPicPr>
          <p:cNvPr id="86" name="Graphique 92" descr="Contour de visage confus avec un remplissage uni">
            <a:extLst>
              <a:ext uri="{FF2B5EF4-FFF2-40B4-BE49-F238E27FC236}">
                <a16:creationId xmlns="" xmlns:a16="http://schemas.microsoft.com/office/drawing/2014/main" id="{A3E21E73-FBB9-4E40-A0CE-1F18CB675284}"/>
              </a:ext>
            </a:extLst>
          </p:cNvPr>
          <p:cNvPicPr/>
          <p:nvPr>
            <p:custDataLst>
              <p:tags r:id="rId9"/>
            </p:custDataLst>
          </p:nvPr>
        </p:nvPicPr>
        <p:blipFill>
          <a:blip r:embed="rId32">
            <a:extLst>
              <a:ext uri="{96DAC541-7B7A-43D3-8B79-37D633B846F1}">
                <asvg:svgBlip xmlns="" xmlns:asvg="http://schemas.microsoft.com/office/drawing/2016/SVG/main" r:embed="rId33"/>
              </a:ext>
            </a:extLst>
          </a:blip>
          <a:stretch>
            <a:fillRect/>
          </a:stretch>
        </p:blipFill>
        <p:spPr>
          <a:xfrm>
            <a:off x="10298549" y="1027138"/>
            <a:ext cx="540000" cy="540000"/>
          </a:xfrm>
          <a:prstGeom prst="rect">
            <a:avLst/>
          </a:prstGeom>
        </p:spPr>
      </p:pic>
      <p:sp>
        <p:nvSpPr>
          <p:cNvPr id="87" name="Rectangle 86">
            <a:extLst>
              <a:ext uri="{FF2B5EF4-FFF2-40B4-BE49-F238E27FC236}">
                <a16:creationId xmlns="" xmlns:a16="http://schemas.microsoft.com/office/drawing/2014/main" id="{4A039248-235E-4849-AB5B-21CD4A4BEF1F}"/>
              </a:ext>
            </a:extLst>
          </p:cNvPr>
          <p:cNvSpPr/>
          <p:nvPr>
            <p:custDataLst>
              <p:tags r:id="rId10"/>
            </p:custDataLst>
          </p:nvPr>
        </p:nvSpPr>
        <p:spPr>
          <a:xfrm>
            <a:off x="241021" y="2392131"/>
            <a:ext cx="11733586" cy="839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2 –</a:t>
            </a:r>
            <a:r>
              <a:rPr lang="fr-FR" sz="1200" b="1" dirty="0">
                <a:solidFill>
                  <a:srgbClr val="CB1569"/>
                </a:solidFill>
                <a:latin typeface="Arial" panose="020B0604020202020204" pitchFamily="34" charset="0"/>
                <a:cs typeface="Arial" panose="020B0604020202020204" pitchFamily="34" charset="0"/>
              </a:rPr>
              <a:t> CREATION T4 : MARGUERITTES / </a:t>
            </a:r>
          </a:p>
          <a:p>
            <a:pPr marL="273050" indent="-273050"/>
            <a:r>
              <a:rPr lang="fr-FR" sz="1200" b="1" dirty="0">
                <a:solidFill>
                  <a:srgbClr val="CB1569"/>
                </a:solidFill>
                <a:latin typeface="Arial" panose="020B0604020202020204" pitchFamily="34" charset="0"/>
                <a:cs typeface="Arial" panose="020B0604020202020204" pitchFamily="34" charset="0"/>
              </a:rPr>
              <a:t>	CAISSARGUES</a:t>
            </a:r>
            <a:endParaRPr lang="fr-FR" sz="1050" i="1" dirty="0">
              <a:solidFill>
                <a:srgbClr val="CB1569"/>
              </a:solidFill>
              <a:latin typeface="Arial" panose="020B0604020202020204" pitchFamily="34" charset="0"/>
              <a:cs typeface="Arial" panose="020B0604020202020204" pitchFamily="34" charset="0"/>
            </a:endParaRPr>
          </a:p>
        </p:txBody>
      </p:sp>
      <p:sp>
        <p:nvSpPr>
          <p:cNvPr id="88" name="Rectangle 87">
            <a:extLst>
              <a:ext uri="{FF2B5EF4-FFF2-40B4-BE49-F238E27FC236}">
                <a16:creationId xmlns="" xmlns:a16="http://schemas.microsoft.com/office/drawing/2014/main" id="{DE6505B9-1C5B-3847-9C0A-248CC9C34B50}"/>
              </a:ext>
            </a:extLst>
          </p:cNvPr>
          <p:cNvSpPr/>
          <p:nvPr>
            <p:custDataLst>
              <p:tags r:id="rId11"/>
            </p:custDataLst>
          </p:nvPr>
        </p:nvSpPr>
        <p:spPr>
          <a:xfrm>
            <a:off x="242233" y="1628003"/>
            <a:ext cx="11733597" cy="759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1 –</a:t>
            </a:r>
            <a:r>
              <a:rPr lang="fr-FR" sz="1200" b="1" dirty="0">
                <a:solidFill>
                  <a:srgbClr val="CB1569"/>
                </a:solidFill>
                <a:latin typeface="Arial" panose="020B0604020202020204" pitchFamily="34" charset="0"/>
                <a:cs typeface="Arial" panose="020B0604020202020204" pitchFamily="34" charset="0"/>
              </a:rPr>
              <a:t> T2 : CHU CARÉMEAU / PALOMA</a:t>
            </a:r>
          </a:p>
        </p:txBody>
      </p:sp>
      <p:sp>
        <p:nvSpPr>
          <p:cNvPr id="89" name="Rectangle 88">
            <a:extLst>
              <a:ext uri="{FF2B5EF4-FFF2-40B4-BE49-F238E27FC236}">
                <a16:creationId xmlns="" xmlns:a16="http://schemas.microsoft.com/office/drawing/2014/main" id="{29F5E974-1D35-4F40-A73B-75AE257C5171}"/>
              </a:ext>
            </a:extLst>
          </p:cNvPr>
          <p:cNvSpPr/>
          <p:nvPr>
            <p:custDataLst>
              <p:tags r:id="rId12"/>
            </p:custDataLst>
          </p:nvPr>
        </p:nvSpPr>
        <p:spPr>
          <a:xfrm>
            <a:off x="242233" y="5362478"/>
            <a:ext cx="11732374"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5 – </a:t>
            </a:r>
            <a:r>
              <a:rPr lang="fr-FR" sz="1200" b="1" dirty="0">
                <a:solidFill>
                  <a:srgbClr val="CB1569"/>
                </a:solidFill>
                <a:latin typeface="Arial" panose="020B0604020202020204" pitchFamily="34" charset="0"/>
                <a:cs typeface="Arial" panose="020B0604020202020204" pitchFamily="34" charset="0"/>
              </a:rPr>
              <a:t>ZA GRÉZAN</a:t>
            </a:r>
          </a:p>
        </p:txBody>
      </p:sp>
      <p:sp>
        <p:nvSpPr>
          <p:cNvPr id="90" name="Rectangle 89">
            <a:extLst>
              <a:ext uri="{FF2B5EF4-FFF2-40B4-BE49-F238E27FC236}">
                <a16:creationId xmlns="" xmlns:a16="http://schemas.microsoft.com/office/drawing/2014/main" id="{32032A77-3FF2-3940-9A25-6CA5D1523664}"/>
              </a:ext>
            </a:extLst>
          </p:cNvPr>
          <p:cNvSpPr/>
          <p:nvPr>
            <p:custDataLst>
              <p:tags r:id="rId13"/>
            </p:custDataLst>
          </p:nvPr>
        </p:nvSpPr>
        <p:spPr>
          <a:xfrm>
            <a:off x="241010" y="3231519"/>
            <a:ext cx="11734820" cy="1378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3 – </a:t>
            </a:r>
            <a:r>
              <a:rPr lang="fr-FR" sz="1200" b="1" dirty="0">
                <a:solidFill>
                  <a:srgbClr val="CB1569"/>
                </a:solidFill>
                <a:latin typeface="Arial" panose="020B0604020202020204" pitchFamily="34" charset="0"/>
                <a:cs typeface="Arial" panose="020B0604020202020204" pitchFamily="34" charset="0"/>
              </a:rPr>
              <a:t>L8 : GALILÉE / PONT DE JUSTICE</a:t>
            </a:r>
          </a:p>
          <a:p>
            <a:endParaRPr lang="fr-FR" sz="1200" b="1"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1  </a:t>
            </a:r>
            <a:r>
              <a:rPr lang="fr-FR" sz="1050" i="1" dirty="0">
                <a:solidFill>
                  <a:srgbClr val="CB1569"/>
                </a:solidFill>
                <a:latin typeface="Arial" panose="020B0604020202020204" pitchFamily="34" charset="0"/>
                <a:cs typeface="Arial" panose="020B0604020202020204" pitchFamily="34" charset="0"/>
              </a:rPr>
              <a:t>(maintien de la desserte actuelle)</a:t>
            </a:r>
          </a:p>
          <a:p>
            <a:endParaRPr lang="fr-FR" sz="1050" i="1" dirty="0">
              <a:solidFill>
                <a:srgbClr val="CB1569"/>
              </a:solidFill>
              <a:latin typeface="Arial" panose="020B0604020202020204" pitchFamily="34" charset="0"/>
              <a:cs typeface="Arial" panose="020B0604020202020204" pitchFamily="34" charset="0"/>
            </a:endParaRPr>
          </a:p>
          <a:p>
            <a:pPr marL="139700" indent="-139700">
              <a:buFont typeface="Arial" panose="020B0604020202020204" pitchFamily="34" charset="0"/>
              <a:buChar char="•"/>
            </a:pPr>
            <a:r>
              <a:rPr lang="fr-FR" sz="1100" b="1" dirty="0">
                <a:solidFill>
                  <a:srgbClr val="CB1569"/>
                </a:solidFill>
                <a:latin typeface="Arial" panose="020B0604020202020204" pitchFamily="34" charset="0"/>
                <a:cs typeface="Arial" panose="020B0604020202020204" pitchFamily="34" charset="0"/>
              </a:rPr>
              <a:t>Proposition 2</a:t>
            </a:r>
            <a:r>
              <a:rPr lang="fr-FR" sz="1050" b="1" dirty="0">
                <a:solidFill>
                  <a:srgbClr val="CB1569"/>
                </a:solidFill>
                <a:latin typeface="Arial" panose="020B0604020202020204" pitchFamily="34" charset="0"/>
                <a:cs typeface="Arial" panose="020B0604020202020204" pitchFamily="34" charset="0"/>
              </a:rPr>
              <a:t>  </a:t>
            </a:r>
            <a:r>
              <a:rPr lang="fr-FR" sz="1050" i="1" dirty="0">
                <a:solidFill>
                  <a:srgbClr val="CB1569"/>
                </a:solidFill>
                <a:latin typeface="Arial" panose="020B0604020202020204" pitchFamily="34" charset="0"/>
                <a:cs typeface="Arial" panose="020B0604020202020204" pitchFamily="34" charset="0"/>
              </a:rPr>
              <a:t>(itinéraire via le Mas de Ville)</a:t>
            </a:r>
            <a:endParaRPr lang="fr-FR" sz="1200" b="1" i="1" dirty="0">
              <a:solidFill>
                <a:srgbClr val="CB1569"/>
              </a:solidFill>
              <a:latin typeface="Arial" panose="020B0604020202020204" pitchFamily="34" charset="0"/>
              <a:cs typeface="Arial" panose="020B0604020202020204" pitchFamily="34" charset="0"/>
            </a:endParaRPr>
          </a:p>
        </p:txBody>
      </p:sp>
      <p:sp>
        <p:nvSpPr>
          <p:cNvPr id="91" name="Rectangle 90">
            <a:extLst>
              <a:ext uri="{FF2B5EF4-FFF2-40B4-BE49-F238E27FC236}">
                <a16:creationId xmlns="" xmlns:a16="http://schemas.microsoft.com/office/drawing/2014/main" id="{1A8AB948-0DAF-2043-B73F-701A81813D8C}"/>
              </a:ext>
            </a:extLst>
          </p:cNvPr>
          <p:cNvSpPr/>
          <p:nvPr>
            <p:custDataLst>
              <p:tags r:id="rId14"/>
            </p:custDataLst>
          </p:nvPr>
        </p:nvSpPr>
        <p:spPr>
          <a:xfrm>
            <a:off x="242233" y="4609578"/>
            <a:ext cx="11732374" cy="7522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solidFill>
                  <a:schemeClr val="tx1"/>
                </a:solidFill>
                <a:latin typeface="Arial" panose="020B0604020202020204" pitchFamily="34" charset="0"/>
                <a:cs typeface="Arial" panose="020B0604020202020204" pitchFamily="34" charset="0"/>
              </a:rPr>
              <a:t>4 – </a:t>
            </a:r>
            <a:r>
              <a:rPr lang="fr-FR" sz="1200" b="1" dirty="0">
                <a:solidFill>
                  <a:srgbClr val="CB1569"/>
                </a:solidFill>
                <a:latin typeface="Arial" panose="020B0604020202020204" pitchFamily="34" charset="0"/>
                <a:cs typeface="Arial" panose="020B0604020202020204" pitchFamily="34" charset="0"/>
              </a:rPr>
              <a:t>L5 : PONT DE JUSTICE / LAENNEC</a:t>
            </a:r>
          </a:p>
        </p:txBody>
      </p:sp>
      <p:cxnSp>
        <p:nvCxnSpPr>
          <p:cNvPr id="92" name="Connecteur droit 91">
            <a:extLst>
              <a:ext uri="{FF2B5EF4-FFF2-40B4-BE49-F238E27FC236}">
                <a16:creationId xmlns="" xmlns:a16="http://schemas.microsoft.com/office/drawing/2014/main" id="{C63DDD07-11F5-9941-ACC9-0FF001A3BD86}"/>
              </a:ext>
            </a:extLst>
          </p:cNvPr>
          <p:cNvCxnSpPr>
            <a:cxnSpLocks/>
          </p:cNvCxnSpPr>
          <p:nvPr>
            <p:custDataLst>
              <p:tags r:id="rId15"/>
            </p:custDataLst>
          </p:nvPr>
        </p:nvCxnSpPr>
        <p:spPr>
          <a:xfrm>
            <a:off x="248922" y="4099586"/>
            <a:ext cx="11733597" cy="0"/>
          </a:xfrm>
          <a:prstGeom prst="line">
            <a:avLst/>
          </a:prstGeom>
          <a:ln>
            <a:solidFill>
              <a:srgbClr val="CB1569"/>
            </a:solidFill>
          </a:ln>
        </p:spPr>
        <p:style>
          <a:lnRef idx="1">
            <a:schemeClr val="accent1"/>
          </a:lnRef>
          <a:fillRef idx="0">
            <a:schemeClr val="accent1"/>
          </a:fillRef>
          <a:effectRef idx="0">
            <a:schemeClr val="accent1"/>
          </a:effectRef>
          <a:fontRef idx="minor">
            <a:schemeClr val="tx1"/>
          </a:fontRef>
        </p:style>
      </p:cxnSp>
      <p:sp>
        <p:nvSpPr>
          <p:cNvPr id="93" name="ZoneTexte 92">
            <a:extLst>
              <a:ext uri="{FF2B5EF4-FFF2-40B4-BE49-F238E27FC236}">
                <a16:creationId xmlns="" xmlns:a16="http://schemas.microsoft.com/office/drawing/2014/main" id="{E5418607-BAFC-F74F-A87D-3B5307443568}"/>
              </a:ext>
            </a:extLst>
          </p:cNvPr>
          <p:cNvSpPr txBox="1"/>
          <p:nvPr>
            <p:custDataLst>
              <p:tags r:id="rId16"/>
            </p:custDataLst>
          </p:nvPr>
        </p:nvSpPr>
        <p:spPr>
          <a:xfrm>
            <a:off x="4644757" y="5618949"/>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9</a:t>
            </a:r>
          </a:p>
        </p:txBody>
      </p:sp>
      <p:sp>
        <p:nvSpPr>
          <p:cNvPr id="94" name="ZoneTexte 93">
            <a:extLst>
              <a:ext uri="{FF2B5EF4-FFF2-40B4-BE49-F238E27FC236}">
                <a16:creationId xmlns="" xmlns:a16="http://schemas.microsoft.com/office/drawing/2014/main" id="{58D62ABC-505F-0D40-BB8B-BFB528133E64}"/>
              </a:ext>
            </a:extLst>
          </p:cNvPr>
          <p:cNvSpPr txBox="1"/>
          <p:nvPr>
            <p:custDataLst>
              <p:tags r:id="rId17"/>
            </p:custDataLst>
          </p:nvPr>
        </p:nvSpPr>
        <p:spPr>
          <a:xfrm>
            <a:off x="7675619" y="1848300"/>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2</a:t>
            </a:r>
          </a:p>
        </p:txBody>
      </p:sp>
      <p:sp>
        <p:nvSpPr>
          <p:cNvPr id="95" name="ZoneTexte 94">
            <a:extLst>
              <a:ext uri="{FF2B5EF4-FFF2-40B4-BE49-F238E27FC236}">
                <a16:creationId xmlns="" xmlns:a16="http://schemas.microsoft.com/office/drawing/2014/main" id="{0EDC7B48-6996-C340-9076-AADA69663534}"/>
              </a:ext>
            </a:extLst>
          </p:cNvPr>
          <p:cNvSpPr txBox="1"/>
          <p:nvPr>
            <p:custDataLst>
              <p:tags r:id="rId18"/>
            </p:custDataLst>
          </p:nvPr>
        </p:nvSpPr>
        <p:spPr>
          <a:xfrm>
            <a:off x="4627501" y="2682806"/>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8</a:t>
            </a:r>
          </a:p>
        </p:txBody>
      </p:sp>
      <p:sp>
        <p:nvSpPr>
          <p:cNvPr id="96" name="ZoneTexte 95">
            <a:extLst>
              <a:ext uri="{FF2B5EF4-FFF2-40B4-BE49-F238E27FC236}">
                <a16:creationId xmlns="" xmlns:a16="http://schemas.microsoft.com/office/drawing/2014/main" id="{B345C454-D1B3-8C4D-9B46-D9C116DB7548}"/>
              </a:ext>
            </a:extLst>
          </p:cNvPr>
          <p:cNvSpPr txBox="1"/>
          <p:nvPr>
            <p:custDataLst>
              <p:tags r:id="rId19"/>
            </p:custDataLst>
          </p:nvPr>
        </p:nvSpPr>
        <p:spPr>
          <a:xfrm>
            <a:off x="7675619" y="2678280"/>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3</a:t>
            </a:r>
          </a:p>
        </p:txBody>
      </p:sp>
      <p:sp>
        <p:nvSpPr>
          <p:cNvPr id="97" name="ZoneTexte 96">
            <a:extLst>
              <a:ext uri="{FF2B5EF4-FFF2-40B4-BE49-F238E27FC236}">
                <a16:creationId xmlns="" xmlns:a16="http://schemas.microsoft.com/office/drawing/2014/main" id="{9BAF55C1-A487-7A4A-8D92-7856B1A492F5}"/>
              </a:ext>
            </a:extLst>
          </p:cNvPr>
          <p:cNvSpPr txBox="1"/>
          <p:nvPr>
            <p:custDataLst>
              <p:tags r:id="rId20"/>
            </p:custDataLst>
          </p:nvPr>
        </p:nvSpPr>
        <p:spPr>
          <a:xfrm>
            <a:off x="4649989" y="3777216"/>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7</a:t>
            </a:r>
          </a:p>
        </p:txBody>
      </p:sp>
      <p:sp>
        <p:nvSpPr>
          <p:cNvPr id="98" name="ZoneTexte 97">
            <a:extLst>
              <a:ext uri="{FF2B5EF4-FFF2-40B4-BE49-F238E27FC236}">
                <a16:creationId xmlns="" xmlns:a16="http://schemas.microsoft.com/office/drawing/2014/main" id="{FB335F28-006B-9F4F-959D-03FBCA9175E5}"/>
              </a:ext>
            </a:extLst>
          </p:cNvPr>
          <p:cNvSpPr txBox="1"/>
          <p:nvPr>
            <p:custDataLst>
              <p:tags r:id="rId21"/>
            </p:custDataLst>
          </p:nvPr>
        </p:nvSpPr>
        <p:spPr>
          <a:xfrm>
            <a:off x="4626292" y="4209634"/>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99" name="ZoneTexte 98">
            <a:extLst>
              <a:ext uri="{FF2B5EF4-FFF2-40B4-BE49-F238E27FC236}">
                <a16:creationId xmlns="" xmlns:a16="http://schemas.microsoft.com/office/drawing/2014/main" id="{41EBE3C6-4E82-C240-BC26-094E56F8C5F8}"/>
              </a:ext>
            </a:extLst>
          </p:cNvPr>
          <p:cNvSpPr txBox="1"/>
          <p:nvPr>
            <p:custDataLst>
              <p:tags r:id="rId22"/>
            </p:custDataLst>
          </p:nvPr>
        </p:nvSpPr>
        <p:spPr>
          <a:xfrm>
            <a:off x="7675619" y="3940229"/>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100" name="ZoneTexte 99">
            <a:extLst>
              <a:ext uri="{FF2B5EF4-FFF2-40B4-BE49-F238E27FC236}">
                <a16:creationId xmlns="" xmlns:a16="http://schemas.microsoft.com/office/drawing/2014/main" id="{5EBD9929-5FF1-1644-BF73-10A4628167A1}"/>
              </a:ext>
            </a:extLst>
          </p:cNvPr>
          <p:cNvSpPr txBox="1"/>
          <p:nvPr>
            <p:custDataLst>
              <p:tags r:id="rId23"/>
            </p:custDataLst>
          </p:nvPr>
        </p:nvSpPr>
        <p:spPr>
          <a:xfrm>
            <a:off x="4649989" y="4873125"/>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6</a:t>
            </a:r>
          </a:p>
        </p:txBody>
      </p:sp>
      <p:sp>
        <p:nvSpPr>
          <p:cNvPr id="101" name="ZoneTexte 100">
            <a:extLst>
              <a:ext uri="{FF2B5EF4-FFF2-40B4-BE49-F238E27FC236}">
                <a16:creationId xmlns="" xmlns:a16="http://schemas.microsoft.com/office/drawing/2014/main" id="{C0A1DE7E-A2C2-0D48-B0C1-8E7A36E23973}"/>
              </a:ext>
            </a:extLst>
          </p:cNvPr>
          <p:cNvSpPr txBox="1"/>
          <p:nvPr>
            <p:custDataLst>
              <p:tags r:id="rId24"/>
            </p:custDataLst>
          </p:nvPr>
        </p:nvSpPr>
        <p:spPr>
          <a:xfrm>
            <a:off x="7631936" y="4869495"/>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
        <p:nvSpPr>
          <p:cNvPr id="102" name="ZoneTexte 101">
            <a:extLst>
              <a:ext uri="{FF2B5EF4-FFF2-40B4-BE49-F238E27FC236}">
                <a16:creationId xmlns="" xmlns:a16="http://schemas.microsoft.com/office/drawing/2014/main" id="{DB1623E1-CA1F-2548-8D09-2CE80F6082A5}"/>
              </a:ext>
            </a:extLst>
          </p:cNvPr>
          <p:cNvSpPr txBox="1"/>
          <p:nvPr>
            <p:custDataLst>
              <p:tags r:id="rId25"/>
            </p:custDataLst>
          </p:nvPr>
        </p:nvSpPr>
        <p:spPr>
          <a:xfrm>
            <a:off x="4595064" y="1877737"/>
            <a:ext cx="383438"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14</a:t>
            </a:r>
          </a:p>
        </p:txBody>
      </p:sp>
      <p:sp>
        <p:nvSpPr>
          <p:cNvPr id="103" name="ZoneTexte 102">
            <a:extLst>
              <a:ext uri="{FF2B5EF4-FFF2-40B4-BE49-F238E27FC236}">
                <a16:creationId xmlns="" xmlns:a16="http://schemas.microsoft.com/office/drawing/2014/main" id="{8E2F8681-4038-7E4B-8ABF-311F166B94E7}"/>
              </a:ext>
            </a:extLst>
          </p:cNvPr>
          <p:cNvSpPr txBox="1"/>
          <p:nvPr>
            <p:custDataLst>
              <p:tags r:id="rId26"/>
            </p:custDataLst>
          </p:nvPr>
        </p:nvSpPr>
        <p:spPr>
          <a:xfrm>
            <a:off x="7708068" y="5652237"/>
            <a:ext cx="284052" cy="307777"/>
          </a:xfrm>
          <a:prstGeom prst="rect">
            <a:avLst/>
          </a:prstGeom>
          <a:noFill/>
        </p:spPr>
        <p:txBody>
          <a:bodyPr wrap="none" rtlCol="0">
            <a:spAutoFit/>
          </a:bodyPr>
          <a:lstStyle/>
          <a:p>
            <a:pPr algn="ctr"/>
            <a:r>
              <a:rPr lang="fr-FR" sz="1400" b="1" dirty="0">
                <a:solidFill>
                  <a:schemeClr val="accent1"/>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3662099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fontScale="92500" lnSpcReduction="20000"/>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12 </a:t>
            </a:r>
          </a:p>
          <a:p>
            <a:pPr algn="ctr">
              <a:lnSpc>
                <a:spcPct val="100000"/>
              </a:lnSpc>
            </a:pPr>
            <a:r>
              <a:rPr lang="fr-FR" sz="2900" b="1" dirty="0">
                <a:solidFill>
                  <a:srgbClr val="E2051B"/>
                </a:solidFill>
                <a:latin typeface="Avenir Heavy" panose="02000503020000020003" pitchFamily="2" charset="0"/>
              </a:rPr>
              <a:t>PERI URBAIN TOUS SECTEURS</a:t>
            </a:r>
            <a:endParaRPr lang="fr-FR" sz="3600" b="1" dirty="0">
              <a:solidFill>
                <a:srgbClr val="E2051B"/>
              </a:solidFill>
              <a:latin typeface="Avenir Heavy" panose="02000503020000020003" pitchFamily="2" charset="0"/>
            </a:endParaRP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10 FÉVRIER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25136899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 xmlns:a16="http://schemas.microsoft.com/office/drawing/2014/main" id="{2426B354-1E5F-1147-8BB8-C54F664BDA70}"/>
              </a:ext>
            </a:extLst>
          </p:cNvPr>
          <p:cNvSpPr txBox="1">
            <a:spLocks/>
          </p:cNvSpPr>
          <p:nvPr>
            <p:custDataLst>
              <p:tags r:id="rId1"/>
            </p:custDataLst>
          </p:nvPr>
        </p:nvSpPr>
        <p:spPr>
          <a:xfrm>
            <a:off x="6987419" y="569389"/>
            <a:ext cx="4741462" cy="539641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lnSpc>
                <a:spcPct val="100000"/>
              </a:lnSpc>
              <a:buClr>
                <a:srgbClr val="E2051B"/>
              </a:buClr>
              <a:buNone/>
            </a:pPr>
            <a:endParaRPr lang="fr-FR" sz="1200" dirty="0"/>
          </a:p>
          <a:p>
            <a:pPr>
              <a:lnSpc>
                <a:spcPct val="100000"/>
              </a:lnSpc>
              <a:buClr>
                <a:srgbClr val="E2051B"/>
              </a:buClr>
            </a:pPr>
            <a:endParaRPr lang="fr-FR" sz="1200" i="1" dirty="0"/>
          </a:p>
          <a:p>
            <a:pPr>
              <a:lnSpc>
                <a:spcPct val="100000"/>
              </a:lnSpc>
              <a:buClr>
                <a:srgbClr val="E2051B"/>
              </a:buClr>
            </a:pPr>
            <a:endParaRPr lang="fr-FR" sz="1600" i="1" dirty="0"/>
          </a:p>
          <a:p>
            <a:pPr>
              <a:lnSpc>
                <a:spcPct val="100000"/>
              </a:lnSpc>
              <a:buClr>
                <a:srgbClr val="E2051B"/>
              </a:buClr>
            </a:pPr>
            <a:endParaRPr lang="fr-FR" sz="1600" i="1" dirty="0"/>
          </a:p>
          <a:p>
            <a:endParaRPr lang="fr-FR" sz="1600" dirty="0"/>
          </a:p>
        </p:txBody>
      </p:sp>
      <p:sp>
        <p:nvSpPr>
          <p:cNvPr id="3" name="ZoneTexte 2">
            <a:extLst>
              <a:ext uri="{FF2B5EF4-FFF2-40B4-BE49-F238E27FC236}">
                <a16:creationId xmlns="" xmlns:a16="http://schemas.microsoft.com/office/drawing/2014/main" id="{3354576B-6946-AC42-AFEE-B2D5D86A823C}"/>
              </a:ext>
            </a:extLst>
          </p:cNvPr>
          <p:cNvSpPr txBox="1"/>
          <p:nvPr>
            <p:custDataLst>
              <p:tags r:id="rId2"/>
            </p:custDataLst>
          </p:nvPr>
        </p:nvSpPr>
        <p:spPr>
          <a:xfrm>
            <a:off x="463119" y="115417"/>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sp>
        <p:nvSpPr>
          <p:cNvPr id="8" name="ZoneTexte 7">
            <a:extLst>
              <a:ext uri="{FF2B5EF4-FFF2-40B4-BE49-F238E27FC236}">
                <a16:creationId xmlns="" xmlns:a16="http://schemas.microsoft.com/office/drawing/2014/main" id="{7FDE3836-BFB4-5E46-8149-0882566825E7}"/>
              </a:ext>
            </a:extLst>
          </p:cNvPr>
          <p:cNvSpPr txBox="1"/>
          <p:nvPr>
            <p:custDataLst>
              <p:tags r:id="rId3"/>
            </p:custDataLst>
          </p:nvPr>
        </p:nvSpPr>
        <p:spPr>
          <a:xfrm>
            <a:off x="0" y="6642556"/>
            <a:ext cx="2877711" cy="200055"/>
          </a:xfrm>
          <a:prstGeom prst="rect">
            <a:avLst/>
          </a:prstGeom>
          <a:noFill/>
        </p:spPr>
        <p:txBody>
          <a:bodyPr wrap="none" rtlCol="0">
            <a:spAutoFit/>
          </a:bodyPr>
          <a:lstStyle/>
          <a:p>
            <a:r>
              <a:rPr lang="fr-FR" sz="700" i="1" dirty="0"/>
              <a:t>Contributions issues de la consultation n’engageant pas Nîmes Métropole</a:t>
            </a:r>
          </a:p>
        </p:txBody>
      </p:sp>
      <p:sp>
        <p:nvSpPr>
          <p:cNvPr id="5" name="ZoneTexte 4">
            <a:extLst>
              <a:ext uri="{FF2B5EF4-FFF2-40B4-BE49-F238E27FC236}">
                <a16:creationId xmlns="" xmlns:a16="http://schemas.microsoft.com/office/drawing/2014/main" id="{730C2F27-A8BD-CB49-8CA7-8B65DB6A0507}"/>
              </a:ext>
            </a:extLst>
          </p:cNvPr>
          <p:cNvSpPr txBox="1"/>
          <p:nvPr>
            <p:custDataLst>
              <p:tags r:id="rId4"/>
            </p:custDataLst>
          </p:nvPr>
        </p:nvSpPr>
        <p:spPr>
          <a:xfrm>
            <a:off x="909518" y="4606599"/>
            <a:ext cx="3464803" cy="400110"/>
          </a:xfrm>
          <a:prstGeom prst="rect">
            <a:avLst/>
          </a:prstGeom>
          <a:noFill/>
        </p:spPr>
        <p:txBody>
          <a:bodyPr wrap="square" rtlCol="0">
            <a:spAutoFit/>
          </a:bodyPr>
          <a:lstStyle/>
          <a:p>
            <a:r>
              <a:rPr lang="fr-FR" sz="2000" i="1" dirty="0">
                <a:solidFill>
                  <a:srgbClr val="CB1569"/>
                </a:solidFill>
                <a:latin typeface="Avenir Book" panose="02000503020000020003" pitchFamily="2" charset="0"/>
                <a:cs typeface="Arial" panose="020B0604020202020204" pitchFamily="34" charset="0"/>
              </a:rPr>
              <a:t>« </a:t>
            </a:r>
            <a:r>
              <a:rPr lang="fr-FR" sz="1400" i="1" dirty="0">
                <a:latin typeface="Avenir Book" panose="02000503020000020003" pitchFamily="2" charset="0"/>
                <a:cs typeface="Arial" panose="020B0604020202020204" pitchFamily="34" charset="0"/>
              </a:rPr>
              <a:t>Merci de l’effort de concertation ! </a:t>
            </a:r>
            <a:r>
              <a:rPr lang="fr-FR" sz="2000" i="1" dirty="0">
                <a:solidFill>
                  <a:srgbClr val="CB1569"/>
                </a:solidFill>
                <a:latin typeface="Avenir Book" panose="02000503020000020003" pitchFamily="2" charset="0"/>
                <a:cs typeface="Arial" panose="020B0604020202020204" pitchFamily="34" charset="0"/>
              </a:rPr>
              <a:t>»</a:t>
            </a:r>
            <a:endParaRPr lang="fr-FR" sz="2000" i="1" dirty="0">
              <a:solidFill>
                <a:srgbClr val="CB1569"/>
              </a:solidFill>
              <a:latin typeface="Avenir Book" panose="02000503020000020003" pitchFamily="2" charset="0"/>
            </a:endParaRPr>
          </a:p>
        </p:txBody>
      </p:sp>
      <p:sp>
        <p:nvSpPr>
          <p:cNvPr id="12" name="ZoneTexte 11">
            <a:extLst>
              <a:ext uri="{FF2B5EF4-FFF2-40B4-BE49-F238E27FC236}">
                <a16:creationId xmlns="" xmlns:a16="http://schemas.microsoft.com/office/drawing/2014/main" id="{821D1515-C993-584C-B117-29C306093F13}"/>
              </a:ext>
            </a:extLst>
          </p:cNvPr>
          <p:cNvSpPr txBox="1"/>
          <p:nvPr>
            <p:custDataLst>
              <p:tags r:id="rId5"/>
            </p:custDataLst>
          </p:nvPr>
        </p:nvSpPr>
        <p:spPr>
          <a:xfrm>
            <a:off x="2159684" y="6096252"/>
            <a:ext cx="184731" cy="646331"/>
          </a:xfrm>
          <a:prstGeom prst="rect">
            <a:avLst/>
          </a:prstGeom>
          <a:noFill/>
        </p:spPr>
        <p:txBody>
          <a:bodyPr wrap="none" rtlCol="0">
            <a:spAutoFit/>
          </a:bodyPr>
          <a:lstStyle/>
          <a:p>
            <a:endParaRPr lang="fr-FR" i="1" dirty="0">
              <a:latin typeface="Avenir Book" panose="02000503020000020003" pitchFamily="2" charset="0"/>
              <a:cs typeface="Arial" panose="020B0604020202020204" pitchFamily="34" charset="0"/>
            </a:endParaRPr>
          </a:p>
          <a:p>
            <a:endParaRPr lang="fr-FR" dirty="0"/>
          </a:p>
        </p:txBody>
      </p:sp>
      <p:sp>
        <p:nvSpPr>
          <p:cNvPr id="10" name="Espace réservé du contenu 2">
            <a:extLst>
              <a:ext uri="{FF2B5EF4-FFF2-40B4-BE49-F238E27FC236}">
                <a16:creationId xmlns="" xmlns:a16="http://schemas.microsoft.com/office/drawing/2014/main" id="{DE22597C-753A-244A-A346-31DB2FD48AF9}"/>
              </a:ext>
            </a:extLst>
          </p:cNvPr>
          <p:cNvSpPr txBox="1">
            <a:spLocks/>
          </p:cNvSpPr>
          <p:nvPr>
            <p:custDataLst>
              <p:tags r:id="rId6"/>
            </p:custDataLst>
          </p:nvPr>
        </p:nvSpPr>
        <p:spPr>
          <a:xfrm>
            <a:off x="1286323" y="1204562"/>
            <a:ext cx="2711195" cy="36533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endParaRPr lang="fr-FR" sz="1200" dirty="0">
              <a:latin typeface="Avenir Medium" panose="02000503020000020003" pitchFamily="2" charset="0"/>
            </a:endParaRPr>
          </a:p>
          <a:p>
            <a:pPr>
              <a:lnSpc>
                <a:spcPct val="100000"/>
              </a:lnSpc>
              <a:buClr>
                <a:srgbClr val="E2051B"/>
              </a:buClr>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b="1"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200" dirty="0">
              <a:latin typeface="Avenir Medium" panose="02000503020000020003" pitchFamily="2" charset="0"/>
            </a:endParaRPr>
          </a:p>
        </p:txBody>
      </p:sp>
      <p:pic>
        <p:nvPicPr>
          <p:cNvPr id="14" name="Image 13">
            <a:extLst>
              <a:ext uri="{FF2B5EF4-FFF2-40B4-BE49-F238E27FC236}">
                <a16:creationId xmlns="" xmlns:a16="http://schemas.microsoft.com/office/drawing/2014/main" id="{6245C60B-C0DD-C540-90BA-4DEEC70C6784}"/>
              </a:ext>
            </a:extLst>
          </p:cNvPr>
          <p:cNvPicPr>
            <a:picLocks noChangeAspect="1"/>
          </p:cNvPicPr>
          <p:nvPr>
            <p:custDataLst>
              <p:tags r:id="rId7"/>
            </p:custDataLst>
          </p:nvPr>
        </p:nvPicPr>
        <p:blipFill>
          <a:blip r:embed="rId16"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548683" y="1190399"/>
            <a:ext cx="737640" cy="484735"/>
          </a:xfrm>
          <a:prstGeom prst="rect">
            <a:avLst/>
          </a:prstGeom>
        </p:spPr>
      </p:pic>
      <p:pic>
        <p:nvPicPr>
          <p:cNvPr id="17" name="Graphique 16" descr="Contour de visage avec grimace avec un remplissage uni">
            <a:extLst>
              <a:ext uri="{FF2B5EF4-FFF2-40B4-BE49-F238E27FC236}">
                <a16:creationId xmlns="" xmlns:a16="http://schemas.microsoft.com/office/drawing/2014/main" id="{104F6816-49CC-0B42-9E93-D51060B8A292}"/>
              </a:ext>
            </a:extLst>
          </p:cNvPr>
          <p:cNvPicPr>
            <a:picLocks noChangeAspect="1"/>
          </p:cNvPicPr>
          <p:nvPr>
            <p:custDataLst>
              <p:tags r:id="rId8"/>
            </p:custDataLst>
          </p:nvPr>
        </p:nvPicPr>
        <p:blipFill>
          <a:blip r:embed="rId17">
            <a:extLst>
              <a:ext uri="{96DAC541-7B7A-43D3-8B79-37D633B846F1}">
                <asvg:svgBlip xmlns="" xmlns:asvg="http://schemas.microsoft.com/office/drawing/2016/SVG/main" r:embed="rId18"/>
              </a:ext>
            </a:extLst>
          </a:blip>
          <a:stretch>
            <a:fillRect/>
          </a:stretch>
        </p:blipFill>
        <p:spPr>
          <a:xfrm>
            <a:off x="3573277" y="1769536"/>
            <a:ext cx="388565" cy="388565"/>
          </a:xfrm>
          <a:prstGeom prst="rect">
            <a:avLst/>
          </a:prstGeom>
        </p:spPr>
      </p:pic>
      <p:sp>
        <p:nvSpPr>
          <p:cNvPr id="19" name="Espace réservé du contenu 2">
            <a:extLst>
              <a:ext uri="{FF2B5EF4-FFF2-40B4-BE49-F238E27FC236}">
                <a16:creationId xmlns="" xmlns:a16="http://schemas.microsoft.com/office/drawing/2014/main" id="{1F609C4D-649D-4ABD-BB35-54A1442836A0}"/>
              </a:ext>
            </a:extLst>
          </p:cNvPr>
          <p:cNvSpPr txBox="1">
            <a:spLocks/>
          </p:cNvSpPr>
          <p:nvPr>
            <p:custDataLst>
              <p:tags r:id="rId9"/>
            </p:custDataLst>
          </p:nvPr>
        </p:nvSpPr>
        <p:spPr>
          <a:xfrm>
            <a:off x="6779571" y="725644"/>
            <a:ext cx="4991251" cy="591691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PROPOSITIONS DES PARTICIPANTS</a:t>
            </a:r>
          </a:p>
          <a:p>
            <a:pPr>
              <a:lnSpc>
                <a:spcPct val="100000"/>
              </a:lnSpc>
              <a:buClr>
                <a:srgbClr val="E2051B"/>
              </a:buClr>
            </a:pPr>
            <a:r>
              <a:rPr lang="fr-FR" sz="1200" b="1" dirty="0">
                <a:solidFill>
                  <a:srgbClr val="CB1569"/>
                </a:solidFill>
              </a:rPr>
              <a:t>D’ordre général</a:t>
            </a:r>
          </a:p>
          <a:p>
            <a:pPr marL="263525" indent="-171450">
              <a:buClr>
                <a:srgbClr val="E2051B"/>
              </a:buClr>
              <a:buFont typeface="Arial" panose="020B0604020202020204" pitchFamily="34" charset="0"/>
              <a:buChar char="•"/>
            </a:pPr>
            <a:r>
              <a:rPr lang="fr-FR" sz="1200" dirty="0">
                <a:solidFill>
                  <a:srgbClr val="CB1569"/>
                </a:solidFill>
                <a:ea typeface="Trebuchet MS" charset="0"/>
                <a:cs typeface="Arial" panose="020B0604020202020204" pitchFamily="34" charset="0"/>
              </a:rPr>
              <a:t>Vie des lignes</a:t>
            </a:r>
          </a:p>
          <a:p>
            <a:pPr marL="949325" lvl="1" indent="-171450"/>
            <a:r>
              <a:rPr lang="fr-FR" sz="1200" dirty="0">
                <a:ea typeface="Trebuchet MS" charset="0"/>
                <a:cs typeface="Arial" panose="020B0604020202020204" pitchFamily="34" charset="0"/>
              </a:rPr>
              <a:t>Expérimenter une ligne de bus entre St Gilles-Arles</a:t>
            </a:r>
          </a:p>
          <a:p>
            <a:pPr marL="263525" indent="-171450">
              <a:buClr>
                <a:srgbClr val="E2051B"/>
              </a:buClr>
              <a:buFont typeface="Arial" panose="020B0604020202020204" pitchFamily="34" charset="0"/>
              <a:buChar char="•"/>
            </a:pPr>
            <a:r>
              <a:rPr lang="fr-FR" sz="1200" dirty="0">
                <a:solidFill>
                  <a:srgbClr val="CB1569"/>
                </a:solidFill>
                <a:ea typeface="Trebuchet MS" charset="0"/>
                <a:cs typeface="Arial" panose="020B0604020202020204" pitchFamily="34" charset="0"/>
              </a:rPr>
              <a:t>Complémentarité de l’offre de transports en commun</a:t>
            </a:r>
          </a:p>
          <a:p>
            <a:pPr marL="949325" lvl="1" indent="-171450"/>
            <a:r>
              <a:rPr lang="fr-FR" sz="1200" dirty="0">
                <a:ea typeface="Trebuchet MS" charset="0"/>
                <a:cs typeface="Arial" panose="020B0604020202020204" pitchFamily="34" charset="0"/>
              </a:rPr>
              <a:t>Développer parkings/emplacements dédiés pour les vélos et des </a:t>
            </a:r>
            <a:r>
              <a:rPr lang="fr-FR" sz="1200" dirty="0" err="1">
                <a:ea typeface="Trebuchet MS" charset="0"/>
                <a:cs typeface="Arial" panose="020B0604020202020204" pitchFamily="34" charset="0"/>
              </a:rPr>
              <a:t>vélib</a:t>
            </a:r>
            <a:r>
              <a:rPr lang="fr-FR" sz="1200" dirty="0">
                <a:ea typeface="Trebuchet MS" charset="0"/>
                <a:cs typeface="Arial" panose="020B0604020202020204" pitchFamily="34" charset="0"/>
              </a:rPr>
              <a:t> à l’agglo</a:t>
            </a:r>
          </a:p>
          <a:p>
            <a:pPr marL="949325" lvl="1" indent="-171450"/>
            <a:r>
              <a:rPr lang="fr-FR" sz="1200" dirty="0">
                <a:cs typeface="Arial" panose="020B0604020202020204" pitchFamily="34" charset="0"/>
              </a:rPr>
              <a:t>Travailler en relation avec la région PACA pour développer des pistes cyclables entre St Gilles et Arles</a:t>
            </a:r>
          </a:p>
          <a:p>
            <a:pPr marL="949325" lvl="1" indent="-171450"/>
            <a:r>
              <a:rPr lang="fr-FR" sz="1200" dirty="0">
                <a:ea typeface="Trebuchet MS" charset="0"/>
                <a:cs typeface="Arial" panose="020B0604020202020204" pitchFamily="34" charset="0"/>
              </a:rPr>
              <a:t>Développer une offre de taxis collectifs auprès des entreprises</a:t>
            </a:r>
          </a:p>
          <a:p>
            <a:pPr marL="263525" indent="-171450">
              <a:buClr>
                <a:srgbClr val="E2051B"/>
              </a:buClr>
              <a:buFont typeface="Arial" panose="020B0604020202020204" pitchFamily="34" charset="0"/>
              <a:buChar char="•"/>
            </a:pPr>
            <a:r>
              <a:rPr lang="fr-FR" sz="1200" dirty="0">
                <a:solidFill>
                  <a:srgbClr val="CB1569"/>
                </a:solidFill>
                <a:ea typeface="Trebuchet MS" charset="0"/>
                <a:cs typeface="Arial" panose="020B0604020202020204" pitchFamily="34" charset="0"/>
              </a:rPr>
              <a:t>Signalétique et communication </a:t>
            </a:r>
          </a:p>
          <a:p>
            <a:pPr marL="949325" lvl="1" indent="-171450"/>
            <a:r>
              <a:rPr lang="fr-FR" sz="1200" dirty="0">
                <a:ea typeface="Trebuchet MS" charset="0"/>
                <a:cs typeface="Arial" panose="020B0604020202020204" pitchFamily="34" charset="0"/>
              </a:rPr>
              <a:t>Informer davantage les actifs sur les possibilités de transports</a:t>
            </a:r>
          </a:p>
          <a:p>
            <a:pPr marL="949325" lvl="1" indent="-171450"/>
            <a:r>
              <a:rPr lang="fr-FR" sz="1200" dirty="0"/>
              <a:t>Plus d’information sur les horaires dans les gares par exemple</a:t>
            </a:r>
          </a:p>
          <a:p>
            <a:pPr marL="949325" lvl="1" indent="-171450"/>
            <a:r>
              <a:rPr lang="fr-FR" sz="1200" dirty="0"/>
              <a:t>Totem avec ligne Lio par exemple</a:t>
            </a:r>
          </a:p>
          <a:p>
            <a:pPr marL="949325" lvl="1" indent="-171450"/>
            <a:r>
              <a:rPr lang="fr-FR" sz="1200" dirty="0"/>
              <a:t>Terminus T4 expliquer qu’il y a un parking vélo sécurisé </a:t>
            </a:r>
          </a:p>
          <a:p>
            <a:r>
              <a:rPr lang="fr-FR" sz="1200" dirty="0"/>
              <a:t> </a:t>
            </a:r>
            <a:endParaRPr lang="fr-FR" sz="1200" dirty="0">
              <a:solidFill>
                <a:srgbClr val="002060"/>
              </a:solidFill>
              <a:ea typeface="Trebuchet MS" charset="0"/>
              <a:cs typeface="Arial" panose="020B0604020202020204" pitchFamily="34" charset="0"/>
            </a:endParaRPr>
          </a:p>
          <a:p>
            <a:pPr>
              <a:lnSpc>
                <a:spcPct val="100000"/>
              </a:lnSpc>
              <a:buClr>
                <a:srgbClr val="E2051B"/>
              </a:buClr>
            </a:pPr>
            <a:r>
              <a:rPr lang="fr-FR" sz="1200" b="1" dirty="0">
                <a:solidFill>
                  <a:srgbClr val="CB1569"/>
                </a:solidFill>
              </a:rPr>
              <a:t>Ligne par ligne </a:t>
            </a:r>
          </a:p>
          <a:p>
            <a:pPr marL="171450" lvl="0" indent="-171450">
              <a:buClr>
                <a:srgbClr val="E2051B"/>
              </a:buClr>
              <a:buFont typeface="Arial" panose="020B0604020202020204" pitchFamily="34" charset="0"/>
              <a:buChar char="•"/>
            </a:pPr>
            <a:r>
              <a:rPr lang="fr-FR" sz="1200" dirty="0"/>
              <a:t>Création T4. Proposition 1 			</a:t>
            </a:r>
          </a:p>
          <a:p>
            <a:pPr marL="171450" lvl="0" indent="-171450">
              <a:buClr>
                <a:srgbClr val="E2051B"/>
              </a:buClr>
              <a:buFont typeface="Arial" panose="020B0604020202020204" pitchFamily="34" charset="0"/>
              <a:buChar char="•"/>
            </a:pPr>
            <a:r>
              <a:rPr lang="fr-FR" sz="1200" dirty="0"/>
              <a:t>L32 étendue à la gare TGV Nîmes Pont du Gard	</a:t>
            </a:r>
          </a:p>
          <a:p>
            <a:pPr marL="171450" lvl="0" indent="-171450">
              <a:buClr>
                <a:srgbClr val="E2051B"/>
              </a:buClr>
              <a:buFont typeface="Arial" panose="020B0604020202020204" pitchFamily="34" charset="0"/>
              <a:buChar char="•"/>
            </a:pPr>
            <a:r>
              <a:rPr lang="fr-FR" sz="1200" dirty="0"/>
              <a:t>L32 à Manduel maintien de l’itinéraire actuel avec un lien direct avec Nîmes</a:t>
            </a:r>
          </a:p>
          <a:p>
            <a:pPr marL="171450" indent="-171450">
              <a:buClr>
                <a:srgbClr val="E2051B"/>
              </a:buClr>
              <a:buFont typeface="Arial" panose="020B0604020202020204" pitchFamily="34" charset="0"/>
              <a:buChar char="•"/>
            </a:pPr>
            <a:r>
              <a:rPr lang="fr-FR" sz="1200" dirty="0"/>
              <a:t>L212 qui assure la navette entre les gares Nîmes Pont du Gard et Feuchères</a:t>
            </a:r>
          </a:p>
          <a:p>
            <a:pPr>
              <a:lnSpc>
                <a:spcPct val="100000"/>
              </a:lnSpc>
              <a:buClr>
                <a:srgbClr val="E2051B"/>
              </a:buClr>
            </a:pPr>
            <a:endParaRPr lang="fr-FR" sz="1200" dirty="0">
              <a:ea typeface="Trebuchet MS" charset="0"/>
              <a:cs typeface="Arial" panose="020B0604020202020204" pitchFamily="34" charset="0"/>
            </a:endParaRPr>
          </a:p>
          <a:p>
            <a:pPr>
              <a:lnSpc>
                <a:spcPct val="100000"/>
              </a:lnSpc>
              <a:buClr>
                <a:srgbClr val="E2051B"/>
              </a:buClr>
            </a:pPr>
            <a:endParaRPr lang="fr-FR" sz="1200" dirty="0">
              <a:ea typeface="Trebuchet MS" charset="0"/>
              <a:cs typeface="Arial" panose="020B0604020202020204" pitchFamily="34" charset="0"/>
            </a:endParaRPr>
          </a:p>
          <a:p>
            <a:pPr>
              <a:lnSpc>
                <a:spcPct val="100000"/>
              </a:lnSpc>
              <a:buClr>
                <a:srgbClr val="E2051B"/>
              </a:buClr>
            </a:pPr>
            <a:endParaRPr lang="fr-FR" sz="1200" b="1" dirty="0">
              <a:solidFill>
                <a:srgbClr val="CB1569"/>
              </a:solidFill>
            </a:endParaRPr>
          </a:p>
          <a:p>
            <a:pPr marL="857250" lvl="1" indent="-171450">
              <a:lnSpc>
                <a:spcPct val="100000"/>
              </a:lnSpc>
              <a:buClr>
                <a:srgbClr val="E2051B"/>
              </a:buClr>
            </a:pPr>
            <a:endParaRPr lang="fr-FR" sz="1200" i="1" dirty="0"/>
          </a:p>
          <a:p>
            <a:pPr marL="180975" indent="-180975">
              <a:lnSpc>
                <a:spcPct val="100000"/>
              </a:lnSpc>
              <a:buClr>
                <a:srgbClr val="E2051B"/>
              </a:buClr>
              <a:buFont typeface="Arial" panose="020B0604020202020204" pitchFamily="34" charset="0"/>
              <a:buChar char="•"/>
            </a:pPr>
            <a:endParaRPr lang="fr-FR" sz="1200" b="1" dirty="0"/>
          </a:p>
          <a:p>
            <a:pPr>
              <a:lnSpc>
                <a:spcPct val="100000"/>
              </a:lnSpc>
              <a:buClr>
                <a:srgbClr val="E2051B"/>
              </a:buClr>
            </a:pPr>
            <a:endParaRPr lang="fr-FR" sz="1200" dirty="0">
              <a:ea typeface="Trebuchet MS" charset="0"/>
              <a:cs typeface="Arial" panose="020B0604020202020204" pitchFamily="34" charset="0"/>
            </a:endParaRPr>
          </a:p>
          <a:p>
            <a:pPr marL="92075"/>
            <a:endParaRPr lang="fr-FR" sz="12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200" dirty="0"/>
          </a:p>
          <a:p>
            <a:endParaRPr lang="fr-FR" sz="1600" dirty="0"/>
          </a:p>
        </p:txBody>
      </p:sp>
      <p:pic>
        <p:nvPicPr>
          <p:cNvPr id="20" name="Image 19">
            <a:extLst>
              <a:ext uri="{FF2B5EF4-FFF2-40B4-BE49-F238E27FC236}">
                <a16:creationId xmlns="" xmlns:a16="http://schemas.microsoft.com/office/drawing/2014/main" id="{830A97C6-4CD5-4ED7-B3BE-D9BF7773CAD8}"/>
              </a:ext>
            </a:extLst>
          </p:cNvPr>
          <p:cNvPicPr>
            <a:picLocks noChangeAspect="1"/>
          </p:cNvPicPr>
          <p:nvPr>
            <p:custDataLst>
              <p:tags r:id="rId10"/>
            </p:custDataLst>
          </p:nvPr>
        </p:nvPicPr>
        <p:blipFill>
          <a:blip r:embed="rId19"/>
          <a:stretch>
            <a:fillRect/>
          </a:stretch>
        </p:blipFill>
        <p:spPr>
          <a:xfrm>
            <a:off x="6190913" y="638637"/>
            <a:ext cx="484734" cy="484734"/>
          </a:xfrm>
          <a:prstGeom prst="rect">
            <a:avLst/>
          </a:prstGeom>
        </p:spPr>
      </p:pic>
      <p:pic>
        <p:nvPicPr>
          <p:cNvPr id="21" name="Graphique 20" descr="Contour de visage confus avec un remplissage uni">
            <a:extLst>
              <a:ext uri="{FF2B5EF4-FFF2-40B4-BE49-F238E27FC236}">
                <a16:creationId xmlns="" xmlns:a16="http://schemas.microsoft.com/office/drawing/2014/main" id="{7937E483-AA70-4F3B-9822-C1A4E67E9DCA}"/>
              </a:ext>
            </a:extLst>
          </p:cNvPr>
          <p:cNvPicPr>
            <a:picLocks noChangeAspect="1"/>
          </p:cNvPicPr>
          <p:nvPr>
            <p:custDataLst>
              <p:tags r:id="rId11"/>
            </p:custDataLst>
          </p:nvPr>
        </p:nvPicPr>
        <p:blipFill>
          <a:blip r:embed="rId20">
            <a:extLst>
              <a:ext uri="{96DAC541-7B7A-43D3-8B79-37D633B846F1}">
                <asvg:svgBlip xmlns="" xmlns:asvg="http://schemas.microsoft.com/office/drawing/2016/SVG/main" r:embed="rId21"/>
              </a:ext>
            </a:extLst>
          </a:blip>
          <a:stretch>
            <a:fillRect/>
          </a:stretch>
        </p:blipFill>
        <p:spPr>
          <a:xfrm>
            <a:off x="3209788" y="1780774"/>
            <a:ext cx="388565" cy="388565"/>
          </a:xfrm>
          <a:prstGeom prst="rect">
            <a:avLst/>
          </a:prstGeom>
        </p:spPr>
      </p:pic>
      <p:pic>
        <p:nvPicPr>
          <p:cNvPr id="22" name="Graphique 21" descr="Contour de visage avec grimace avec un remplissage uni">
            <a:extLst>
              <a:ext uri="{FF2B5EF4-FFF2-40B4-BE49-F238E27FC236}">
                <a16:creationId xmlns="" xmlns:a16="http://schemas.microsoft.com/office/drawing/2014/main" id="{0E36C663-980F-4470-A253-5308BDC3FCFE}"/>
              </a:ext>
            </a:extLst>
          </p:cNvPr>
          <p:cNvPicPr>
            <a:picLocks noChangeAspect="1"/>
          </p:cNvPicPr>
          <p:nvPr>
            <p:custDataLst>
              <p:tags r:id="rId12"/>
            </p:custDataLst>
          </p:nvPr>
        </p:nvPicPr>
        <p:blipFill>
          <a:blip r:embed="rId17">
            <a:extLst>
              <a:ext uri="{96DAC541-7B7A-43D3-8B79-37D633B846F1}">
                <asvg:svgBlip xmlns="" xmlns:asvg="http://schemas.microsoft.com/office/drawing/2016/SVG/main" r:embed="rId18"/>
              </a:ext>
            </a:extLst>
          </a:blip>
          <a:stretch>
            <a:fillRect/>
          </a:stretch>
        </p:blipFill>
        <p:spPr>
          <a:xfrm>
            <a:off x="3222904" y="2131313"/>
            <a:ext cx="388565" cy="388565"/>
          </a:xfrm>
          <a:prstGeom prst="rect">
            <a:avLst/>
          </a:prstGeom>
        </p:spPr>
      </p:pic>
      <p:pic>
        <p:nvPicPr>
          <p:cNvPr id="23" name="Graphique 22" descr="Contour de visage avec grimace avec un remplissage uni">
            <a:extLst>
              <a:ext uri="{FF2B5EF4-FFF2-40B4-BE49-F238E27FC236}">
                <a16:creationId xmlns="" xmlns:a16="http://schemas.microsoft.com/office/drawing/2014/main" id="{4FB6DB4C-850D-4844-B5BC-63F990F8167F}"/>
              </a:ext>
            </a:extLst>
          </p:cNvPr>
          <p:cNvPicPr>
            <a:picLocks noChangeAspect="1"/>
          </p:cNvPicPr>
          <p:nvPr>
            <p:custDataLst>
              <p:tags r:id="rId13"/>
            </p:custDataLst>
          </p:nvPr>
        </p:nvPicPr>
        <p:blipFill>
          <a:blip r:embed="rId17">
            <a:extLst>
              <a:ext uri="{96DAC541-7B7A-43D3-8B79-37D633B846F1}">
                <asvg:svgBlip xmlns="" xmlns:asvg="http://schemas.microsoft.com/office/drawing/2016/SVG/main" r:embed="rId18"/>
              </a:ext>
            </a:extLst>
          </a:blip>
          <a:stretch>
            <a:fillRect/>
          </a:stretch>
        </p:blipFill>
        <p:spPr>
          <a:xfrm>
            <a:off x="3233885" y="2467207"/>
            <a:ext cx="388565" cy="388565"/>
          </a:xfrm>
          <a:prstGeom prst="rect">
            <a:avLst/>
          </a:prstGeom>
        </p:spPr>
      </p:pic>
      <p:pic>
        <p:nvPicPr>
          <p:cNvPr id="24" name="Graphique 23" descr="Contour de visage confus avec un remplissage uni">
            <a:extLst>
              <a:ext uri="{FF2B5EF4-FFF2-40B4-BE49-F238E27FC236}">
                <a16:creationId xmlns="" xmlns:a16="http://schemas.microsoft.com/office/drawing/2014/main" id="{0A067161-8277-41A0-845D-F51002DB0037}"/>
              </a:ext>
            </a:extLst>
          </p:cNvPr>
          <p:cNvPicPr>
            <a:picLocks noChangeAspect="1"/>
          </p:cNvPicPr>
          <p:nvPr>
            <p:custDataLst>
              <p:tags r:id="rId14"/>
            </p:custDataLst>
          </p:nvPr>
        </p:nvPicPr>
        <p:blipFill>
          <a:blip r:embed="rId20">
            <a:extLst>
              <a:ext uri="{96DAC541-7B7A-43D3-8B79-37D633B846F1}">
                <asvg:svgBlip xmlns="" xmlns:asvg="http://schemas.microsoft.com/office/drawing/2016/SVG/main" r:embed="rId21"/>
              </a:ext>
            </a:extLst>
          </a:blip>
          <a:stretch>
            <a:fillRect/>
          </a:stretch>
        </p:blipFill>
        <p:spPr>
          <a:xfrm>
            <a:off x="3246466" y="2811972"/>
            <a:ext cx="388565" cy="388565"/>
          </a:xfrm>
          <a:prstGeom prst="rect">
            <a:avLst/>
          </a:prstGeom>
        </p:spPr>
      </p:pic>
    </p:spTree>
    <p:extLst>
      <p:ext uri="{BB962C8B-B14F-4D97-AF65-F5344CB8AC3E}">
        <p14:creationId xmlns:p14="http://schemas.microsoft.com/office/powerpoint/2010/main" val="29536881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 xmlns:a16="http://schemas.microsoft.com/office/drawing/2014/main" id="{05DA7920-C817-8F42-956B-EFB47AA0464F}"/>
              </a:ext>
            </a:extLst>
          </p:cNvPr>
          <p:cNvSpPr>
            <a:spLocks noGrp="1"/>
          </p:cNvSpPr>
          <p:nvPr>
            <p:ph type="body" idx="1"/>
            <p:custDataLst>
              <p:tags r:id="rId1"/>
            </p:custDataLst>
          </p:nvPr>
        </p:nvSpPr>
        <p:spPr>
          <a:xfrm>
            <a:off x="4208929" y="1594809"/>
            <a:ext cx="7490012" cy="2197262"/>
          </a:xfrm>
        </p:spPr>
        <p:txBody>
          <a:bodyPr>
            <a:normAutofit fontScale="92500" lnSpcReduction="20000"/>
          </a:bodyPr>
          <a:lstStyle/>
          <a:p>
            <a:pPr algn="ctr">
              <a:lnSpc>
                <a:spcPct val="100000"/>
              </a:lnSpc>
            </a:pPr>
            <a:r>
              <a:rPr lang="fr-FR" sz="3600" b="1" dirty="0">
                <a:latin typeface="Avenir Heavy" panose="02000503020000020003" pitchFamily="2" charset="0"/>
              </a:rPr>
              <a:t>SYNTHÈSE</a:t>
            </a:r>
          </a:p>
          <a:p>
            <a:pPr algn="ctr">
              <a:lnSpc>
                <a:spcPct val="100000"/>
              </a:lnSpc>
            </a:pPr>
            <a:r>
              <a:rPr lang="fr-FR" sz="3600" b="1" dirty="0">
                <a:solidFill>
                  <a:srgbClr val="E2051B"/>
                </a:solidFill>
                <a:latin typeface="Avenir Heavy" panose="02000503020000020003" pitchFamily="2" charset="0"/>
              </a:rPr>
              <a:t>ATELIER 13 </a:t>
            </a:r>
          </a:p>
          <a:p>
            <a:pPr algn="ctr">
              <a:lnSpc>
                <a:spcPct val="100000"/>
              </a:lnSpc>
            </a:pPr>
            <a:r>
              <a:rPr lang="fr-FR" sz="3600" b="1" dirty="0">
                <a:solidFill>
                  <a:srgbClr val="E2051B"/>
                </a:solidFill>
                <a:latin typeface="Avenir Heavy" panose="02000503020000020003" pitchFamily="2" charset="0"/>
              </a:rPr>
              <a:t>NIMES </a:t>
            </a:r>
            <a:r>
              <a:rPr lang="fr-FR" sz="2900" b="1" dirty="0">
                <a:solidFill>
                  <a:srgbClr val="E2051B"/>
                </a:solidFill>
                <a:latin typeface="Avenir Heavy" panose="02000503020000020003" pitchFamily="2" charset="0"/>
              </a:rPr>
              <a:t>TOUS SECTEURS</a:t>
            </a:r>
            <a:endParaRPr lang="fr-FR" sz="3600" b="1" dirty="0">
              <a:solidFill>
                <a:srgbClr val="E2051B"/>
              </a:solidFill>
              <a:latin typeface="Avenir Heavy" panose="02000503020000020003" pitchFamily="2" charset="0"/>
            </a:endParaRPr>
          </a:p>
          <a:p>
            <a:pPr algn="ctr">
              <a:lnSpc>
                <a:spcPct val="100000"/>
              </a:lnSpc>
            </a:pPr>
            <a:r>
              <a:rPr lang="fr-FR" sz="3600" b="1" dirty="0">
                <a:latin typeface="Avenir Heavy" panose="02000503020000020003" pitchFamily="2" charset="0"/>
              </a:rPr>
              <a:t> </a:t>
            </a:r>
            <a:r>
              <a:rPr lang="fr-FR" sz="2800" b="1" i="1" dirty="0">
                <a:latin typeface="Avenir Heavy" panose="02000503020000020003" pitchFamily="2" charset="0"/>
              </a:rPr>
              <a:t>15 FÉVRIER 2022</a:t>
            </a:r>
          </a:p>
          <a:p>
            <a:pPr>
              <a:lnSpc>
                <a:spcPct val="100000"/>
              </a:lnSpc>
            </a:pPr>
            <a:endParaRPr lang="fr-FR" sz="1100" dirty="0"/>
          </a:p>
          <a:p>
            <a:pPr>
              <a:lnSpc>
                <a:spcPct val="100000"/>
              </a:lnSpc>
            </a:pPr>
            <a:endParaRPr lang="fr-FR" sz="1100" dirty="0"/>
          </a:p>
          <a:p>
            <a:pPr>
              <a:lnSpc>
                <a:spcPct val="100000"/>
              </a:lnSpc>
            </a:pPr>
            <a:endParaRPr lang="fr-FR" sz="1100" dirty="0"/>
          </a:p>
          <a:p>
            <a:pPr>
              <a:lnSpc>
                <a:spcPct val="100000"/>
              </a:lnSpc>
            </a:pPr>
            <a:endParaRPr lang="fr-FR" sz="1100" dirty="0"/>
          </a:p>
        </p:txBody>
      </p:sp>
      <p:sp>
        <p:nvSpPr>
          <p:cNvPr id="5" name="Titre 1">
            <a:extLst>
              <a:ext uri="{FF2B5EF4-FFF2-40B4-BE49-F238E27FC236}">
                <a16:creationId xmlns="" xmlns:a16="http://schemas.microsoft.com/office/drawing/2014/main" id="{89C8F202-FE47-6040-B8E6-52CF8C243725}"/>
              </a:ext>
            </a:extLst>
          </p:cNvPr>
          <p:cNvSpPr txBox="1">
            <a:spLocks/>
          </p:cNvSpPr>
          <p:nvPr>
            <p:custDataLst>
              <p:tags r:id="rId2"/>
            </p:custDataLst>
          </p:nvPr>
        </p:nvSpPr>
        <p:spPr>
          <a:xfrm>
            <a:off x="8661711" y="4609166"/>
            <a:ext cx="3306171" cy="654025"/>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000" b="1" i="0" kern="1200">
                <a:solidFill>
                  <a:schemeClr val="bg1"/>
                </a:solidFill>
                <a:latin typeface="Avenir Black" panose="02000503020000020003" pitchFamily="2" charset="0"/>
                <a:ea typeface="+mj-ea"/>
                <a:cs typeface="Futura Condensed ExtraBold" panose="020B0602020204020303" pitchFamily="34" charset="-79"/>
              </a:defRPr>
            </a:lvl1pPr>
          </a:lstStyle>
          <a:p>
            <a:r>
              <a:rPr lang="fr-FR" sz="2000" b="0" dirty="0"/>
              <a:t>UNE CONSULTATION</a:t>
            </a:r>
            <a:br>
              <a:rPr lang="fr-FR" sz="2000" b="0" dirty="0"/>
            </a:br>
            <a:r>
              <a:rPr lang="fr-FR" sz="2000" b="0" dirty="0"/>
              <a:t>DE NÎMES MÉTROPOLE</a:t>
            </a:r>
          </a:p>
        </p:txBody>
      </p:sp>
    </p:spTree>
    <p:extLst>
      <p:ext uri="{BB962C8B-B14F-4D97-AF65-F5344CB8AC3E}">
        <p14:creationId xmlns:p14="http://schemas.microsoft.com/office/powerpoint/2010/main" val="18651691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 xmlns:a16="http://schemas.microsoft.com/office/drawing/2014/main" id="{2426B354-1E5F-1147-8BB8-C54F664BDA70}"/>
              </a:ext>
            </a:extLst>
          </p:cNvPr>
          <p:cNvSpPr txBox="1">
            <a:spLocks/>
          </p:cNvSpPr>
          <p:nvPr>
            <p:custDataLst>
              <p:tags r:id="rId1"/>
            </p:custDataLst>
          </p:nvPr>
        </p:nvSpPr>
        <p:spPr>
          <a:xfrm>
            <a:off x="7086104" y="1153471"/>
            <a:ext cx="4741462" cy="539641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lnSpc>
                <a:spcPct val="100000"/>
              </a:lnSpc>
              <a:buClr>
                <a:srgbClr val="E2051B"/>
              </a:buClr>
              <a:buNone/>
            </a:pPr>
            <a:endParaRPr lang="fr-FR" sz="1200" dirty="0"/>
          </a:p>
          <a:p>
            <a:pPr>
              <a:lnSpc>
                <a:spcPct val="100000"/>
              </a:lnSpc>
              <a:buClr>
                <a:srgbClr val="E2051B"/>
              </a:buClr>
            </a:pPr>
            <a:endParaRPr lang="fr-FR" sz="1200" i="1" dirty="0"/>
          </a:p>
          <a:p>
            <a:pPr>
              <a:lnSpc>
                <a:spcPct val="100000"/>
              </a:lnSpc>
              <a:buClr>
                <a:srgbClr val="E2051B"/>
              </a:buClr>
            </a:pPr>
            <a:endParaRPr lang="fr-FR" sz="1600" i="1" dirty="0"/>
          </a:p>
          <a:p>
            <a:pPr>
              <a:lnSpc>
                <a:spcPct val="100000"/>
              </a:lnSpc>
              <a:buClr>
                <a:srgbClr val="E2051B"/>
              </a:buClr>
            </a:pPr>
            <a:endParaRPr lang="fr-FR" sz="1600" i="1" dirty="0"/>
          </a:p>
          <a:p>
            <a:endParaRPr lang="fr-FR" sz="1600" dirty="0"/>
          </a:p>
        </p:txBody>
      </p:sp>
      <p:sp>
        <p:nvSpPr>
          <p:cNvPr id="3" name="ZoneTexte 2">
            <a:extLst>
              <a:ext uri="{FF2B5EF4-FFF2-40B4-BE49-F238E27FC236}">
                <a16:creationId xmlns="" xmlns:a16="http://schemas.microsoft.com/office/drawing/2014/main" id="{3354576B-6946-AC42-AFEE-B2D5D86A823C}"/>
              </a:ext>
            </a:extLst>
          </p:cNvPr>
          <p:cNvSpPr txBox="1"/>
          <p:nvPr>
            <p:custDataLst>
              <p:tags r:id="rId2"/>
            </p:custDataLst>
          </p:nvPr>
        </p:nvSpPr>
        <p:spPr>
          <a:xfrm>
            <a:off x="749682" y="108564"/>
            <a:ext cx="2178802"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EN BREF….</a:t>
            </a:r>
          </a:p>
        </p:txBody>
      </p:sp>
      <p:sp>
        <p:nvSpPr>
          <p:cNvPr id="8" name="ZoneTexte 7">
            <a:extLst>
              <a:ext uri="{FF2B5EF4-FFF2-40B4-BE49-F238E27FC236}">
                <a16:creationId xmlns="" xmlns:a16="http://schemas.microsoft.com/office/drawing/2014/main" id="{7FDE3836-BFB4-5E46-8149-0882566825E7}"/>
              </a:ext>
            </a:extLst>
          </p:cNvPr>
          <p:cNvSpPr txBox="1"/>
          <p:nvPr>
            <p:custDataLst>
              <p:tags r:id="rId3"/>
            </p:custDataLst>
          </p:nvPr>
        </p:nvSpPr>
        <p:spPr>
          <a:xfrm>
            <a:off x="-48731" y="6652169"/>
            <a:ext cx="2877711" cy="200055"/>
          </a:xfrm>
          <a:prstGeom prst="rect">
            <a:avLst/>
          </a:prstGeom>
          <a:noFill/>
        </p:spPr>
        <p:txBody>
          <a:bodyPr wrap="none" rtlCol="0">
            <a:spAutoFit/>
          </a:bodyPr>
          <a:lstStyle/>
          <a:p>
            <a:r>
              <a:rPr lang="fr-FR" sz="700" i="1" dirty="0"/>
              <a:t>Contributions issues de la consultation n’engageant pas Nîmes Métropole</a:t>
            </a:r>
          </a:p>
        </p:txBody>
      </p:sp>
      <p:sp>
        <p:nvSpPr>
          <p:cNvPr id="5" name="ZoneTexte 4">
            <a:extLst>
              <a:ext uri="{FF2B5EF4-FFF2-40B4-BE49-F238E27FC236}">
                <a16:creationId xmlns="" xmlns:a16="http://schemas.microsoft.com/office/drawing/2014/main" id="{730C2F27-A8BD-CB49-8CA7-8B65DB6A0507}"/>
              </a:ext>
            </a:extLst>
          </p:cNvPr>
          <p:cNvSpPr txBox="1"/>
          <p:nvPr>
            <p:custDataLst>
              <p:tags r:id="rId4"/>
            </p:custDataLst>
          </p:nvPr>
        </p:nvSpPr>
        <p:spPr>
          <a:xfrm>
            <a:off x="370475" y="4080261"/>
            <a:ext cx="4110086" cy="1061829"/>
          </a:xfrm>
          <a:prstGeom prst="rect">
            <a:avLst/>
          </a:prstGeom>
          <a:noFill/>
        </p:spPr>
        <p:txBody>
          <a:bodyPr wrap="square" rtlCol="0">
            <a:spAutoFit/>
          </a:bodyPr>
          <a:lstStyle/>
          <a:p>
            <a:r>
              <a:rPr lang="fr-FR" sz="2000" dirty="0">
                <a:solidFill>
                  <a:srgbClr val="CB1569"/>
                </a:solidFill>
                <a:latin typeface="Avenir Book" panose="02000503020000020003" pitchFamily="2" charset="0"/>
                <a:cs typeface="Arial" panose="020B0604020202020204" pitchFamily="34" charset="0"/>
              </a:rPr>
              <a:t>«</a:t>
            </a:r>
            <a:r>
              <a:rPr lang="fr-FR" sz="1100" dirty="0">
                <a:latin typeface="Avenir Book" panose="02000503020000020003" pitchFamily="2" charset="0"/>
                <a:cs typeface="Arial" panose="020B0604020202020204" pitchFamily="34" charset="0"/>
              </a:rPr>
              <a:t> </a:t>
            </a:r>
            <a:r>
              <a:rPr lang="fr-FR" sz="1200" dirty="0">
                <a:latin typeface="Avenir Book" panose="02000503020000020003" pitchFamily="2" charset="0"/>
                <a:cs typeface="Arial" panose="020B0604020202020204" pitchFamily="34" charset="0"/>
              </a:rPr>
              <a:t>C’est ma première réunion et j’espère que les projets seront mis en place</a:t>
            </a:r>
            <a:r>
              <a:rPr lang="fr-FR" sz="1200" dirty="0">
                <a:solidFill>
                  <a:srgbClr val="CB1569"/>
                </a:solidFill>
                <a:latin typeface="Avenir Book" panose="02000503020000020003" pitchFamily="2" charset="0"/>
                <a:cs typeface="Arial" panose="020B0604020202020204" pitchFamily="34" charset="0"/>
              </a:rPr>
              <a:t> </a:t>
            </a:r>
            <a:r>
              <a:rPr lang="fr-FR" sz="2000" dirty="0">
                <a:solidFill>
                  <a:srgbClr val="CB1569"/>
                </a:solidFill>
                <a:latin typeface="Avenir Book" panose="02000503020000020003" pitchFamily="2" charset="0"/>
                <a:cs typeface="Arial" panose="020B0604020202020204" pitchFamily="34" charset="0"/>
              </a:rPr>
              <a:t>»</a:t>
            </a:r>
          </a:p>
          <a:p>
            <a:endParaRPr lang="fr-FR" sz="700" i="1" dirty="0">
              <a:latin typeface="Avenir Book" panose="02000503020000020003" pitchFamily="2" charset="0"/>
              <a:cs typeface="Arial" panose="020B0604020202020204" pitchFamily="34" charset="0"/>
            </a:endParaRPr>
          </a:p>
          <a:p>
            <a:endParaRPr lang="fr-FR" sz="1600" dirty="0"/>
          </a:p>
        </p:txBody>
      </p:sp>
      <p:sp>
        <p:nvSpPr>
          <p:cNvPr id="6" name="ZoneTexte 5">
            <a:extLst>
              <a:ext uri="{FF2B5EF4-FFF2-40B4-BE49-F238E27FC236}">
                <a16:creationId xmlns="" xmlns:a16="http://schemas.microsoft.com/office/drawing/2014/main" id="{DB3536B0-1E4D-BD4D-AE99-F3FA68A5669A}"/>
              </a:ext>
            </a:extLst>
          </p:cNvPr>
          <p:cNvSpPr txBox="1"/>
          <p:nvPr>
            <p:custDataLst>
              <p:tags r:id="rId5"/>
            </p:custDataLst>
          </p:nvPr>
        </p:nvSpPr>
        <p:spPr>
          <a:xfrm>
            <a:off x="620985" y="5904813"/>
            <a:ext cx="4330866" cy="677108"/>
          </a:xfrm>
          <a:prstGeom prst="rect">
            <a:avLst/>
          </a:prstGeom>
          <a:noFill/>
        </p:spPr>
        <p:txBody>
          <a:bodyPr wrap="none" rtlCol="0">
            <a:spAutoFit/>
          </a:bodyPr>
          <a:lstStyle/>
          <a:p>
            <a:r>
              <a:rPr lang="fr-FR" sz="2000" i="1" dirty="0">
                <a:solidFill>
                  <a:srgbClr val="CB1569"/>
                </a:solidFill>
                <a:latin typeface="Avenir Book" panose="02000503020000020003" pitchFamily="2" charset="0"/>
                <a:cs typeface="Arial" panose="020B0604020202020204" pitchFamily="34" charset="0"/>
              </a:rPr>
              <a:t>«</a:t>
            </a:r>
            <a:r>
              <a:rPr lang="fr-FR" sz="1600" i="1" dirty="0">
                <a:latin typeface="Avenir Book" panose="02000503020000020003" pitchFamily="2" charset="0"/>
                <a:cs typeface="Arial" panose="020B0604020202020204" pitchFamily="34" charset="0"/>
              </a:rPr>
              <a:t> </a:t>
            </a:r>
            <a:r>
              <a:rPr lang="fr-FR" sz="1200" i="1" dirty="0">
                <a:latin typeface="Avenir Book" panose="02000503020000020003" pitchFamily="2" charset="0"/>
                <a:cs typeface="Arial" panose="020B0604020202020204" pitchFamily="34" charset="0"/>
              </a:rPr>
              <a:t>De beaux projets en cours ! Impatiente de les voir mis en place !</a:t>
            </a:r>
            <a:r>
              <a:rPr lang="fr-FR" sz="2000" i="1" dirty="0">
                <a:solidFill>
                  <a:srgbClr val="CB1569"/>
                </a:solidFill>
                <a:latin typeface="Avenir Book" panose="02000503020000020003" pitchFamily="2" charset="0"/>
                <a:cs typeface="Arial" panose="020B0604020202020204" pitchFamily="34" charset="0"/>
              </a:rPr>
              <a:t> »</a:t>
            </a:r>
          </a:p>
          <a:p>
            <a:endParaRPr lang="fr-FR" dirty="0"/>
          </a:p>
        </p:txBody>
      </p:sp>
      <p:sp>
        <p:nvSpPr>
          <p:cNvPr id="7" name="ZoneTexte 6">
            <a:extLst>
              <a:ext uri="{FF2B5EF4-FFF2-40B4-BE49-F238E27FC236}">
                <a16:creationId xmlns="" xmlns:a16="http://schemas.microsoft.com/office/drawing/2014/main" id="{BCC2F208-3362-9544-AA9A-5A62DE69E2C6}"/>
              </a:ext>
            </a:extLst>
          </p:cNvPr>
          <p:cNvSpPr txBox="1"/>
          <p:nvPr>
            <p:custDataLst>
              <p:tags r:id="rId6"/>
            </p:custDataLst>
          </p:nvPr>
        </p:nvSpPr>
        <p:spPr>
          <a:xfrm>
            <a:off x="364434" y="5343131"/>
            <a:ext cx="1962397" cy="646331"/>
          </a:xfrm>
          <a:prstGeom prst="rect">
            <a:avLst/>
          </a:prstGeom>
          <a:noFill/>
        </p:spPr>
        <p:txBody>
          <a:bodyPr wrap="none" rtlCol="0">
            <a:spAutoFit/>
          </a:bodyPr>
          <a:lstStyle/>
          <a:p>
            <a:r>
              <a:rPr lang="fr-FR" sz="2000" i="1" dirty="0">
                <a:solidFill>
                  <a:srgbClr val="CB1569"/>
                </a:solidFill>
                <a:latin typeface="Avenir Book" panose="02000503020000020003" pitchFamily="2" charset="0"/>
                <a:cs typeface="Arial" panose="020B0604020202020204" pitchFamily="34" charset="0"/>
              </a:rPr>
              <a:t>«</a:t>
            </a:r>
            <a:r>
              <a:rPr lang="fr-FR" sz="1400" i="1" dirty="0">
                <a:latin typeface="Avenir Book" panose="02000503020000020003" pitchFamily="2" charset="0"/>
                <a:cs typeface="Arial" panose="020B0604020202020204" pitchFamily="34" charset="0"/>
              </a:rPr>
              <a:t> </a:t>
            </a:r>
            <a:r>
              <a:rPr lang="fr-FR" sz="1200" i="1" dirty="0">
                <a:latin typeface="Avenir Book" panose="02000503020000020003" pitchFamily="2" charset="0"/>
                <a:cs typeface="Arial" panose="020B0604020202020204" pitchFamily="34" charset="0"/>
              </a:rPr>
              <a:t>Vivement la réalisation ! </a:t>
            </a:r>
            <a:r>
              <a:rPr lang="fr-FR" sz="2000" i="1" dirty="0">
                <a:solidFill>
                  <a:srgbClr val="CB1569"/>
                </a:solidFill>
                <a:latin typeface="Avenir Book" panose="02000503020000020003" pitchFamily="2" charset="0"/>
                <a:cs typeface="Arial" panose="020B0604020202020204" pitchFamily="34" charset="0"/>
              </a:rPr>
              <a:t>»</a:t>
            </a:r>
          </a:p>
          <a:p>
            <a:endParaRPr lang="fr-FR" sz="1600" dirty="0"/>
          </a:p>
        </p:txBody>
      </p:sp>
      <p:sp>
        <p:nvSpPr>
          <p:cNvPr id="12" name="ZoneTexte 11">
            <a:extLst>
              <a:ext uri="{FF2B5EF4-FFF2-40B4-BE49-F238E27FC236}">
                <a16:creationId xmlns="" xmlns:a16="http://schemas.microsoft.com/office/drawing/2014/main" id="{821D1515-C993-584C-B117-29C306093F13}"/>
              </a:ext>
            </a:extLst>
          </p:cNvPr>
          <p:cNvSpPr txBox="1"/>
          <p:nvPr>
            <p:custDataLst>
              <p:tags r:id="rId7"/>
            </p:custDataLst>
          </p:nvPr>
        </p:nvSpPr>
        <p:spPr>
          <a:xfrm>
            <a:off x="2091693" y="4833427"/>
            <a:ext cx="1239442" cy="646331"/>
          </a:xfrm>
          <a:prstGeom prst="rect">
            <a:avLst/>
          </a:prstGeom>
          <a:noFill/>
        </p:spPr>
        <p:txBody>
          <a:bodyPr wrap="none" rtlCol="0">
            <a:spAutoFit/>
          </a:bodyPr>
          <a:lstStyle/>
          <a:p>
            <a:r>
              <a:rPr lang="fr-FR" sz="2000" i="1" dirty="0">
                <a:solidFill>
                  <a:srgbClr val="CB1569"/>
                </a:solidFill>
                <a:latin typeface="Avenir Book" panose="02000503020000020003" pitchFamily="2" charset="0"/>
                <a:cs typeface="Arial" panose="020B0604020202020204" pitchFamily="34" charset="0"/>
              </a:rPr>
              <a:t>« </a:t>
            </a:r>
            <a:r>
              <a:rPr lang="fr-FR" sz="1200" i="1" dirty="0">
                <a:latin typeface="Avenir Book" panose="02000503020000020003" pitchFamily="2" charset="0"/>
                <a:cs typeface="Arial" panose="020B0604020202020204" pitchFamily="34" charset="0"/>
              </a:rPr>
              <a:t>On avance! </a:t>
            </a:r>
            <a:r>
              <a:rPr lang="fr-FR" sz="2000" i="1" dirty="0">
                <a:solidFill>
                  <a:srgbClr val="CB1569"/>
                </a:solidFill>
                <a:latin typeface="Avenir Book" panose="02000503020000020003" pitchFamily="2" charset="0"/>
                <a:cs typeface="Arial" panose="020B0604020202020204" pitchFamily="34" charset="0"/>
              </a:rPr>
              <a:t>»</a:t>
            </a:r>
          </a:p>
          <a:p>
            <a:endParaRPr lang="fr-FR" sz="1600" dirty="0"/>
          </a:p>
        </p:txBody>
      </p:sp>
      <p:sp>
        <p:nvSpPr>
          <p:cNvPr id="13" name="Espace réservé du contenu 2">
            <a:extLst>
              <a:ext uri="{FF2B5EF4-FFF2-40B4-BE49-F238E27FC236}">
                <a16:creationId xmlns="" xmlns:a16="http://schemas.microsoft.com/office/drawing/2014/main" id="{FCBFE600-A5CD-FA4E-8A4B-571218D071CF}"/>
              </a:ext>
            </a:extLst>
          </p:cNvPr>
          <p:cNvSpPr txBox="1">
            <a:spLocks/>
          </p:cNvSpPr>
          <p:nvPr>
            <p:custDataLst>
              <p:tags r:id="rId8"/>
            </p:custDataLst>
          </p:nvPr>
        </p:nvSpPr>
        <p:spPr>
          <a:xfrm>
            <a:off x="1102074" y="894793"/>
            <a:ext cx="2711195" cy="36533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600" b="1" dirty="0">
                <a:latin typeface="Avenir Black" panose="02000503020000020003" pitchFamily="2" charset="0"/>
              </a:rPr>
              <a:t>LES ARBITRAGES</a:t>
            </a:r>
          </a:p>
          <a:p>
            <a:pPr>
              <a:lnSpc>
                <a:spcPct val="100000"/>
              </a:lnSpc>
              <a:buClr>
                <a:srgbClr val="E2051B"/>
              </a:buClr>
            </a:pPr>
            <a:endParaRPr lang="fr-FR" sz="1200" dirty="0">
              <a:latin typeface="Avenir Medium" panose="02000503020000020003" pitchFamily="2" charset="0"/>
            </a:endParaRPr>
          </a:p>
          <a:p>
            <a:pPr>
              <a:lnSpc>
                <a:spcPct val="100000"/>
              </a:lnSpc>
              <a:buClr>
                <a:srgbClr val="E2051B"/>
              </a:buClr>
            </a:pPr>
            <a:r>
              <a:rPr lang="fr-FR" sz="1200" b="1" dirty="0">
                <a:solidFill>
                  <a:srgbClr val="CB1569"/>
                </a:solidFill>
                <a:latin typeface="Avenir Medium" panose="02000503020000020003" pitchFamily="2" charset="0"/>
              </a:rPr>
              <a:t>RÉSEAU ARMATURE</a:t>
            </a:r>
            <a:endParaRPr lang="fr-FR" sz="12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T4 </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Création de la T3</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Propositions sur Nîmes</a:t>
            </a:r>
          </a:p>
          <a:p>
            <a:pPr marL="180975" indent="-180975">
              <a:lnSpc>
                <a:spcPct val="100000"/>
              </a:lnSpc>
              <a:buClr>
                <a:srgbClr val="E2051B"/>
              </a:buClr>
              <a:buFont typeface="Arial" panose="020B0604020202020204" pitchFamily="34" charset="0"/>
              <a:buChar char="•"/>
            </a:pPr>
            <a:r>
              <a:rPr lang="fr-FR" sz="1200" b="1" dirty="0">
                <a:latin typeface="Avenir Medium" panose="02000503020000020003" pitchFamily="2" charset="0"/>
              </a:rPr>
              <a:t>Proposition </a:t>
            </a:r>
            <a:r>
              <a:rPr lang="fr-FR" sz="1200" b="1" dirty="0" err="1">
                <a:latin typeface="Avenir Medium" panose="02000503020000020003" pitchFamily="2" charset="0"/>
              </a:rPr>
              <a:t>Vaunage</a:t>
            </a:r>
            <a:endParaRPr lang="fr-FR" sz="1200" b="1"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200" dirty="0">
              <a:latin typeface="Avenir Medium" panose="02000503020000020003" pitchFamily="2" charset="0"/>
            </a:endParaRPr>
          </a:p>
        </p:txBody>
      </p:sp>
      <p:pic>
        <p:nvPicPr>
          <p:cNvPr id="15" name="Image 14">
            <a:extLst>
              <a:ext uri="{FF2B5EF4-FFF2-40B4-BE49-F238E27FC236}">
                <a16:creationId xmlns="" xmlns:a16="http://schemas.microsoft.com/office/drawing/2014/main" id="{CA587197-8681-5B45-A4A5-4D0FDF59AEE2}"/>
              </a:ext>
            </a:extLst>
          </p:cNvPr>
          <p:cNvPicPr>
            <a:picLocks noChangeAspect="1"/>
          </p:cNvPicPr>
          <p:nvPr>
            <p:custDataLst>
              <p:tags r:id="rId9"/>
            </p:custDataLst>
          </p:nvPr>
        </p:nvPicPr>
        <p:blipFill>
          <a:blip r:embed="rId19"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364434" y="880630"/>
            <a:ext cx="737640" cy="484735"/>
          </a:xfrm>
          <a:prstGeom prst="rect">
            <a:avLst/>
          </a:prstGeom>
        </p:spPr>
      </p:pic>
      <p:pic>
        <p:nvPicPr>
          <p:cNvPr id="19" name="Graphique 18" descr="Contour de visage avec grimace avec un remplissage uni">
            <a:extLst>
              <a:ext uri="{FF2B5EF4-FFF2-40B4-BE49-F238E27FC236}">
                <a16:creationId xmlns="" xmlns:a16="http://schemas.microsoft.com/office/drawing/2014/main" id="{7D3789A4-E494-4B5A-A870-A4FE88F646D4}"/>
              </a:ext>
            </a:extLst>
          </p:cNvPr>
          <p:cNvPicPr>
            <a:picLocks noChangeAspect="1"/>
          </p:cNvPicPr>
          <p:nvPr>
            <p:custDataLst>
              <p:tags r:id="rId10"/>
            </p:custDataLst>
          </p:nvPr>
        </p:nvPicPr>
        <p:blipFill>
          <a:blip r:embed="rId20">
            <a:extLst>
              <a:ext uri="{96DAC541-7B7A-43D3-8B79-37D633B846F1}">
                <asvg:svgBlip xmlns="" xmlns:asvg="http://schemas.microsoft.com/office/drawing/2016/SVG/main" r:embed="rId21"/>
              </a:ext>
            </a:extLst>
          </a:blip>
          <a:stretch>
            <a:fillRect/>
          </a:stretch>
        </p:blipFill>
        <p:spPr>
          <a:xfrm>
            <a:off x="2868341" y="1772761"/>
            <a:ext cx="388565" cy="388565"/>
          </a:xfrm>
          <a:prstGeom prst="rect">
            <a:avLst/>
          </a:prstGeom>
        </p:spPr>
      </p:pic>
      <p:pic>
        <p:nvPicPr>
          <p:cNvPr id="22" name="Graphique 21" descr="Contour de visage avec grimace avec un remplissage uni">
            <a:extLst>
              <a:ext uri="{FF2B5EF4-FFF2-40B4-BE49-F238E27FC236}">
                <a16:creationId xmlns="" xmlns:a16="http://schemas.microsoft.com/office/drawing/2014/main" id="{66917A3C-3395-4338-83AF-B29B357F05C2}"/>
              </a:ext>
            </a:extLst>
          </p:cNvPr>
          <p:cNvPicPr>
            <a:picLocks noChangeAspect="1"/>
          </p:cNvPicPr>
          <p:nvPr>
            <p:custDataLst>
              <p:tags r:id="rId11"/>
            </p:custDataLst>
          </p:nvPr>
        </p:nvPicPr>
        <p:blipFill>
          <a:blip r:embed="rId20">
            <a:extLst>
              <a:ext uri="{96DAC541-7B7A-43D3-8B79-37D633B846F1}">
                <asvg:svgBlip xmlns="" xmlns:asvg="http://schemas.microsoft.com/office/drawing/2016/SVG/main" r:embed="rId21"/>
              </a:ext>
            </a:extLst>
          </a:blip>
          <a:stretch>
            <a:fillRect/>
          </a:stretch>
        </p:blipFill>
        <p:spPr>
          <a:xfrm>
            <a:off x="3243664" y="2095133"/>
            <a:ext cx="388565" cy="388565"/>
          </a:xfrm>
          <a:prstGeom prst="rect">
            <a:avLst/>
          </a:prstGeom>
        </p:spPr>
      </p:pic>
      <p:pic>
        <p:nvPicPr>
          <p:cNvPr id="23" name="Graphique 22" descr="Contour de visage confus avec un remplissage uni">
            <a:extLst>
              <a:ext uri="{FF2B5EF4-FFF2-40B4-BE49-F238E27FC236}">
                <a16:creationId xmlns="" xmlns:a16="http://schemas.microsoft.com/office/drawing/2014/main" id="{E0090260-E93A-43A6-88C1-56DE90F160DC}"/>
              </a:ext>
            </a:extLst>
          </p:cNvPr>
          <p:cNvPicPr>
            <a:picLocks noChangeAspect="1"/>
          </p:cNvPicPr>
          <p:nvPr>
            <p:custDataLst>
              <p:tags r:id="rId12"/>
            </p:custDataLst>
          </p:nvPr>
        </p:nvPicPr>
        <p:blipFill>
          <a:blip r:embed="rId22">
            <a:extLst>
              <a:ext uri="{96DAC541-7B7A-43D3-8B79-37D633B846F1}">
                <asvg:svgBlip xmlns="" xmlns:asvg="http://schemas.microsoft.com/office/drawing/2016/SVG/main" r:embed="rId23"/>
              </a:ext>
            </a:extLst>
          </a:blip>
          <a:stretch>
            <a:fillRect/>
          </a:stretch>
        </p:blipFill>
        <p:spPr>
          <a:xfrm>
            <a:off x="2888485" y="2098548"/>
            <a:ext cx="388565" cy="388565"/>
          </a:xfrm>
          <a:prstGeom prst="rect">
            <a:avLst/>
          </a:prstGeom>
        </p:spPr>
      </p:pic>
      <p:pic>
        <p:nvPicPr>
          <p:cNvPr id="24" name="Graphique 23" descr="Contour de visage confus avec un remplissage uni">
            <a:extLst>
              <a:ext uri="{FF2B5EF4-FFF2-40B4-BE49-F238E27FC236}">
                <a16:creationId xmlns="" xmlns:a16="http://schemas.microsoft.com/office/drawing/2014/main" id="{D3CA1020-236C-498B-9577-03662C1FBC3B}"/>
              </a:ext>
            </a:extLst>
          </p:cNvPr>
          <p:cNvPicPr>
            <a:picLocks noChangeAspect="1"/>
          </p:cNvPicPr>
          <p:nvPr>
            <p:custDataLst>
              <p:tags r:id="rId13"/>
            </p:custDataLst>
          </p:nvPr>
        </p:nvPicPr>
        <p:blipFill>
          <a:blip r:embed="rId22">
            <a:extLst>
              <a:ext uri="{96DAC541-7B7A-43D3-8B79-37D633B846F1}">
                <asvg:svgBlip xmlns="" xmlns:asvg="http://schemas.microsoft.com/office/drawing/2016/SVG/main" r:embed="rId23"/>
              </a:ext>
            </a:extLst>
          </a:blip>
          <a:stretch>
            <a:fillRect/>
          </a:stretch>
        </p:blipFill>
        <p:spPr>
          <a:xfrm>
            <a:off x="2880175" y="2437802"/>
            <a:ext cx="388565" cy="388565"/>
          </a:xfrm>
          <a:prstGeom prst="rect">
            <a:avLst/>
          </a:prstGeom>
        </p:spPr>
      </p:pic>
      <p:pic>
        <p:nvPicPr>
          <p:cNvPr id="25" name="Graphique 24" descr="Contour de visage avec grimace avec un remplissage uni">
            <a:extLst>
              <a:ext uri="{FF2B5EF4-FFF2-40B4-BE49-F238E27FC236}">
                <a16:creationId xmlns="" xmlns:a16="http://schemas.microsoft.com/office/drawing/2014/main" id="{8EAF2BB9-1492-46A0-8FB7-7F1D931EA844}"/>
              </a:ext>
            </a:extLst>
          </p:cNvPr>
          <p:cNvPicPr>
            <a:picLocks noChangeAspect="1"/>
          </p:cNvPicPr>
          <p:nvPr>
            <p:custDataLst>
              <p:tags r:id="rId14"/>
            </p:custDataLst>
          </p:nvPr>
        </p:nvPicPr>
        <p:blipFill>
          <a:blip r:embed="rId20">
            <a:extLst>
              <a:ext uri="{96DAC541-7B7A-43D3-8B79-37D633B846F1}">
                <asvg:svgBlip xmlns="" xmlns:asvg="http://schemas.microsoft.com/office/drawing/2016/SVG/main" r:embed="rId21"/>
              </a:ext>
            </a:extLst>
          </a:blip>
          <a:stretch>
            <a:fillRect/>
          </a:stretch>
        </p:blipFill>
        <p:spPr>
          <a:xfrm>
            <a:off x="3260285" y="2755912"/>
            <a:ext cx="388565" cy="388565"/>
          </a:xfrm>
          <a:prstGeom prst="rect">
            <a:avLst/>
          </a:prstGeom>
        </p:spPr>
      </p:pic>
      <p:pic>
        <p:nvPicPr>
          <p:cNvPr id="28" name="Graphique 27" descr="Contour de visage confus avec un remplissage uni">
            <a:extLst>
              <a:ext uri="{FF2B5EF4-FFF2-40B4-BE49-F238E27FC236}">
                <a16:creationId xmlns="" xmlns:a16="http://schemas.microsoft.com/office/drawing/2014/main" id="{625F67A5-9726-45F0-ABB4-0CB6433F4661}"/>
              </a:ext>
            </a:extLst>
          </p:cNvPr>
          <p:cNvPicPr>
            <a:picLocks noChangeAspect="1"/>
          </p:cNvPicPr>
          <p:nvPr>
            <p:custDataLst>
              <p:tags r:id="rId15"/>
            </p:custDataLst>
          </p:nvPr>
        </p:nvPicPr>
        <p:blipFill>
          <a:blip r:embed="rId22">
            <a:extLst>
              <a:ext uri="{96DAC541-7B7A-43D3-8B79-37D633B846F1}">
                <asvg:svgBlip xmlns="" xmlns:asvg="http://schemas.microsoft.com/office/drawing/2016/SVG/main" r:embed="rId23"/>
              </a:ext>
            </a:extLst>
          </a:blip>
          <a:stretch>
            <a:fillRect/>
          </a:stretch>
        </p:blipFill>
        <p:spPr>
          <a:xfrm>
            <a:off x="2896796" y="2767150"/>
            <a:ext cx="388565" cy="388565"/>
          </a:xfrm>
          <a:prstGeom prst="rect">
            <a:avLst/>
          </a:prstGeom>
        </p:spPr>
      </p:pic>
      <p:sp>
        <p:nvSpPr>
          <p:cNvPr id="29" name="Espace réservé du contenu 2">
            <a:extLst>
              <a:ext uri="{FF2B5EF4-FFF2-40B4-BE49-F238E27FC236}">
                <a16:creationId xmlns="" xmlns:a16="http://schemas.microsoft.com/office/drawing/2014/main" id="{B56ACC7A-E941-4E6D-BB80-97D4FDDDA060}"/>
              </a:ext>
            </a:extLst>
          </p:cNvPr>
          <p:cNvSpPr txBox="1">
            <a:spLocks/>
          </p:cNvSpPr>
          <p:nvPr>
            <p:custDataLst>
              <p:tags r:id="rId16"/>
            </p:custDataLst>
          </p:nvPr>
        </p:nvSpPr>
        <p:spPr>
          <a:xfrm>
            <a:off x="6685582" y="183466"/>
            <a:ext cx="5141984" cy="674410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fr-FR" sz="1400" b="1" dirty="0">
                <a:latin typeface="Avenir Black" panose="02000503020000020003" pitchFamily="2" charset="0"/>
              </a:rPr>
              <a:t>LES PROPOSITIONS DES PARTICIPANTS</a:t>
            </a:r>
          </a:p>
          <a:p>
            <a:pPr>
              <a:lnSpc>
                <a:spcPct val="100000"/>
              </a:lnSpc>
              <a:buClr>
                <a:srgbClr val="E2051B"/>
              </a:buClr>
            </a:pPr>
            <a:r>
              <a:rPr lang="fr-FR" sz="1200" b="1" dirty="0">
                <a:solidFill>
                  <a:srgbClr val="CB1569"/>
                </a:solidFill>
              </a:rPr>
              <a:t>D’ordre général</a:t>
            </a:r>
          </a:p>
          <a:p>
            <a:pPr marL="171450" indent="-171450">
              <a:lnSpc>
                <a:spcPct val="100000"/>
              </a:lnSpc>
              <a:buClr>
                <a:srgbClr val="E2051B"/>
              </a:buClr>
              <a:buFont typeface="Arial" panose="020B0604020202020204" pitchFamily="34" charset="0"/>
              <a:buChar char="•"/>
            </a:pPr>
            <a:r>
              <a:rPr lang="fr-FR" sz="1100" dirty="0">
                <a:solidFill>
                  <a:srgbClr val="CB1569"/>
                </a:solidFill>
                <a:ea typeface="Trebuchet MS" charset="0"/>
                <a:cs typeface="Arial" panose="020B0604020202020204" pitchFamily="34" charset="0"/>
              </a:rPr>
              <a:t>Vie des lignes</a:t>
            </a:r>
          </a:p>
          <a:p>
            <a:pPr marL="857250" lvl="1" indent="-171450">
              <a:lnSpc>
                <a:spcPct val="100000"/>
              </a:lnSpc>
              <a:buClr>
                <a:srgbClr val="E2051B"/>
              </a:buClr>
            </a:pPr>
            <a:r>
              <a:rPr lang="fr-FR" sz="1000" dirty="0">
                <a:ea typeface="Trebuchet MS" charset="0"/>
                <a:cs typeface="Arial" panose="020B0604020202020204" pitchFamily="34" charset="0"/>
              </a:rPr>
              <a:t>Renforcer les fréquences pour les bus de nuit et le week-end (T1 et T2 ont été mentionnés parmi l’ensemble des demandes)</a:t>
            </a:r>
          </a:p>
          <a:p>
            <a:pPr marL="857250" lvl="1" indent="-171450">
              <a:lnSpc>
                <a:spcPct val="100000"/>
              </a:lnSpc>
              <a:buClr>
                <a:srgbClr val="E2051B"/>
              </a:buClr>
            </a:pPr>
            <a:r>
              <a:rPr lang="fr-FR" sz="1000" dirty="0">
                <a:ea typeface="Trebuchet MS" charset="0"/>
                <a:cs typeface="Arial" panose="020B0604020202020204" pitchFamily="34" charset="0"/>
              </a:rPr>
              <a:t>Renforcer les lignes structurantes et rallonger les horaires en soirée la semaine et/ou le WE</a:t>
            </a:r>
          </a:p>
          <a:p>
            <a:pPr marL="857250" lvl="1" indent="-171450">
              <a:lnSpc>
                <a:spcPct val="100000"/>
              </a:lnSpc>
              <a:buClr>
                <a:srgbClr val="E2051B"/>
              </a:buClr>
            </a:pPr>
            <a:r>
              <a:rPr lang="fr-FR" sz="1100" dirty="0">
                <a:cs typeface="Arial" panose="020B0604020202020204" pitchFamily="34" charset="0"/>
              </a:rPr>
              <a:t>Les propositions de réseau doivent </a:t>
            </a:r>
            <a:r>
              <a:rPr lang="fr-FR" sz="1100" b="1" dirty="0">
                <a:cs typeface="Arial" panose="020B0604020202020204" pitchFamily="34" charset="0"/>
              </a:rPr>
              <a:t>mieux prendre en compte les quartiers qui se densifient </a:t>
            </a:r>
            <a:r>
              <a:rPr lang="fr-FR" sz="1100" dirty="0">
                <a:cs typeface="Arial" panose="020B0604020202020204" pitchFamily="34" charset="0"/>
              </a:rPr>
              <a:t>pour une offre de transport en commun adaptée (par exemple La Cigale ou la Route d’Uzès)</a:t>
            </a:r>
            <a:endParaRPr lang="fr-FR" sz="1100" dirty="0">
              <a:ea typeface="Trebuchet MS" charset="0"/>
              <a:cs typeface="Arial" panose="020B0604020202020204" pitchFamily="34" charset="0"/>
            </a:endParaRPr>
          </a:p>
          <a:p>
            <a:pPr marL="171450" indent="-171450">
              <a:lnSpc>
                <a:spcPct val="100000"/>
              </a:lnSpc>
              <a:buClr>
                <a:srgbClr val="E2051B"/>
              </a:buClr>
              <a:buFont typeface="Arial" panose="020B0604020202020204" pitchFamily="34" charset="0"/>
              <a:buChar char="•"/>
            </a:pPr>
            <a:r>
              <a:rPr lang="fr-FR" sz="1100" dirty="0">
                <a:solidFill>
                  <a:srgbClr val="CB1569"/>
                </a:solidFill>
                <a:ea typeface="Trebuchet MS" charset="0"/>
                <a:cs typeface="Arial" panose="020B0604020202020204" pitchFamily="34" charset="0"/>
              </a:rPr>
              <a:t>Complémenté de l’offre de transport en commun </a:t>
            </a:r>
          </a:p>
          <a:p>
            <a:pPr marL="857250" lvl="1" indent="-171450">
              <a:lnSpc>
                <a:spcPct val="100000"/>
              </a:lnSpc>
              <a:buClr>
                <a:srgbClr val="E2051B"/>
              </a:buClr>
            </a:pPr>
            <a:r>
              <a:rPr lang="fr-FR" sz="1000" b="1" dirty="0">
                <a:ea typeface="Trebuchet MS" charset="0"/>
                <a:cs typeface="Arial" panose="020B0604020202020204" pitchFamily="34" charset="0"/>
              </a:rPr>
              <a:t>Développer l’offre de pistes cyclables </a:t>
            </a:r>
            <a:r>
              <a:rPr lang="fr-FR" sz="1000" i="1" dirty="0">
                <a:ea typeface="Trebuchet MS" charset="0"/>
                <a:cs typeface="Arial" panose="020B0604020202020204" pitchFamily="34" charset="0"/>
              </a:rPr>
              <a:t>(par exemple d</a:t>
            </a:r>
            <a:r>
              <a:rPr lang="fr-FR" sz="1000" dirty="0">
                <a:ea typeface="Trebuchet MS" charset="0"/>
                <a:cs typeface="Arial" panose="020B0604020202020204" pitchFamily="34" charset="0"/>
              </a:rPr>
              <a:t>évelopper les pistes cyclables de </a:t>
            </a:r>
            <a:r>
              <a:rPr lang="fr-FR" sz="1000" dirty="0" err="1">
                <a:ea typeface="Trebuchet MS" charset="0"/>
                <a:cs typeface="Arial" panose="020B0604020202020204" pitchFamily="34" charset="0"/>
              </a:rPr>
              <a:t>Courbessac</a:t>
            </a:r>
            <a:r>
              <a:rPr lang="fr-FR" sz="1000" dirty="0">
                <a:ea typeface="Trebuchet MS" charset="0"/>
                <a:cs typeface="Arial" panose="020B0604020202020204" pitchFamily="34" charset="0"/>
              </a:rPr>
              <a:t> à Paloma ou </a:t>
            </a:r>
            <a:r>
              <a:rPr lang="fr-FR" sz="1000" dirty="0">
                <a:cs typeface="Arial" panose="020B0604020202020204" pitchFamily="34" charset="0"/>
              </a:rPr>
              <a:t>devant l’école de police vers Paloma, ainsi que des box pour les vélos)</a:t>
            </a:r>
            <a:endParaRPr lang="fr-FR" sz="1000" dirty="0">
              <a:ea typeface="Trebuchet MS" charset="0"/>
              <a:cs typeface="Arial" panose="020B0604020202020204" pitchFamily="34" charset="0"/>
            </a:endParaRPr>
          </a:p>
          <a:p>
            <a:pPr marL="857250" lvl="1" indent="-171450">
              <a:lnSpc>
                <a:spcPct val="100000"/>
              </a:lnSpc>
              <a:buClr>
                <a:srgbClr val="E2051B"/>
              </a:buClr>
            </a:pPr>
            <a:r>
              <a:rPr lang="fr-FR" sz="1000" b="1" dirty="0">
                <a:ea typeface="Trebuchet MS" charset="0"/>
                <a:cs typeface="Arial" panose="020B0604020202020204" pitchFamily="34" charset="0"/>
              </a:rPr>
              <a:t>Développer des parkings relais </a:t>
            </a:r>
            <a:r>
              <a:rPr lang="fr-FR" sz="1000" dirty="0">
                <a:ea typeface="Trebuchet MS" charset="0"/>
                <a:cs typeface="Arial" panose="020B0604020202020204" pitchFamily="34" charset="0"/>
              </a:rPr>
              <a:t>route d’Alès et route de Sauve, dès cette année</a:t>
            </a:r>
          </a:p>
          <a:p>
            <a:pPr marL="171450" indent="-171450">
              <a:lnSpc>
                <a:spcPct val="100000"/>
              </a:lnSpc>
              <a:buClr>
                <a:srgbClr val="E2051B"/>
              </a:buClr>
              <a:buFont typeface="Arial" panose="020B0604020202020204" pitchFamily="34" charset="0"/>
              <a:buChar char="•"/>
            </a:pPr>
            <a:r>
              <a:rPr lang="fr-FR" sz="1100" dirty="0">
                <a:solidFill>
                  <a:srgbClr val="CB1569"/>
                </a:solidFill>
                <a:ea typeface="Trebuchet MS" charset="0"/>
                <a:cs typeface="Arial" panose="020B0604020202020204" pitchFamily="34" charset="0"/>
              </a:rPr>
              <a:t>Signalétique et communication</a:t>
            </a:r>
          </a:p>
          <a:p>
            <a:pPr marL="857250" lvl="1" indent="-171450">
              <a:lnSpc>
                <a:spcPct val="100000"/>
              </a:lnSpc>
              <a:buClr>
                <a:srgbClr val="E2051B"/>
              </a:buClr>
            </a:pPr>
            <a:r>
              <a:rPr lang="fr-FR" sz="1000" dirty="0">
                <a:ea typeface="Trebuchet MS" charset="0"/>
                <a:cs typeface="Arial" panose="020B0604020202020204" pitchFamily="34" charset="0"/>
              </a:rPr>
              <a:t>Développer </a:t>
            </a:r>
            <a:r>
              <a:rPr lang="fr-FR" sz="1000" b="1" dirty="0">
                <a:ea typeface="Trebuchet MS" charset="0"/>
                <a:cs typeface="Arial" panose="020B0604020202020204" pitchFamily="34" charset="0"/>
              </a:rPr>
              <a:t>les panneaux d’affichage </a:t>
            </a:r>
            <a:r>
              <a:rPr lang="fr-FR" sz="1000" dirty="0">
                <a:ea typeface="Trebuchet MS" charset="0"/>
                <a:cs typeface="Arial" panose="020B0604020202020204" pitchFamily="34" charset="0"/>
              </a:rPr>
              <a:t>avec les temps d’attente ou les correspondance à l’intérieur et extérieur des bus </a:t>
            </a:r>
          </a:p>
          <a:p>
            <a:pPr marL="857250" lvl="1" indent="-171450">
              <a:lnSpc>
                <a:spcPct val="100000"/>
              </a:lnSpc>
              <a:buClr>
                <a:srgbClr val="E2051B"/>
              </a:buClr>
            </a:pPr>
            <a:r>
              <a:rPr lang="fr-FR" sz="1000" b="1" dirty="0">
                <a:ea typeface="Trebuchet MS" charset="0"/>
                <a:cs typeface="Arial" panose="020B0604020202020204" pitchFamily="34" charset="0"/>
              </a:rPr>
              <a:t>Modifier les annonces sonores </a:t>
            </a:r>
            <a:r>
              <a:rPr lang="fr-FR" sz="1000" dirty="0">
                <a:ea typeface="Trebuchet MS" charset="0"/>
                <a:cs typeface="Arial" panose="020B0604020202020204" pitchFamily="34" charset="0"/>
              </a:rPr>
              <a:t>dans les bus comme à Metz et Strasbourg</a:t>
            </a:r>
          </a:p>
          <a:p>
            <a:pPr marL="857250" lvl="1" indent="-171450">
              <a:lnSpc>
                <a:spcPct val="100000"/>
              </a:lnSpc>
              <a:buClr>
                <a:srgbClr val="E2051B"/>
              </a:buClr>
            </a:pPr>
            <a:r>
              <a:rPr lang="fr-FR" sz="1000" dirty="0">
                <a:ea typeface="Trebuchet MS" charset="0"/>
                <a:cs typeface="Arial" panose="020B0604020202020204" pitchFamily="34" charset="0"/>
              </a:rPr>
              <a:t>Mettre des panneaux d’affichages pour </a:t>
            </a:r>
            <a:r>
              <a:rPr lang="fr-FR" sz="1000" b="1" dirty="0">
                <a:ea typeface="Trebuchet MS" charset="0"/>
                <a:cs typeface="Arial" panose="020B0604020202020204" pitchFamily="34" charset="0"/>
              </a:rPr>
              <a:t>les arrêts Iris et Puech du Teil</a:t>
            </a:r>
          </a:p>
          <a:p>
            <a:pPr marL="857250" lvl="1" indent="-171450">
              <a:lnSpc>
                <a:spcPct val="100000"/>
              </a:lnSpc>
              <a:buClr>
                <a:srgbClr val="E2051B"/>
              </a:buClr>
            </a:pPr>
            <a:r>
              <a:rPr lang="fr-FR" sz="1000" b="1" dirty="0">
                <a:ea typeface="Trebuchet MS" charset="0"/>
                <a:cs typeface="Arial" panose="020B0604020202020204" pitchFamily="34" charset="0"/>
              </a:rPr>
              <a:t>Diffuser des ’informations sur les navettes gratuites</a:t>
            </a:r>
          </a:p>
          <a:p>
            <a:pPr marL="857250" lvl="1" indent="-171450">
              <a:lnSpc>
                <a:spcPct val="100000"/>
              </a:lnSpc>
              <a:buClr>
                <a:srgbClr val="E2051B"/>
              </a:buClr>
            </a:pPr>
            <a:r>
              <a:rPr lang="fr-FR" sz="1000" b="1" dirty="0">
                <a:cs typeface="Arial" panose="020B0604020202020204" pitchFamily="34" charset="0"/>
              </a:rPr>
              <a:t>Communiquer sur le journal de Nîmes Métropole</a:t>
            </a:r>
            <a:r>
              <a:rPr lang="fr-FR" sz="1000" dirty="0">
                <a:cs typeface="Arial" panose="020B0604020202020204" pitchFamily="34" charset="0"/>
              </a:rPr>
              <a:t>, de la ville et les publications des comités de quartiers sur les actualités du réseau Tango</a:t>
            </a:r>
          </a:p>
          <a:p>
            <a:pPr marL="857250" lvl="1" indent="-171450">
              <a:lnSpc>
                <a:spcPct val="100000"/>
              </a:lnSpc>
              <a:buClr>
                <a:srgbClr val="E2051B"/>
              </a:buClr>
            </a:pPr>
            <a:r>
              <a:rPr lang="fr-FR" sz="1100" b="1" dirty="0">
                <a:cs typeface="Arial" panose="020B0604020202020204" pitchFamily="34" charset="0"/>
              </a:rPr>
              <a:t>Rappel du civisme à bord</a:t>
            </a:r>
            <a:endParaRPr lang="fr-FR" sz="1100" b="1" dirty="0">
              <a:solidFill>
                <a:srgbClr val="CB1569"/>
              </a:solidFill>
            </a:endParaRPr>
          </a:p>
          <a:p>
            <a:pPr>
              <a:lnSpc>
                <a:spcPct val="100000"/>
              </a:lnSpc>
              <a:buClr>
                <a:srgbClr val="E2051B"/>
              </a:buClr>
            </a:pPr>
            <a:r>
              <a:rPr lang="fr-FR" sz="1100" b="1" dirty="0">
                <a:solidFill>
                  <a:srgbClr val="CB1569"/>
                </a:solidFill>
              </a:rPr>
              <a:t>Ligne par ligne </a:t>
            </a:r>
          </a:p>
          <a:p>
            <a:pPr marL="171450" indent="-171450">
              <a:lnSpc>
                <a:spcPct val="100000"/>
              </a:lnSpc>
              <a:spcBef>
                <a:spcPts val="0"/>
              </a:spcBef>
              <a:buClr>
                <a:srgbClr val="E2051B"/>
              </a:buClr>
              <a:buFont typeface="Arial" panose="020B0604020202020204" pitchFamily="34" charset="0"/>
              <a:buChar char="•"/>
            </a:pPr>
            <a:r>
              <a:rPr lang="fr-FR" sz="1100" b="1" dirty="0">
                <a:ea typeface="Trebuchet MS" charset="0"/>
                <a:cs typeface="Arial" panose="020B0604020202020204" pitchFamily="34" charset="0"/>
              </a:rPr>
              <a:t>L4 : </a:t>
            </a:r>
            <a:r>
              <a:rPr lang="fr-FR" sz="1100" dirty="0">
                <a:ea typeface="Trebuchet MS" charset="0"/>
                <a:cs typeface="Arial" panose="020B0604020202020204" pitchFamily="34" charset="0"/>
              </a:rPr>
              <a:t>A terme, </a:t>
            </a:r>
            <a:r>
              <a:rPr lang="fr-FR" sz="1100" b="1" dirty="0">
                <a:ea typeface="Trebuchet MS" charset="0"/>
                <a:cs typeface="Arial" panose="020B0604020202020204" pitchFamily="34" charset="0"/>
              </a:rPr>
              <a:t>aménager un arrêt à </a:t>
            </a:r>
            <a:r>
              <a:rPr lang="fr-FR" sz="1100" b="1" dirty="0" err="1">
                <a:ea typeface="Trebuchet MS" charset="0"/>
                <a:cs typeface="Arial" panose="020B0604020202020204" pitchFamily="34" charset="0"/>
              </a:rPr>
              <a:t>Castanet</a:t>
            </a:r>
            <a:r>
              <a:rPr lang="fr-FR" sz="1100" b="1" dirty="0">
                <a:ea typeface="Trebuchet MS" charset="0"/>
                <a:cs typeface="Arial" panose="020B0604020202020204" pitchFamily="34" charset="0"/>
              </a:rPr>
              <a:t> </a:t>
            </a:r>
            <a:r>
              <a:rPr lang="fr-FR" sz="1100" dirty="0">
                <a:ea typeface="Trebuchet MS" charset="0"/>
                <a:cs typeface="Arial" panose="020B0604020202020204" pitchFamily="34" charset="0"/>
              </a:rPr>
              <a:t>+ </a:t>
            </a:r>
            <a:r>
              <a:rPr lang="fr-FR" sz="1100" b="1" dirty="0">
                <a:ea typeface="Trebuchet MS" charset="0"/>
                <a:cs typeface="Arial" panose="020B0604020202020204" pitchFamily="34" charset="0"/>
              </a:rPr>
              <a:t>la prolonger jusqu’au collège </a:t>
            </a:r>
            <a:r>
              <a:rPr lang="fr-FR" sz="1100" dirty="0">
                <a:ea typeface="Trebuchet MS" charset="0"/>
                <a:cs typeface="Arial" panose="020B0604020202020204" pitchFamily="34" charset="0"/>
              </a:rPr>
              <a:t>en heure de pointe</a:t>
            </a:r>
          </a:p>
          <a:p>
            <a:pPr marL="171450" indent="-171450">
              <a:lnSpc>
                <a:spcPct val="100000"/>
              </a:lnSpc>
              <a:spcBef>
                <a:spcPts val="0"/>
              </a:spcBef>
              <a:buClr>
                <a:srgbClr val="E2051B"/>
              </a:buClr>
              <a:buFont typeface="Arial" panose="020B0604020202020204" pitchFamily="34" charset="0"/>
              <a:buChar char="•"/>
            </a:pPr>
            <a:r>
              <a:rPr lang="fr-FR" sz="1100" b="1" dirty="0">
                <a:ea typeface="Trebuchet MS" charset="0"/>
                <a:cs typeface="Arial" panose="020B0604020202020204" pitchFamily="34" charset="0"/>
              </a:rPr>
              <a:t>L9 et 10 : Améliorer la fréquence </a:t>
            </a:r>
            <a:r>
              <a:rPr lang="fr-FR" sz="1100" dirty="0">
                <a:ea typeface="Trebuchet MS" charset="0"/>
                <a:cs typeface="Arial" panose="020B0604020202020204" pitchFamily="34" charset="0"/>
              </a:rPr>
              <a:t>toutes les 20mn</a:t>
            </a:r>
          </a:p>
          <a:p>
            <a:pPr marL="171450" indent="-171450">
              <a:lnSpc>
                <a:spcPct val="100000"/>
              </a:lnSpc>
              <a:spcBef>
                <a:spcPts val="0"/>
              </a:spcBef>
              <a:buClr>
                <a:srgbClr val="E2051B"/>
              </a:buClr>
              <a:buFont typeface="Arial" panose="020B0604020202020204" pitchFamily="34" charset="0"/>
              <a:buChar char="•"/>
            </a:pPr>
            <a:r>
              <a:rPr lang="fr-FR" sz="1100" b="1" dirty="0">
                <a:ea typeface="Trebuchet MS" charset="0"/>
                <a:cs typeface="Arial" panose="020B0604020202020204" pitchFamily="34" charset="0"/>
              </a:rPr>
              <a:t>L10 et 17 : demande de rabattement sur la T2 et desserte à Paloma</a:t>
            </a:r>
          </a:p>
          <a:p>
            <a:pPr marL="171450" indent="-171450">
              <a:lnSpc>
                <a:spcPct val="100000"/>
              </a:lnSpc>
              <a:spcBef>
                <a:spcPts val="0"/>
              </a:spcBef>
              <a:buClr>
                <a:srgbClr val="E2051B"/>
              </a:buClr>
              <a:buFont typeface="Arial" panose="020B0604020202020204" pitchFamily="34" charset="0"/>
              <a:buChar char="•"/>
            </a:pPr>
            <a:r>
              <a:rPr lang="fr-FR" sz="1100" b="1" dirty="0">
                <a:ea typeface="Trebuchet MS" charset="0"/>
                <a:cs typeface="Arial" panose="020B0604020202020204" pitchFamily="34" charset="0"/>
              </a:rPr>
              <a:t>L75 : demande de dessertes jusqu’aux Hauts de </a:t>
            </a:r>
            <a:r>
              <a:rPr lang="fr-FR" sz="1100" b="1" dirty="0" err="1">
                <a:ea typeface="Trebuchet MS" charset="0"/>
                <a:cs typeface="Arial" panose="020B0604020202020204" pitchFamily="34" charset="0"/>
              </a:rPr>
              <a:t>Tolozan</a:t>
            </a:r>
            <a:r>
              <a:rPr lang="fr-FR" sz="1100" b="1" dirty="0">
                <a:ea typeface="Trebuchet MS" charset="0"/>
                <a:cs typeface="Arial" panose="020B0604020202020204" pitchFamily="34" charset="0"/>
              </a:rPr>
              <a:t> </a:t>
            </a:r>
            <a:r>
              <a:rPr lang="fr-FR" sz="1100" dirty="0">
                <a:ea typeface="Trebuchet MS" charset="0"/>
                <a:cs typeface="Arial" panose="020B0604020202020204" pitchFamily="34" charset="0"/>
              </a:rPr>
              <a:t>et stationnement avant le Centre Ville</a:t>
            </a:r>
          </a:p>
          <a:p>
            <a:pPr>
              <a:lnSpc>
                <a:spcPct val="100000"/>
              </a:lnSpc>
              <a:spcBef>
                <a:spcPts val="0"/>
              </a:spcBef>
              <a:buClr>
                <a:srgbClr val="E2051B"/>
              </a:buClr>
            </a:pPr>
            <a:endParaRPr lang="fr-FR" sz="1100" dirty="0">
              <a:ea typeface="Trebuchet MS" charset="0"/>
              <a:cs typeface="Arial" panose="020B0604020202020204" pitchFamily="34" charset="0"/>
            </a:endParaRPr>
          </a:p>
          <a:p>
            <a:pPr>
              <a:lnSpc>
                <a:spcPct val="100000"/>
              </a:lnSpc>
              <a:buClr>
                <a:srgbClr val="E2051B"/>
              </a:buClr>
            </a:pPr>
            <a:endParaRPr lang="fr-FR" sz="1100" dirty="0">
              <a:ea typeface="Trebuchet MS" charset="0"/>
              <a:cs typeface="Arial" panose="020B0604020202020204" pitchFamily="34" charset="0"/>
            </a:endParaRPr>
          </a:p>
          <a:p>
            <a:pPr>
              <a:lnSpc>
                <a:spcPct val="100000"/>
              </a:lnSpc>
              <a:buClr>
                <a:srgbClr val="E2051B"/>
              </a:buClr>
            </a:pPr>
            <a:endParaRPr lang="fr-FR" sz="1100" dirty="0">
              <a:ea typeface="Trebuchet MS" charset="0"/>
              <a:cs typeface="Arial" panose="020B0604020202020204" pitchFamily="34" charset="0"/>
            </a:endParaRPr>
          </a:p>
          <a:p>
            <a:pPr>
              <a:lnSpc>
                <a:spcPct val="100000"/>
              </a:lnSpc>
              <a:buClr>
                <a:srgbClr val="E2051B"/>
              </a:buClr>
            </a:pPr>
            <a:endParaRPr lang="fr-FR" sz="1200" b="1" dirty="0">
              <a:solidFill>
                <a:srgbClr val="CB1569"/>
              </a:solidFill>
            </a:endParaRPr>
          </a:p>
          <a:p>
            <a:pPr marL="857250" lvl="1" indent="-171450">
              <a:lnSpc>
                <a:spcPct val="100000"/>
              </a:lnSpc>
              <a:buClr>
                <a:srgbClr val="E2051B"/>
              </a:buClr>
            </a:pPr>
            <a:endParaRPr lang="fr-FR" sz="1200" i="1" dirty="0"/>
          </a:p>
          <a:p>
            <a:pPr marL="180975" indent="-180975">
              <a:lnSpc>
                <a:spcPct val="100000"/>
              </a:lnSpc>
              <a:buClr>
                <a:srgbClr val="E2051B"/>
              </a:buClr>
              <a:buFont typeface="Arial" panose="020B0604020202020204" pitchFamily="34" charset="0"/>
              <a:buChar char="•"/>
            </a:pPr>
            <a:endParaRPr lang="fr-FR" sz="1200" b="1" dirty="0"/>
          </a:p>
          <a:p>
            <a:pPr>
              <a:lnSpc>
                <a:spcPct val="100000"/>
              </a:lnSpc>
              <a:buClr>
                <a:srgbClr val="E2051B"/>
              </a:buClr>
            </a:pPr>
            <a:endParaRPr lang="fr-FR" sz="1200" dirty="0">
              <a:ea typeface="Trebuchet MS" charset="0"/>
              <a:cs typeface="Arial" panose="020B0604020202020204" pitchFamily="34" charset="0"/>
            </a:endParaRPr>
          </a:p>
          <a:p>
            <a:pPr marL="92075"/>
            <a:endParaRPr lang="fr-FR" sz="1600" i="1" dirty="0">
              <a:solidFill>
                <a:schemeClr val="accent1"/>
              </a:solidFill>
              <a:latin typeface="Arial" panose="020B0604020202020204" pitchFamily="34" charset="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600" dirty="0">
              <a:latin typeface="Avenir Medium" panose="02000503020000020003" pitchFamily="2" charset="0"/>
            </a:endParaRPr>
          </a:p>
          <a:p>
            <a:pPr marL="180975" indent="-180975">
              <a:lnSpc>
                <a:spcPct val="100000"/>
              </a:lnSpc>
              <a:buClr>
                <a:srgbClr val="E2051B"/>
              </a:buClr>
              <a:buFont typeface="Arial" panose="020B0604020202020204" pitchFamily="34" charset="0"/>
              <a:buChar char="•"/>
            </a:pPr>
            <a:endParaRPr lang="fr-FR" sz="1600" dirty="0"/>
          </a:p>
          <a:p>
            <a:endParaRPr lang="fr-FR" sz="1600" dirty="0"/>
          </a:p>
        </p:txBody>
      </p:sp>
      <p:pic>
        <p:nvPicPr>
          <p:cNvPr id="30" name="Image 29">
            <a:extLst>
              <a:ext uri="{FF2B5EF4-FFF2-40B4-BE49-F238E27FC236}">
                <a16:creationId xmlns="" xmlns:a16="http://schemas.microsoft.com/office/drawing/2014/main" id="{C9356B7C-B7DB-45FB-832B-63A7A211177F}"/>
              </a:ext>
            </a:extLst>
          </p:cNvPr>
          <p:cNvPicPr>
            <a:picLocks noChangeAspect="1"/>
          </p:cNvPicPr>
          <p:nvPr>
            <p:custDataLst>
              <p:tags r:id="rId17"/>
            </p:custDataLst>
          </p:nvPr>
        </p:nvPicPr>
        <p:blipFill>
          <a:blip r:embed="rId24"/>
          <a:stretch>
            <a:fillRect/>
          </a:stretch>
        </p:blipFill>
        <p:spPr>
          <a:xfrm>
            <a:off x="6175374" y="193371"/>
            <a:ext cx="484734" cy="484734"/>
          </a:xfrm>
          <a:prstGeom prst="rect">
            <a:avLst/>
          </a:prstGeom>
        </p:spPr>
      </p:pic>
    </p:spTree>
    <p:extLst>
      <p:ext uri="{BB962C8B-B14F-4D97-AF65-F5344CB8AC3E}">
        <p14:creationId xmlns:p14="http://schemas.microsoft.com/office/powerpoint/2010/main" val="1810867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280016"/>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LES ARBITRAGES :</a:t>
            </a:r>
            <a:r>
              <a:rPr lang="fr-FR" sz="2400" b="1" i="1" dirty="0">
                <a:solidFill>
                  <a:srgbClr val="CB1569"/>
                </a:solidFill>
                <a:latin typeface="Avenir Black Oblique" panose="02000503020000020003" pitchFamily="2" charset="0"/>
              </a:rPr>
              <a:t> des propositions étudiées et globalement adoptées</a:t>
            </a:r>
            <a:endParaRPr lang="fr-FR" sz="1600" b="1" i="1" dirty="0">
              <a:solidFill>
                <a:srgbClr val="CB1569"/>
              </a:solidFill>
              <a:latin typeface="Avenir Black Oblique" panose="02000503020000020003" pitchFamily="2" charset="0"/>
            </a:endParaRPr>
          </a:p>
        </p:txBody>
      </p:sp>
      <p:pic>
        <p:nvPicPr>
          <p:cNvPr id="19" name="Image 18">
            <a:extLst>
              <a:ext uri="{FF2B5EF4-FFF2-40B4-BE49-F238E27FC236}">
                <a16:creationId xmlns="" xmlns:a16="http://schemas.microsoft.com/office/drawing/2014/main" id="{DFFED099-CE99-9146-BDE2-806A3493D7FF}"/>
              </a:ext>
            </a:extLst>
          </p:cNvPr>
          <p:cNvPicPr>
            <a:picLocks noChangeAspect="1"/>
          </p:cNvPicPr>
          <p:nvPr>
            <p:custDataLst>
              <p:tags r:id="rId2"/>
            </p:custDataLst>
          </p:nvPr>
        </p:nvPicPr>
        <p:blipFill>
          <a:blip r:embed="rId7"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641448" y="1328882"/>
            <a:ext cx="737640" cy="484735"/>
          </a:xfrm>
          <a:prstGeom prst="rect">
            <a:avLst/>
          </a:prstGeom>
        </p:spPr>
      </p:pic>
      <p:sp>
        <p:nvSpPr>
          <p:cNvPr id="4" name="Espace réservé du numéro de diapositive 3">
            <a:extLst>
              <a:ext uri="{FF2B5EF4-FFF2-40B4-BE49-F238E27FC236}">
                <a16:creationId xmlns="" xmlns:a16="http://schemas.microsoft.com/office/drawing/2014/main" id="{F3F6A798-D4D0-6C4F-B0F7-5CA337AA2AE6}"/>
              </a:ext>
            </a:extLst>
          </p:cNvPr>
          <p:cNvSpPr>
            <a:spLocks noGrp="1"/>
          </p:cNvSpPr>
          <p:nvPr>
            <p:ph type="sldNum" sz="quarter" idx="12"/>
            <p:custDataLst>
              <p:tags r:id="rId3"/>
            </p:custDataLst>
          </p:nvPr>
        </p:nvSpPr>
        <p:spPr/>
        <p:txBody>
          <a:bodyPr/>
          <a:lstStyle/>
          <a:p>
            <a:fld id="{35775009-1450-5E42-8421-572F664F1D9B}" type="slidenum">
              <a:rPr lang="fr-FR" smtClean="0"/>
              <a:t>49</a:t>
            </a:fld>
            <a:endParaRPr lang="fr-FR"/>
          </a:p>
        </p:txBody>
      </p:sp>
      <p:sp>
        <p:nvSpPr>
          <p:cNvPr id="56" name="Rectangle : coins arrondis 55">
            <a:extLst>
              <a:ext uri="{FF2B5EF4-FFF2-40B4-BE49-F238E27FC236}">
                <a16:creationId xmlns="" xmlns:a16="http://schemas.microsoft.com/office/drawing/2014/main" id="{2B77579D-D47A-054C-A38C-BCBBEB7E2286}"/>
              </a:ext>
            </a:extLst>
          </p:cNvPr>
          <p:cNvSpPr/>
          <p:nvPr>
            <p:custDataLst>
              <p:tags r:id="rId4"/>
            </p:custDataLst>
          </p:nvPr>
        </p:nvSpPr>
        <p:spPr>
          <a:xfrm>
            <a:off x="1603816" y="4083722"/>
            <a:ext cx="8984367" cy="155570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bg1"/>
                </a:solidFill>
                <a:latin typeface="Avenir Black" panose="02000503020000020003" pitchFamily="2" charset="0"/>
                <a:cs typeface="Arial" panose="020B0604020202020204" pitchFamily="34" charset="0"/>
              </a:rPr>
              <a:t>Navettes centre ville </a:t>
            </a:r>
          </a:p>
          <a:p>
            <a:pPr marL="171450" indent="-171450">
              <a:spcBef>
                <a:spcPts val="600"/>
              </a:spcBef>
              <a:buFont typeface="Arial" panose="020B0604020202020204" pitchFamily="34" charset="0"/>
              <a:buChar char="•"/>
            </a:pPr>
            <a:r>
              <a:rPr lang="fr-FR" sz="1100" dirty="0">
                <a:solidFill>
                  <a:schemeClr val="bg1"/>
                </a:solidFill>
                <a:latin typeface="Avenir Book" panose="02000503020000020003" pitchFamily="2" charset="0"/>
              </a:rPr>
              <a:t>Étudier l’allongement de l’itinéraire de la proposition 1 vers </a:t>
            </a:r>
            <a:r>
              <a:rPr lang="fr-FR" sz="1100" b="1" dirty="0">
                <a:solidFill>
                  <a:schemeClr val="bg1"/>
                </a:solidFill>
                <a:latin typeface="Avenir Book" panose="02000503020000020003" pitchFamily="2" charset="0"/>
              </a:rPr>
              <a:t>l</a:t>
            </a:r>
            <a:r>
              <a:rPr lang="fr-FR" sz="1100" dirty="0">
                <a:solidFill>
                  <a:schemeClr val="bg1"/>
                </a:solidFill>
                <a:latin typeface="Avenir Book" panose="02000503020000020003" pitchFamily="2" charset="0"/>
              </a:rPr>
              <a:t>’</a:t>
            </a:r>
            <a:r>
              <a:rPr lang="fr-FR" sz="1100" b="1" dirty="0">
                <a:solidFill>
                  <a:schemeClr val="bg1"/>
                </a:solidFill>
                <a:latin typeface="Avenir Book" panose="02000503020000020003" pitchFamily="2" charset="0"/>
              </a:rPr>
              <a:t>avenue Pompidou </a:t>
            </a:r>
            <a:r>
              <a:rPr lang="fr-FR" sz="1100" dirty="0">
                <a:solidFill>
                  <a:schemeClr val="bg1"/>
                </a:solidFill>
                <a:latin typeface="Avenir Book" panose="02000503020000020003" pitchFamily="2" charset="0"/>
              </a:rPr>
              <a:t>car 4 nouvelles résidences vont être construites dans ce secteur.</a:t>
            </a:r>
          </a:p>
          <a:p>
            <a:pPr marL="171450" indent="-171450">
              <a:spcBef>
                <a:spcPts val="600"/>
              </a:spcBef>
              <a:buFont typeface="Arial" panose="020B0604020202020204" pitchFamily="34" charset="0"/>
              <a:buChar char="•"/>
            </a:pPr>
            <a:r>
              <a:rPr lang="fr-FR" sz="1100" dirty="0">
                <a:solidFill>
                  <a:schemeClr val="bg1"/>
                </a:solidFill>
                <a:latin typeface="Avenir Book" panose="02000503020000020003" pitchFamily="2" charset="0"/>
              </a:rPr>
              <a:t>Si la proposition 1 emporte les suffrages (irrigation de l’Ecusson + desserte du parking Jean Jaurès + valorisation des commerces + incitation à utiliser les autres lignes), il est suggéré d’envisager la 2 avec un contre sens, car elle possède également des atouts (desserte de la gare + itinéraire plus simple + connexion Est / Ouest) ou de mixer les 2.</a:t>
            </a:r>
          </a:p>
          <a:p>
            <a:pPr marL="171450" indent="-171450">
              <a:spcBef>
                <a:spcPts val="600"/>
              </a:spcBef>
              <a:buFont typeface="Arial" panose="020B0604020202020204" pitchFamily="34" charset="0"/>
              <a:buChar char="•"/>
            </a:pPr>
            <a:r>
              <a:rPr lang="fr-FR" sz="1100" dirty="0">
                <a:solidFill>
                  <a:schemeClr val="bg1"/>
                </a:solidFill>
                <a:latin typeface="Avenir Book" panose="02000503020000020003" pitchFamily="2" charset="0"/>
              </a:rPr>
              <a:t>Le passage par La Placette est parfois questionné.</a:t>
            </a:r>
          </a:p>
        </p:txBody>
      </p:sp>
      <p:sp>
        <p:nvSpPr>
          <p:cNvPr id="2" name="ZoneTexte 1">
            <a:extLst>
              <a:ext uri="{FF2B5EF4-FFF2-40B4-BE49-F238E27FC236}">
                <a16:creationId xmlns="" xmlns:a16="http://schemas.microsoft.com/office/drawing/2014/main" id="{DB4F3F05-F15E-2E46-BAAA-4E99C45DFE7C}"/>
              </a:ext>
            </a:extLst>
          </p:cNvPr>
          <p:cNvSpPr txBox="1"/>
          <p:nvPr>
            <p:custDataLst>
              <p:tags r:id="rId5"/>
            </p:custDataLst>
          </p:nvPr>
        </p:nvSpPr>
        <p:spPr>
          <a:xfrm>
            <a:off x="1603816" y="1335469"/>
            <a:ext cx="8830204" cy="2031325"/>
          </a:xfrm>
          <a:prstGeom prst="rect">
            <a:avLst/>
          </a:prstGeom>
          <a:noFill/>
        </p:spPr>
        <p:txBody>
          <a:bodyPr wrap="square" rtlCol="0">
            <a:spAutoFit/>
          </a:bodyPr>
          <a:lstStyle/>
          <a:p>
            <a:pPr>
              <a:lnSpc>
                <a:spcPct val="100000"/>
              </a:lnSpc>
              <a:spcBef>
                <a:spcPts val="600"/>
              </a:spcBef>
              <a:buClr>
                <a:srgbClr val="E2051B"/>
              </a:buClr>
            </a:pPr>
            <a:r>
              <a:rPr lang="fr-FR" sz="1600" b="1" dirty="0">
                <a:solidFill>
                  <a:srgbClr val="484282"/>
                </a:solidFill>
                <a:latin typeface="Avenir Medium" panose="02000503020000020003" pitchFamily="2" charset="0"/>
              </a:rPr>
              <a:t>SYNTHÈSE DES PROPOSITIONS MULTI-QUARTIERS</a:t>
            </a:r>
          </a:p>
          <a:p>
            <a:pPr marL="180975" indent="-180975">
              <a:lnSpc>
                <a:spcPct val="100000"/>
              </a:lnSpc>
              <a:spcBef>
                <a:spcPts val="1200"/>
              </a:spcBef>
              <a:buClr>
                <a:srgbClr val="E2051B"/>
              </a:buClr>
              <a:buFont typeface="Arial" panose="020B0604020202020204" pitchFamily="34" charset="0"/>
              <a:buChar char="•"/>
            </a:pPr>
            <a:r>
              <a:rPr lang="fr-FR" sz="1400" b="1" dirty="0">
                <a:solidFill>
                  <a:srgbClr val="484282"/>
                </a:solidFill>
                <a:latin typeface="Avenir Medium" panose="02000503020000020003" pitchFamily="2" charset="0"/>
              </a:rPr>
              <a:t>Navettes centre ville </a:t>
            </a:r>
            <a:r>
              <a:rPr lang="fr-FR" sz="1400" dirty="0">
                <a:solidFill>
                  <a:srgbClr val="484282"/>
                </a:solidFill>
                <a:latin typeface="Avenir Medium" panose="02000503020000020003" pitchFamily="2" charset="0"/>
              </a:rPr>
              <a:t>: la </a:t>
            </a:r>
            <a:r>
              <a:rPr lang="fr-FR" sz="1400" b="1" dirty="0">
                <a:solidFill>
                  <a:srgbClr val="CB1569"/>
                </a:solidFill>
                <a:latin typeface="Avenir Medium" panose="02000503020000020003" pitchFamily="2" charset="0"/>
              </a:rPr>
              <a:t>proposition 1</a:t>
            </a:r>
            <a:r>
              <a:rPr lang="fr-FR" sz="1400" dirty="0">
                <a:solidFill>
                  <a:srgbClr val="484282"/>
                </a:solidFill>
                <a:latin typeface="Avenir Medium" panose="02000503020000020003" pitchFamily="2" charset="0"/>
              </a:rPr>
              <a:t> (Est / ouest) à l’unanimité.</a:t>
            </a:r>
          </a:p>
          <a:p>
            <a:pPr marL="180975" indent="-180975">
              <a:lnSpc>
                <a:spcPct val="100000"/>
              </a:lnSpc>
              <a:spcBef>
                <a:spcPts val="1200"/>
              </a:spcBef>
              <a:buClr>
                <a:srgbClr val="E2051B"/>
              </a:buClr>
              <a:buFont typeface="Arial" panose="020B0604020202020204" pitchFamily="34" charset="0"/>
              <a:buChar char="•"/>
            </a:pPr>
            <a:r>
              <a:rPr lang="fr-FR" sz="1400" b="1" dirty="0">
                <a:solidFill>
                  <a:srgbClr val="484282"/>
                </a:solidFill>
                <a:latin typeface="Avenir Medium" panose="02000503020000020003" pitchFamily="2" charset="0"/>
              </a:rPr>
              <a:t>Adaptation L6 et L7 – Georges Besse</a:t>
            </a:r>
            <a:r>
              <a:rPr lang="fr-FR" sz="1400" dirty="0">
                <a:solidFill>
                  <a:srgbClr val="484282"/>
                </a:solidFill>
                <a:latin typeface="Avenir Medium" panose="02000503020000020003" pitchFamily="2" charset="0"/>
              </a:rPr>
              <a:t> : la </a:t>
            </a:r>
            <a:r>
              <a:rPr lang="fr-FR" sz="1400" b="1" dirty="0">
                <a:solidFill>
                  <a:srgbClr val="CB1569"/>
                </a:solidFill>
                <a:latin typeface="Avenir Medium" panose="02000503020000020003" pitchFamily="2" charset="0"/>
              </a:rPr>
              <a:t>proposition 1 </a:t>
            </a:r>
            <a:r>
              <a:rPr lang="fr-FR" sz="1400" dirty="0">
                <a:solidFill>
                  <a:srgbClr val="484282"/>
                </a:solidFill>
                <a:latin typeface="Avenir Medium" panose="02000503020000020003" pitchFamily="2" charset="0"/>
              </a:rPr>
              <a:t>(renforcement de la desserte G. Besse) à l’unanimité.</a:t>
            </a:r>
          </a:p>
          <a:p>
            <a:pPr marL="180975" indent="-180975">
              <a:lnSpc>
                <a:spcPct val="100000"/>
              </a:lnSpc>
              <a:spcBef>
                <a:spcPts val="1200"/>
              </a:spcBef>
              <a:buClr>
                <a:srgbClr val="E2051B"/>
              </a:buClr>
              <a:buFont typeface="Arial" panose="020B0604020202020204" pitchFamily="34" charset="0"/>
              <a:buChar char="•"/>
            </a:pPr>
            <a:r>
              <a:rPr lang="fr-FR" sz="1400" b="1" dirty="0">
                <a:solidFill>
                  <a:srgbClr val="484282"/>
                </a:solidFill>
                <a:latin typeface="Avenir Medium" panose="02000503020000020003" pitchFamily="2" charset="0"/>
              </a:rPr>
              <a:t>Adaptation L6 et L7 – Centre Ville </a:t>
            </a:r>
            <a:r>
              <a:rPr lang="fr-FR" sz="1400" dirty="0">
                <a:solidFill>
                  <a:srgbClr val="484282"/>
                </a:solidFill>
                <a:latin typeface="Avenir Medium" panose="02000503020000020003" pitchFamily="2" charset="0"/>
              </a:rPr>
              <a:t>: la </a:t>
            </a:r>
            <a:r>
              <a:rPr lang="fr-FR" sz="1400" b="1" dirty="0">
                <a:solidFill>
                  <a:srgbClr val="CB1569"/>
                </a:solidFill>
                <a:latin typeface="Avenir Medium" panose="02000503020000020003" pitchFamily="2" charset="0"/>
              </a:rPr>
              <a:t>proposition 1</a:t>
            </a:r>
            <a:r>
              <a:rPr lang="fr-FR" sz="1400" dirty="0">
                <a:solidFill>
                  <a:srgbClr val="484282"/>
                </a:solidFill>
                <a:latin typeface="Avenir Medium" panose="02000503020000020003" pitchFamily="2" charset="0"/>
              </a:rPr>
              <a:t> (L6 par Victor Hugo / L7 par Courbet) à l’unanimité. </a:t>
            </a:r>
          </a:p>
          <a:p>
            <a:pPr marL="180975" indent="-180975">
              <a:lnSpc>
                <a:spcPct val="100000"/>
              </a:lnSpc>
              <a:spcBef>
                <a:spcPts val="1200"/>
              </a:spcBef>
              <a:buClr>
                <a:srgbClr val="E2051B"/>
              </a:buClr>
              <a:buFont typeface="Arial" panose="020B0604020202020204" pitchFamily="34" charset="0"/>
              <a:buChar char="•"/>
            </a:pPr>
            <a:r>
              <a:rPr lang="fr-FR" sz="1400" b="1" dirty="0">
                <a:solidFill>
                  <a:srgbClr val="484282"/>
                </a:solidFill>
                <a:latin typeface="Avenir Medium" panose="02000503020000020003" pitchFamily="2" charset="0"/>
              </a:rPr>
              <a:t>L8 - Galilée / Pont de Justice </a:t>
            </a:r>
            <a:r>
              <a:rPr lang="fr-FR" sz="1400" dirty="0">
                <a:solidFill>
                  <a:srgbClr val="484282"/>
                </a:solidFill>
                <a:latin typeface="Avenir Medium" panose="02000503020000020003" pitchFamily="2" charset="0"/>
              </a:rPr>
              <a:t>: la </a:t>
            </a:r>
            <a:r>
              <a:rPr lang="fr-FR" sz="1400" b="1" dirty="0">
                <a:solidFill>
                  <a:srgbClr val="CB1569"/>
                </a:solidFill>
                <a:latin typeface="Avenir Medium" panose="02000503020000020003" pitchFamily="2" charset="0"/>
              </a:rPr>
              <a:t>proposition 1 </a:t>
            </a:r>
            <a:r>
              <a:rPr lang="fr-FR" sz="1400" dirty="0">
                <a:solidFill>
                  <a:srgbClr val="484282"/>
                </a:solidFill>
                <a:latin typeface="Avenir Medium" panose="02000503020000020003" pitchFamily="2" charset="0"/>
              </a:rPr>
              <a:t>(maintien de la desserte actuelle) à l’unanimité.</a:t>
            </a:r>
          </a:p>
          <a:p>
            <a:endParaRPr lang="fr-FR" sz="1400" dirty="0">
              <a:solidFill>
                <a:srgbClr val="484282"/>
              </a:solidFill>
            </a:endParaRPr>
          </a:p>
        </p:txBody>
      </p:sp>
    </p:spTree>
    <p:extLst>
      <p:ext uri="{BB962C8B-B14F-4D97-AF65-F5344CB8AC3E}">
        <p14:creationId xmlns:p14="http://schemas.microsoft.com/office/powerpoint/2010/main" val="896545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170602"/>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1" name="Espace réservé du contenu 2">
            <a:extLst>
              <a:ext uri="{FF2B5EF4-FFF2-40B4-BE49-F238E27FC236}">
                <a16:creationId xmlns="" xmlns:a16="http://schemas.microsoft.com/office/drawing/2014/main" id="{A2212D0B-28C6-E740-BEBA-65E131A59EAC}"/>
              </a:ext>
            </a:extLst>
          </p:cNvPr>
          <p:cNvSpPr txBox="1">
            <a:spLocks/>
          </p:cNvSpPr>
          <p:nvPr>
            <p:custDataLst>
              <p:tags r:id="rId2"/>
            </p:custDataLst>
          </p:nvPr>
        </p:nvSpPr>
        <p:spPr>
          <a:xfrm>
            <a:off x="984028" y="2179954"/>
            <a:ext cx="9839143" cy="249809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t>La fréquence est souhaitée plus importante et plus adaptée notamment aux actifs (fréquence T1 – T2, suffisante).</a:t>
            </a:r>
          </a:p>
          <a:p>
            <a:pPr marL="180975" indent="-180975">
              <a:lnSpc>
                <a:spcPct val="100000"/>
              </a:lnSpc>
              <a:buClr>
                <a:srgbClr val="E2051B"/>
              </a:buClr>
              <a:buFont typeface="Arial" panose="020B0604020202020204" pitchFamily="34" charset="0"/>
              <a:buChar char="•"/>
            </a:pPr>
            <a:r>
              <a:rPr lang="fr-FR" sz="1200" dirty="0"/>
              <a:t>Les participants aimeraient des fréquences supérieures sur certaines lignes (1 bus / heure, même en heures creuses ou en vacances scolaires est jugé insuffisant). Les participants insistent sur la nécessité de faire évoluer la fréquence pour inciter à un usage plus massif des Transports en commun.</a:t>
            </a: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Organiser des rabattements via des navettes localisées (régulières, avec minibus) sur le réseau armature express : une correspondance, facilitée type quai à quai, est privilégiée à une trop longue attente.</a:t>
            </a: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Les navettes inter-quartiers (TAD zonal) sont perçues comme une solution pour </a:t>
            </a:r>
            <a:r>
              <a:rPr lang="fr-FR" sz="1200" dirty="0" smtClean="0">
                <a:ea typeface="Trebuchet MS" charset="0"/>
                <a:cs typeface="Arial" panose="020B0604020202020204" pitchFamily="34" charset="0"/>
              </a:rPr>
              <a:t>pallier à </a:t>
            </a:r>
            <a:r>
              <a:rPr lang="fr-FR" sz="1200" dirty="0">
                <a:ea typeface="Trebuchet MS" charset="0"/>
                <a:cs typeface="Arial" panose="020B0604020202020204" pitchFamily="34" charset="0"/>
              </a:rPr>
              <a:t>la faible </a:t>
            </a:r>
            <a:r>
              <a:rPr lang="fr-FR" sz="1200" dirty="0" smtClean="0">
                <a:ea typeface="Trebuchet MS" charset="0"/>
                <a:cs typeface="Arial" panose="020B0604020202020204" pitchFamily="34" charset="0"/>
              </a:rPr>
              <a:t>fréquentation </a:t>
            </a:r>
            <a:r>
              <a:rPr lang="fr-FR" sz="1200" dirty="0">
                <a:ea typeface="Trebuchet MS" charset="0"/>
                <a:cs typeface="Arial" panose="020B0604020202020204" pitchFamily="34" charset="0"/>
              </a:rPr>
              <a:t>et organiser les rabattements, sous réserve d‘une réservation facile et flexible (2h avant OK) et d’une communication pédagogique.</a:t>
            </a: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Élargir les heures de pointe au déjeuner.</a:t>
            </a:r>
          </a:p>
          <a:p>
            <a:pPr marL="180975" indent="-180975">
              <a:lnSpc>
                <a:spcPct val="100000"/>
              </a:lnSpc>
              <a:buClr>
                <a:srgbClr val="E2051B"/>
              </a:buClr>
              <a:buFont typeface="Arial" panose="020B0604020202020204" pitchFamily="34" charset="0"/>
              <a:buChar char="•"/>
            </a:pPr>
            <a:endParaRPr lang="fr-FR" sz="1200" b="1" dirty="0">
              <a:ea typeface="Trebuchet MS" charset="0"/>
              <a:cs typeface="Arial" panose="020B0604020202020204" pitchFamily="34" charset="0"/>
            </a:endParaRPr>
          </a:p>
          <a:p>
            <a:pPr marL="180975" indent="-180975">
              <a:lnSpc>
                <a:spcPct val="100000"/>
              </a:lnSpc>
              <a:buClr>
                <a:srgbClr val="E2051B"/>
              </a:buClr>
              <a:buFont typeface="Arial" panose="020B0604020202020204" pitchFamily="34" charset="0"/>
              <a:buChar char="•"/>
            </a:pPr>
            <a:endParaRPr lang="fr-FR" sz="1200" dirty="0"/>
          </a:p>
        </p:txBody>
      </p:sp>
      <p:sp>
        <p:nvSpPr>
          <p:cNvPr id="23" name="Rectangle : coins arrondis 22">
            <a:extLst>
              <a:ext uri="{FF2B5EF4-FFF2-40B4-BE49-F238E27FC236}">
                <a16:creationId xmlns="" xmlns:a16="http://schemas.microsoft.com/office/drawing/2014/main" id="{79817E77-BEF5-EC48-8628-72534744EE6E}"/>
              </a:ext>
            </a:extLst>
          </p:cNvPr>
          <p:cNvSpPr/>
          <p:nvPr>
            <p:custDataLst>
              <p:tags r:id="rId3"/>
            </p:custDataLst>
          </p:nvPr>
        </p:nvSpPr>
        <p:spPr>
          <a:xfrm>
            <a:off x="332455" y="1384380"/>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LA FRÉQUENCE</a:t>
            </a:r>
            <a:endParaRPr lang="fr-FR" dirty="0">
              <a:latin typeface="Avenir Book" panose="02000503020000020003" pitchFamily="2" charset="0"/>
            </a:endParaRPr>
          </a:p>
        </p:txBody>
      </p:sp>
      <p:pic>
        <p:nvPicPr>
          <p:cNvPr id="18" name="Image 17">
            <a:extLst>
              <a:ext uri="{FF2B5EF4-FFF2-40B4-BE49-F238E27FC236}">
                <a16:creationId xmlns="" xmlns:a16="http://schemas.microsoft.com/office/drawing/2014/main" id="{98A0B5F5-63C9-FF42-9190-CF53DA913A7F}"/>
              </a:ext>
            </a:extLst>
          </p:cNvPr>
          <p:cNvPicPr>
            <a:picLocks noChangeAspect="1"/>
          </p:cNvPicPr>
          <p:nvPr>
            <p:custDataLst>
              <p:tags r:id="rId4"/>
            </p:custDataLst>
          </p:nvPr>
        </p:nvPicPr>
        <p:blipFill>
          <a:blip r:embed="rId7"/>
          <a:stretch>
            <a:fillRect/>
          </a:stretch>
        </p:blipFill>
        <p:spPr>
          <a:xfrm>
            <a:off x="332455" y="2207272"/>
            <a:ext cx="484734" cy="484734"/>
          </a:xfrm>
          <a:prstGeom prst="rect">
            <a:avLst/>
          </a:prstGeom>
        </p:spPr>
      </p:pic>
      <p:sp>
        <p:nvSpPr>
          <p:cNvPr id="2" name="Espace réservé du numéro de diapositive 1">
            <a:extLst>
              <a:ext uri="{FF2B5EF4-FFF2-40B4-BE49-F238E27FC236}">
                <a16:creationId xmlns="" xmlns:a16="http://schemas.microsoft.com/office/drawing/2014/main" id="{29D16466-DA20-FE40-8120-0658DD5C6BD3}"/>
              </a:ext>
            </a:extLst>
          </p:cNvPr>
          <p:cNvSpPr>
            <a:spLocks noGrp="1"/>
          </p:cNvSpPr>
          <p:nvPr>
            <p:ph type="sldNum" sz="quarter" idx="12"/>
            <p:custDataLst>
              <p:tags r:id="rId5"/>
            </p:custDataLst>
          </p:nvPr>
        </p:nvSpPr>
        <p:spPr/>
        <p:txBody>
          <a:bodyPr/>
          <a:lstStyle/>
          <a:p>
            <a:fld id="{35775009-1450-5E42-8421-572F664F1D9B}" type="slidenum">
              <a:rPr lang="fr-FR" smtClean="0"/>
              <a:t>5</a:t>
            </a:fld>
            <a:endParaRPr lang="fr-FR" dirty="0"/>
          </a:p>
        </p:txBody>
      </p:sp>
    </p:spTree>
    <p:extLst>
      <p:ext uri="{BB962C8B-B14F-4D97-AF65-F5344CB8AC3E}">
        <p14:creationId xmlns:p14="http://schemas.microsoft.com/office/powerpoint/2010/main" val="14948238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511777" y="280016"/>
            <a:ext cx="6748963" cy="523220"/>
          </a:xfrm>
          <a:prstGeom prst="rect">
            <a:avLst/>
          </a:prstGeom>
          <a:noFill/>
        </p:spPr>
        <p:txBody>
          <a:bodyPr wrap="none" rtlCol="0">
            <a:spAutoFit/>
          </a:bodyPr>
          <a:lstStyle/>
          <a:p>
            <a:r>
              <a:rPr lang="fr-FR" sz="2800" b="1" i="1" dirty="0">
                <a:solidFill>
                  <a:srgbClr val="CB1569"/>
                </a:solidFill>
                <a:latin typeface="Avenir Black Oblique" panose="02000503020000020003" pitchFamily="2" charset="0"/>
              </a:rPr>
              <a:t>LE MOT DE LA FIN… AUX USAGERS !</a:t>
            </a:r>
          </a:p>
        </p:txBody>
      </p:sp>
      <p:sp>
        <p:nvSpPr>
          <p:cNvPr id="18" name="ZoneTexte 17">
            <a:extLst>
              <a:ext uri="{FF2B5EF4-FFF2-40B4-BE49-F238E27FC236}">
                <a16:creationId xmlns="" xmlns:a16="http://schemas.microsoft.com/office/drawing/2014/main" id="{469558FE-C4F4-AD47-AA69-5FFF3FAB153E}"/>
              </a:ext>
            </a:extLst>
          </p:cNvPr>
          <p:cNvSpPr txBox="1"/>
          <p:nvPr>
            <p:custDataLst>
              <p:tags r:id="rId2"/>
            </p:custDataLst>
          </p:nvPr>
        </p:nvSpPr>
        <p:spPr>
          <a:xfrm>
            <a:off x="4126135" y="4578822"/>
            <a:ext cx="3418928" cy="1569660"/>
          </a:xfrm>
          <a:prstGeom prst="rect">
            <a:avLst/>
          </a:prstGeom>
          <a:noFill/>
        </p:spPr>
        <p:txBody>
          <a:bodyPr wrap="square" rtlCol="0">
            <a:spAutoFit/>
          </a:bodyPr>
          <a:lstStyle/>
          <a:p>
            <a:endParaRPr lang="fr-FR" sz="1400" i="1" dirty="0">
              <a:latin typeface="Avenir Book" panose="02000503020000020003" pitchFamily="2" charset="0"/>
            </a:endParaRPr>
          </a:p>
          <a:p>
            <a:r>
              <a:rPr lang="fr-FR" sz="2000" i="1" dirty="0">
                <a:solidFill>
                  <a:srgbClr val="CB1569"/>
                </a:solidFill>
                <a:latin typeface="Avenir Book" panose="02000503020000020003" pitchFamily="2" charset="0"/>
                <a:cs typeface="Arial" panose="020B0604020202020204" pitchFamily="34" charset="0"/>
              </a:rPr>
              <a:t>«</a:t>
            </a:r>
            <a:r>
              <a:rPr lang="fr-FR" sz="1400" i="1" dirty="0">
                <a:latin typeface="Avenir Book" panose="02000503020000020003" pitchFamily="2" charset="0"/>
                <a:cs typeface="Arial" panose="020B0604020202020204" pitchFamily="34" charset="0"/>
              </a:rPr>
              <a:t> Merci de nous écouter… Je suis venue avec des interrogations, je repars avec des réponses, vivement 2022 !</a:t>
            </a:r>
            <a:r>
              <a:rPr lang="fr-FR" sz="1400" i="1" dirty="0">
                <a:latin typeface="Avenir Book" panose="02000503020000020003" pitchFamily="2" charset="0"/>
              </a:rPr>
              <a:t> </a:t>
            </a:r>
            <a:r>
              <a:rPr lang="fr-FR" sz="2000" i="1" dirty="0">
                <a:solidFill>
                  <a:srgbClr val="CB1569"/>
                </a:solidFill>
                <a:latin typeface="Avenir Book" panose="02000503020000020003" pitchFamily="2" charset="0"/>
              </a:rPr>
              <a:t>»</a:t>
            </a:r>
            <a:endParaRPr lang="fr-FR" sz="2000" i="1" dirty="0">
              <a:solidFill>
                <a:srgbClr val="CB1569"/>
              </a:solidFill>
              <a:latin typeface="Avenir Book" panose="02000503020000020003" pitchFamily="2" charset="0"/>
              <a:cs typeface="Arial" panose="020B0604020202020204" pitchFamily="34" charset="0"/>
            </a:endParaRPr>
          </a:p>
          <a:p>
            <a:endParaRPr lang="fr-FR" sz="1400" i="1" dirty="0">
              <a:latin typeface="Avenir Book" panose="02000503020000020003" pitchFamily="2" charset="0"/>
            </a:endParaRPr>
          </a:p>
          <a:p>
            <a:endParaRPr lang="fr-FR" sz="1400" i="1" dirty="0">
              <a:latin typeface="Avenir Book" panose="02000503020000020003" pitchFamily="2" charset="0"/>
            </a:endParaRPr>
          </a:p>
        </p:txBody>
      </p:sp>
      <p:sp>
        <p:nvSpPr>
          <p:cNvPr id="9" name="ZoneTexte 8">
            <a:extLst>
              <a:ext uri="{FF2B5EF4-FFF2-40B4-BE49-F238E27FC236}">
                <a16:creationId xmlns="" xmlns:a16="http://schemas.microsoft.com/office/drawing/2014/main" id="{8D28027B-67F1-6B4E-B5E0-095D1881595C}"/>
              </a:ext>
            </a:extLst>
          </p:cNvPr>
          <p:cNvSpPr txBox="1"/>
          <p:nvPr>
            <p:custDataLst>
              <p:tags r:id="rId3"/>
            </p:custDataLst>
          </p:nvPr>
        </p:nvSpPr>
        <p:spPr>
          <a:xfrm>
            <a:off x="5661201" y="2100917"/>
            <a:ext cx="4312271" cy="400110"/>
          </a:xfrm>
          <a:prstGeom prst="rect">
            <a:avLst/>
          </a:prstGeom>
          <a:noFill/>
        </p:spPr>
        <p:txBody>
          <a:bodyPr wrap="none" rtlCol="0">
            <a:spAutoFit/>
          </a:bodyPr>
          <a:lstStyle/>
          <a:p>
            <a:r>
              <a:rPr lang="fr-FR" sz="2000" i="1" dirty="0">
                <a:solidFill>
                  <a:srgbClr val="CB1569"/>
                </a:solidFill>
                <a:latin typeface="Avenir Book" panose="02000503020000020003" pitchFamily="2" charset="0"/>
              </a:rPr>
              <a:t>« </a:t>
            </a:r>
            <a:r>
              <a:rPr lang="fr-FR" sz="1400" i="1" dirty="0">
                <a:latin typeface="Avenir Book" panose="02000503020000020003" pitchFamily="2" charset="0"/>
              </a:rPr>
              <a:t>À quand un vrai tram digne d’une ville en expansion ? </a:t>
            </a:r>
            <a:r>
              <a:rPr lang="fr-FR" sz="2000" i="1" dirty="0">
                <a:solidFill>
                  <a:srgbClr val="CB1569"/>
                </a:solidFill>
                <a:latin typeface="Avenir Book" panose="02000503020000020003" pitchFamily="2" charset="0"/>
              </a:rPr>
              <a:t>»</a:t>
            </a:r>
            <a:r>
              <a:rPr lang="fr-FR" sz="1400" i="1" dirty="0">
                <a:latin typeface="Avenir Book" panose="02000503020000020003" pitchFamily="2" charset="0"/>
              </a:rPr>
              <a:t> </a:t>
            </a:r>
          </a:p>
        </p:txBody>
      </p:sp>
      <p:sp>
        <p:nvSpPr>
          <p:cNvPr id="10" name="ZoneTexte 9">
            <a:extLst>
              <a:ext uri="{FF2B5EF4-FFF2-40B4-BE49-F238E27FC236}">
                <a16:creationId xmlns="" xmlns:a16="http://schemas.microsoft.com/office/drawing/2014/main" id="{76213E78-C889-E14D-BD9A-88759728D0B9}"/>
              </a:ext>
            </a:extLst>
          </p:cNvPr>
          <p:cNvSpPr txBox="1"/>
          <p:nvPr>
            <p:custDataLst>
              <p:tags r:id="rId4"/>
            </p:custDataLst>
          </p:nvPr>
        </p:nvSpPr>
        <p:spPr>
          <a:xfrm>
            <a:off x="6547434" y="4085459"/>
            <a:ext cx="3567635" cy="400110"/>
          </a:xfrm>
          <a:prstGeom prst="rect">
            <a:avLst/>
          </a:prstGeom>
          <a:noFill/>
        </p:spPr>
        <p:txBody>
          <a:bodyPr wrap="square">
            <a:spAutoFit/>
          </a:bodyPr>
          <a:lstStyle/>
          <a:p>
            <a:r>
              <a:rPr lang="fr-FR" sz="2000" i="1" dirty="0">
                <a:solidFill>
                  <a:srgbClr val="CB1569"/>
                </a:solidFill>
                <a:latin typeface="Avenir Book" panose="02000503020000020003" pitchFamily="2" charset="0"/>
              </a:rPr>
              <a:t>«</a:t>
            </a:r>
            <a:r>
              <a:rPr lang="fr-FR" sz="1400" i="1" dirty="0">
                <a:latin typeface="Avenir Book" panose="02000503020000020003" pitchFamily="2" charset="0"/>
              </a:rPr>
              <a:t> Oui au transport à la demande ! </a:t>
            </a:r>
            <a:r>
              <a:rPr lang="fr-FR" sz="2000" i="1" dirty="0">
                <a:solidFill>
                  <a:srgbClr val="CB1569"/>
                </a:solidFill>
                <a:latin typeface="Avenir Book" panose="02000503020000020003" pitchFamily="2" charset="0"/>
              </a:rPr>
              <a:t>»</a:t>
            </a:r>
          </a:p>
        </p:txBody>
      </p:sp>
      <p:sp>
        <p:nvSpPr>
          <p:cNvPr id="4" name="ZoneTexte 3">
            <a:extLst>
              <a:ext uri="{FF2B5EF4-FFF2-40B4-BE49-F238E27FC236}">
                <a16:creationId xmlns="" xmlns:a16="http://schemas.microsoft.com/office/drawing/2014/main" id="{548A24F3-0451-5E40-B45C-E9FDD951493D}"/>
              </a:ext>
            </a:extLst>
          </p:cNvPr>
          <p:cNvSpPr txBox="1"/>
          <p:nvPr>
            <p:custDataLst>
              <p:tags r:id="rId5"/>
            </p:custDataLst>
          </p:nvPr>
        </p:nvSpPr>
        <p:spPr>
          <a:xfrm>
            <a:off x="7409224" y="1000378"/>
            <a:ext cx="3351702" cy="923330"/>
          </a:xfrm>
          <a:prstGeom prst="rect">
            <a:avLst/>
          </a:prstGeom>
          <a:noFill/>
        </p:spPr>
        <p:txBody>
          <a:bodyPr wrap="square" rtlCol="0">
            <a:spAutoFit/>
          </a:bodyPr>
          <a:lstStyle/>
          <a:p>
            <a:r>
              <a:rPr lang="fr-FR" sz="2000" i="1" dirty="0">
                <a:solidFill>
                  <a:srgbClr val="CB1569"/>
                </a:solidFill>
                <a:latin typeface="Avenir Book" panose="02000503020000020003" pitchFamily="2" charset="0"/>
                <a:cs typeface="Arial" panose="020B0604020202020204" pitchFamily="34" charset="0"/>
              </a:rPr>
              <a:t>«</a:t>
            </a:r>
            <a:r>
              <a:rPr lang="fr-FR" sz="1400" i="1" dirty="0">
                <a:latin typeface="Avenir Book" panose="02000503020000020003" pitchFamily="2" charset="0"/>
                <a:cs typeface="Arial" panose="020B0604020202020204" pitchFamily="34" charset="0"/>
              </a:rPr>
              <a:t> Ce n’est qu’un début, mais seulement un début… Bravo pour ce travail ! </a:t>
            </a:r>
            <a:r>
              <a:rPr lang="fr-FR" sz="2000" i="1" dirty="0">
                <a:solidFill>
                  <a:srgbClr val="CB1569"/>
                </a:solidFill>
                <a:latin typeface="Avenir Book" panose="02000503020000020003" pitchFamily="2" charset="0"/>
                <a:cs typeface="Arial" panose="020B0604020202020204" pitchFamily="34" charset="0"/>
              </a:rPr>
              <a:t>»</a:t>
            </a:r>
          </a:p>
          <a:p>
            <a:endParaRPr lang="fr-FR" sz="1400" i="1" dirty="0">
              <a:latin typeface="Avenir Book" panose="02000503020000020003" pitchFamily="2" charset="0"/>
            </a:endParaRPr>
          </a:p>
        </p:txBody>
      </p:sp>
      <p:sp>
        <p:nvSpPr>
          <p:cNvPr id="14" name="ZoneTexte 13">
            <a:extLst>
              <a:ext uri="{FF2B5EF4-FFF2-40B4-BE49-F238E27FC236}">
                <a16:creationId xmlns="" xmlns:a16="http://schemas.microsoft.com/office/drawing/2014/main" id="{69AF2ADF-1B3B-C445-AA20-F9EE52B73483}"/>
              </a:ext>
            </a:extLst>
          </p:cNvPr>
          <p:cNvSpPr txBox="1"/>
          <p:nvPr>
            <p:custDataLst>
              <p:tags r:id="rId6"/>
            </p:custDataLst>
          </p:nvPr>
        </p:nvSpPr>
        <p:spPr>
          <a:xfrm>
            <a:off x="593802" y="1369710"/>
            <a:ext cx="2974588" cy="113877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400" i="1" dirty="0">
                <a:latin typeface="Avenir Book" panose="02000503020000020003" pitchFamily="2" charset="0"/>
              </a:rPr>
              <a:t> </a:t>
            </a:r>
            <a:r>
              <a:rPr lang="fr-FR" sz="1400" i="1" dirty="0">
                <a:latin typeface="Avenir Book" panose="02000503020000020003" pitchFamily="2" charset="0"/>
                <a:cs typeface="Arial" panose="020B0604020202020204" pitchFamily="34" charset="0"/>
              </a:rPr>
              <a:t>Il faut valoriser le bus : on peut lire, on est mieux que coincé dans sa voiture dans les bouchons</a:t>
            </a:r>
            <a:r>
              <a:rPr lang="fr-FR" sz="2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a:p>
            <a:endParaRPr lang="fr-FR" sz="1400" i="1" dirty="0">
              <a:latin typeface="Avenir Book" panose="02000503020000020003" pitchFamily="2" charset="0"/>
            </a:endParaRPr>
          </a:p>
        </p:txBody>
      </p:sp>
      <p:sp>
        <p:nvSpPr>
          <p:cNvPr id="16" name="ZoneTexte 15">
            <a:extLst>
              <a:ext uri="{FF2B5EF4-FFF2-40B4-BE49-F238E27FC236}">
                <a16:creationId xmlns="" xmlns:a16="http://schemas.microsoft.com/office/drawing/2014/main" id="{CC97B43A-A7BA-0249-B1D7-54305147261A}"/>
              </a:ext>
            </a:extLst>
          </p:cNvPr>
          <p:cNvSpPr txBox="1"/>
          <p:nvPr>
            <p:custDataLst>
              <p:tags r:id="rId7"/>
            </p:custDataLst>
          </p:nvPr>
        </p:nvSpPr>
        <p:spPr>
          <a:xfrm>
            <a:off x="3886258" y="6237659"/>
            <a:ext cx="4537268" cy="400110"/>
          </a:xfrm>
          <a:prstGeom prst="rect">
            <a:avLst/>
          </a:prstGeom>
          <a:noFill/>
        </p:spPr>
        <p:txBody>
          <a:bodyPr wrap="none" rtlCol="0">
            <a:spAutoFit/>
          </a:bodyPr>
          <a:lstStyle/>
          <a:p>
            <a:pPr lvl="1"/>
            <a:r>
              <a:rPr lang="fr-FR" sz="2000" i="1" dirty="0">
                <a:solidFill>
                  <a:srgbClr val="CB1569"/>
                </a:solidFill>
                <a:latin typeface="Avenir Book" panose="02000503020000020003" pitchFamily="2" charset="0"/>
                <a:cs typeface="Arial" panose="020B0604020202020204" pitchFamily="34" charset="0"/>
              </a:rPr>
              <a:t>« </a:t>
            </a:r>
            <a:r>
              <a:rPr lang="fr-FR" sz="1400" i="1" dirty="0">
                <a:latin typeface="Avenir Book" panose="02000503020000020003" pitchFamily="2" charset="0"/>
                <a:cs typeface="Arial" panose="020B0604020202020204" pitchFamily="34" charset="0"/>
              </a:rPr>
              <a:t>Tout seul on va plus vite, ensemble on va plus loin !</a:t>
            </a:r>
            <a:r>
              <a:rPr lang="fr-FR" sz="2000" i="1" dirty="0">
                <a:solidFill>
                  <a:srgbClr val="CB1569"/>
                </a:solidFill>
                <a:latin typeface="Avenir Book" panose="02000503020000020003" pitchFamily="2" charset="0"/>
                <a:cs typeface="Arial" panose="020B0604020202020204" pitchFamily="34" charset="0"/>
              </a:rPr>
              <a:t> »</a:t>
            </a:r>
          </a:p>
        </p:txBody>
      </p:sp>
      <p:sp>
        <p:nvSpPr>
          <p:cNvPr id="5" name="Espace réservé du numéro de diapositive 4">
            <a:extLst>
              <a:ext uri="{FF2B5EF4-FFF2-40B4-BE49-F238E27FC236}">
                <a16:creationId xmlns="" xmlns:a16="http://schemas.microsoft.com/office/drawing/2014/main" id="{16840841-E55A-CF45-91EA-10F8007B20E6}"/>
              </a:ext>
            </a:extLst>
          </p:cNvPr>
          <p:cNvSpPr>
            <a:spLocks noGrp="1"/>
          </p:cNvSpPr>
          <p:nvPr>
            <p:ph type="sldNum" sz="quarter" idx="12"/>
            <p:custDataLst>
              <p:tags r:id="rId8"/>
            </p:custDataLst>
          </p:nvPr>
        </p:nvSpPr>
        <p:spPr/>
        <p:txBody>
          <a:bodyPr/>
          <a:lstStyle/>
          <a:p>
            <a:fld id="{35775009-1450-5E42-8421-572F664F1D9B}" type="slidenum">
              <a:rPr lang="fr-FR" smtClean="0"/>
              <a:t>50</a:t>
            </a:fld>
            <a:endParaRPr lang="fr-FR" dirty="0"/>
          </a:p>
        </p:txBody>
      </p:sp>
      <p:sp>
        <p:nvSpPr>
          <p:cNvPr id="17" name="ZoneTexte 16">
            <a:extLst>
              <a:ext uri="{FF2B5EF4-FFF2-40B4-BE49-F238E27FC236}">
                <a16:creationId xmlns="" xmlns:a16="http://schemas.microsoft.com/office/drawing/2014/main" id="{42C9BCEF-979A-1248-9ED7-195077F06D94}"/>
              </a:ext>
            </a:extLst>
          </p:cNvPr>
          <p:cNvSpPr txBox="1"/>
          <p:nvPr>
            <p:custDataLst>
              <p:tags r:id="rId9"/>
            </p:custDataLst>
          </p:nvPr>
        </p:nvSpPr>
        <p:spPr>
          <a:xfrm>
            <a:off x="8794595" y="2876612"/>
            <a:ext cx="2163934" cy="113877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400" i="1" dirty="0">
                <a:latin typeface="Avenir Book" panose="02000503020000020003" pitchFamily="2" charset="0"/>
              </a:rPr>
              <a:t> Mieux vaut des correspondances que peu de fréquence.</a:t>
            </a:r>
            <a:r>
              <a:rPr lang="fr-FR" sz="2000" i="1" dirty="0">
                <a:solidFill>
                  <a:srgbClr val="CB1569"/>
                </a:solidFill>
                <a:latin typeface="Avenir Book" panose="02000503020000020003" pitchFamily="2" charset="0"/>
              </a:rPr>
              <a:t> »</a:t>
            </a:r>
          </a:p>
          <a:p>
            <a:endParaRPr lang="fr-FR" sz="1400" i="1" dirty="0">
              <a:latin typeface="Avenir Book" panose="02000503020000020003" pitchFamily="2" charset="0"/>
            </a:endParaRPr>
          </a:p>
        </p:txBody>
      </p:sp>
      <p:sp>
        <p:nvSpPr>
          <p:cNvPr id="20" name="ZoneTexte 19">
            <a:extLst>
              <a:ext uri="{FF2B5EF4-FFF2-40B4-BE49-F238E27FC236}">
                <a16:creationId xmlns="" xmlns:a16="http://schemas.microsoft.com/office/drawing/2014/main" id="{598B87F3-8B2E-0C4E-9AD1-11F8D6B29480}"/>
              </a:ext>
            </a:extLst>
          </p:cNvPr>
          <p:cNvSpPr txBox="1"/>
          <p:nvPr>
            <p:custDataLst>
              <p:tags r:id="rId10"/>
            </p:custDataLst>
          </p:nvPr>
        </p:nvSpPr>
        <p:spPr>
          <a:xfrm>
            <a:off x="1345097" y="2736396"/>
            <a:ext cx="2781038" cy="923330"/>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400" i="1" dirty="0">
                <a:latin typeface="Avenir Book" panose="02000503020000020003" pitchFamily="2" charset="0"/>
                <a:cs typeface="Arial" panose="020B0604020202020204" pitchFamily="34" charset="0"/>
              </a:rPr>
              <a:t>Il y a de plus en plus de personnes dans les bus, et surtout dans la T1 ! </a:t>
            </a:r>
            <a:r>
              <a:rPr lang="fr-FR" sz="2000" i="1" dirty="0">
                <a:solidFill>
                  <a:srgbClr val="CB1569"/>
                </a:solidFill>
                <a:latin typeface="Avenir Book" panose="02000503020000020003" pitchFamily="2" charset="0"/>
              </a:rPr>
              <a:t>»</a:t>
            </a:r>
          </a:p>
          <a:p>
            <a:endParaRPr lang="fr-FR" sz="1400" i="1" dirty="0">
              <a:latin typeface="Avenir Book" panose="02000503020000020003" pitchFamily="2" charset="0"/>
            </a:endParaRPr>
          </a:p>
        </p:txBody>
      </p:sp>
      <p:sp>
        <p:nvSpPr>
          <p:cNvPr id="21" name="ZoneTexte 20">
            <a:extLst>
              <a:ext uri="{FF2B5EF4-FFF2-40B4-BE49-F238E27FC236}">
                <a16:creationId xmlns="" xmlns:a16="http://schemas.microsoft.com/office/drawing/2014/main" id="{9A1BE565-1E7B-DD42-82CE-3809D6704526}"/>
              </a:ext>
            </a:extLst>
          </p:cNvPr>
          <p:cNvSpPr txBox="1"/>
          <p:nvPr>
            <p:custDataLst>
              <p:tags r:id="rId11"/>
            </p:custDataLst>
          </p:nvPr>
        </p:nvSpPr>
        <p:spPr>
          <a:xfrm>
            <a:off x="725287" y="4079496"/>
            <a:ext cx="2703287" cy="113877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 </a:t>
            </a:r>
            <a:r>
              <a:rPr lang="fr-FR" sz="1400" i="1" dirty="0">
                <a:latin typeface="Avenir Book" panose="02000503020000020003" pitchFamily="2" charset="0"/>
                <a:cs typeface="Arial" panose="020B0604020202020204" pitchFamily="34" charset="0"/>
              </a:rPr>
              <a:t>Fréquence + prix + temps de parcours : voilà ce qui est important pour les usagers </a:t>
            </a:r>
            <a:r>
              <a:rPr lang="fr-FR" sz="2000" i="1" dirty="0">
                <a:solidFill>
                  <a:srgbClr val="CB1569"/>
                </a:solidFill>
                <a:latin typeface="Avenir Book" panose="02000503020000020003" pitchFamily="2" charset="0"/>
              </a:rPr>
              <a:t>»</a:t>
            </a:r>
          </a:p>
          <a:p>
            <a:endParaRPr lang="fr-FR" sz="1400" i="1" dirty="0">
              <a:latin typeface="Avenir Book" panose="02000503020000020003" pitchFamily="2" charset="0"/>
            </a:endParaRPr>
          </a:p>
        </p:txBody>
      </p:sp>
      <p:sp>
        <p:nvSpPr>
          <p:cNvPr id="23" name="ZoneTexte 22">
            <a:extLst>
              <a:ext uri="{FF2B5EF4-FFF2-40B4-BE49-F238E27FC236}">
                <a16:creationId xmlns="" xmlns:a16="http://schemas.microsoft.com/office/drawing/2014/main" id="{65B79143-1440-4045-9B5C-F285257F7D8B}"/>
              </a:ext>
            </a:extLst>
          </p:cNvPr>
          <p:cNvSpPr txBox="1"/>
          <p:nvPr>
            <p:custDataLst>
              <p:tags r:id="rId12"/>
            </p:custDataLst>
          </p:nvPr>
        </p:nvSpPr>
        <p:spPr>
          <a:xfrm>
            <a:off x="8065866" y="4897739"/>
            <a:ext cx="3701190" cy="113877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400" i="1" dirty="0">
                <a:latin typeface="Avenir Book" panose="02000503020000020003" pitchFamily="2" charset="0"/>
              </a:rPr>
              <a:t> Il faut proposer une offre riche et la demande suivra, et non pas attendre qu’il y ait la demande pour proposer une offre... </a:t>
            </a:r>
            <a:r>
              <a:rPr lang="fr-FR" sz="2000" i="1" dirty="0">
                <a:solidFill>
                  <a:srgbClr val="CB1569"/>
                </a:solidFill>
                <a:latin typeface="Avenir Book" panose="02000503020000020003" pitchFamily="2" charset="0"/>
              </a:rPr>
              <a:t>»</a:t>
            </a:r>
          </a:p>
          <a:p>
            <a:endParaRPr lang="fr-FR" sz="1400" i="1" dirty="0">
              <a:latin typeface="Avenir Book" panose="02000503020000020003" pitchFamily="2" charset="0"/>
            </a:endParaRPr>
          </a:p>
        </p:txBody>
      </p:sp>
      <p:pic>
        <p:nvPicPr>
          <p:cNvPr id="24" name="Image 23">
            <a:extLst>
              <a:ext uri="{FF2B5EF4-FFF2-40B4-BE49-F238E27FC236}">
                <a16:creationId xmlns="" xmlns:a16="http://schemas.microsoft.com/office/drawing/2014/main" id="{B1371201-7EA0-EC43-BC37-FA26329AB5A4}"/>
              </a:ext>
            </a:extLst>
          </p:cNvPr>
          <p:cNvPicPr>
            <a:picLocks noChangeAspect="1"/>
          </p:cNvPicPr>
          <p:nvPr>
            <p:custDataLst>
              <p:tags r:id="rId13"/>
            </p:custDataLst>
          </p:nvPr>
        </p:nvPicPr>
        <p:blipFill>
          <a:blip r:embed="rId17" cstate="email">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4969587" y="2866814"/>
            <a:ext cx="1451902" cy="954107"/>
          </a:xfrm>
          <a:prstGeom prst="rect">
            <a:avLst/>
          </a:prstGeom>
        </p:spPr>
      </p:pic>
      <p:sp>
        <p:nvSpPr>
          <p:cNvPr id="25" name="ZoneTexte 24">
            <a:extLst>
              <a:ext uri="{FF2B5EF4-FFF2-40B4-BE49-F238E27FC236}">
                <a16:creationId xmlns="" xmlns:a16="http://schemas.microsoft.com/office/drawing/2014/main" id="{5665CF0B-CDD2-7C4F-8C60-14DA8CA9C2E6}"/>
              </a:ext>
            </a:extLst>
          </p:cNvPr>
          <p:cNvSpPr txBox="1"/>
          <p:nvPr>
            <p:custDataLst>
              <p:tags r:id="rId14"/>
            </p:custDataLst>
          </p:nvPr>
        </p:nvSpPr>
        <p:spPr>
          <a:xfrm>
            <a:off x="4480758" y="1321271"/>
            <a:ext cx="1451902" cy="400110"/>
          </a:xfrm>
          <a:prstGeom prst="rect">
            <a:avLst/>
          </a:prstGeom>
          <a:noFill/>
        </p:spPr>
        <p:txBody>
          <a:bodyPr wrap="square" rtlCol="0">
            <a:spAutoFit/>
          </a:bodyPr>
          <a:lstStyle/>
          <a:p>
            <a:pPr algn="r"/>
            <a:r>
              <a:rPr lang="fr-FR" sz="2000" i="1" dirty="0">
                <a:solidFill>
                  <a:srgbClr val="CB1569"/>
                </a:solidFill>
                <a:latin typeface="Avenir Book Oblique" panose="02000503020000020003" pitchFamily="2" charset="0"/>
              </a:rPr>
              <a:t>«</a:t>
            </a:r>
            <a:r>
              <a:rPr lang="fr-FR" sz="1400" i="1" dirty="0">
                <a:latin typeface="Avenir Book Oblique" panose="02000503020000020003" pitchFamily="2" charset="0"/>
              </a:rPr>
              <a:t> </a:t>
            </a:r>
            <a:r>
              <a:rPr lang="fr-FR" sz="1400" i="1" dirty="0">
                <a:latin typeface="Avenir Book Oblique" panose="02000503020000020003" pitchFamily="2" charset="0"/>
                <a:cs typeface="Arial" panose="020B0604020202020204" pitchFamily="34" charset="0"/>
              </a:rPr>
              <a:t>Libérateur ! </a:t>
            </a:r>
            <a:r>
              <a:rPr lang="fr-FR" sz="2000" i="1" dirty="0">
                <a:solidFill>
                  <a:srgbClr val="CB1569"/>
                </a:solidFill>
                <a:latin typeface="Avenir Book Oblique" panose="02000503020000020003" pitchFamily="2" charset="0"/>
              </a:rPr>
              <a:t>»</a:t>
            </a:r>
          </a:p>
        </p:txBody>
      </p:sp>
      <p:sp>
        <p:nvSpPr>
          <p:cNvPr id="26" name="ZoneTexte 25">
            <a:extLst>
              <a:ext uri="{FF2B5EF4-FFF2-40B4-BE49-F238E27FC236}">
                <a16:creationId xmlns="" xmlns:a16="http://schemas.microsoft.com/office/drawing/2014/main" id="{EA91CAD8-A71C-C845-A5F0-6C6EFCBA959A}"/>
              </a:ext>
            </a:extLst>
          </p:cNvPr>
          <p:cNvSpPr txBox="1"/>
          <p:nvPr>
            <p:custDataLst>
              <p:tags r:id="rId15"/>
            </p:custDataLst>
          </p:nvPr>
        </p:nvSpPr>
        <p:spPr>
          <a:xfrm>
            <a:off x="295909" y="5402243"/>
            <a:ext cx="3329622" cy="1138773"/>
          </a:xfrm>
          <a:prstGeom prst="rect">
            <a:avLst/>
          </a:prstGeom>
          <a:noFill/>
        </p:spPr>
        <p:txBody>
          <a:bodyPr wrap="square" rtlCol="0">
            <a:spAutoFit/>
          </a:bodyPr>
          <a:lstStyle/>
          <a:p>
            <a:r>
              <a:rPr lang="fr-FR" sz="2000" i="1" dirty="0">
                <a:solidFill>
                  <a:srgbClr val="CB1569"/>
                </a:solidFill>
                <a:latin typeface="Avenir Book" panose="02000503020000020003" pitchFamily="2" charset="0"/>
              </a:rPr>
              <a:t>«</a:t>
            </a:r>
            <a:r>
              <a:rPr lang="fr-FR" sz="1400" i="1" dirty="0">
                <a:latin typeface="Avenir Book" panose="02000503020000020003" pitchFamily="2" charset="0"/>
              </a:rPr>
              <a:t> </a:t>
            </a:r>
            <a:r>
              <a:rPr lang="fr-FR" sz="1400" i="1" dirty="0">
                <a:latin typeface="Avenir Book" panose="02000503020000020003" pitchFamily="2" charset="0"/>
                <a:cs typeface="Arial" panose="020B0604020202020204" pitchFamily="34" charset="0"/>
              </a:rPr>
              <a:t>Il faut que les gens comprennent qu’on est à l’heure des choix : plus de bus pour moins de voitures… et qu’il faut alors accepter les aléas</a:t>
            </a:r>
            <a:r>
              <a:rPr lang="fr-FR" sz="2000" i="1" dirty="0">
                <a:solidFill>
                  <a:srgbClr val="CB1569"/>
                </a:solidFill>
                <a:latin typeface="Avenir Book" panose="02000503020000020003" pitchFamily="2" charset="0"/>
                <a:cs typeface="Arial" panose="020B0604020202020204" pitchFamily="34" charset="0"/>
              </a:rPr>
              <a:t> </a:t>
            </a:r>
            <a:r>
              <a:rPr lang="fr-FR" sz="2000" i="1" dirty="0">
                <a:solidFill>
                  <a:srgbClr val="CB1569"/>
                </a:solidFill>
                <a:latin typeface="Avenir Book" panose="02000503020000020003" pitchFamily="2" charset="0"/>
              </a:rPr>
              <a:t>»</a:t>
            </a:r>
          </a:p>
        </p:txBody>
      </p:sp>
    </p:spTree>
    <p:extLst>
      <p:ext uri="{BB962C8B-B14F-4D97-AF65-F5344CB8AC3E}">
        <p14:creationId xmlns:p14="http://schemas.microsoft.com/office/powerpoint/2010/main" val="117970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170602"/>
            <a:ext cx="12181116"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3" name="Rectangle : coins arrondis 22">
            <a:extLst>
              <a:ext uri="{FF2B5EF4-FFF2-40B4-BE49-F238E27FC236}">
                <a16:creationId xmlns="" xmlns:a16="http://schemas.microsoft.com/office/drawing/2014/main" id="{79817E77-BEF5-EC48-8628-72534744EE6E}"/>
              </a:ext>
            </a:extLst>
          </p:cNvPr>
          <p:cNvSpPr/>
          <p:nvPr>
            <p:custDataLst>
              <p:tags r:id="rId2"/>
            </p:custDataLst>
          </p:nvPr>
        </p:nvSpPr>
        <p:spPr>
          <a:xfrm>
            <a:off x="332455" y="3429000"/>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FLUIDITÉ</a:t>
            </a:r>
            <a:endParaRPr lang="fr-FR" dirty="0">
              <a:latin typeface="Avenir Book" panose="02000503020000020003" pitchFamily="2" charset="0"/>
            </a:endParaRPr>
          </a:p>
        </p:txBody>
      </p:sp>
      <p:sp>
        <p:nvSpPr>
          <p:cNvPr id="2" name="Espace réservé du numéro de diapositive 1">
            <a:extLst>
              <a:ext uri="{FF2B5EF4-FFF2-40B4-BE49-F238E27FC236}">
                <a16:creationId xmlns="" xmlns:a16="http://schemas.microsoft.com/office/drawing/2014/main" id="{A62E1BD3-C53C-304B-8298-D5A99FE9DEBA}"/>
              </a:ext>
            </a:extLst>
          </p:cNvPr>
          <p:cNvSpPr>
            <a:spLocks noGrp="1"/>
          </p:cNvSpPr>
          <p:nvPr>
            <p:ph type="sldNum" sz="quarter" idx="12"/>
            <p:custDataLst>
              <p:tags r:id="rId3"/>
            </p:custDataLst>
          </p:nvPr>
        </p:nvSpPr>
        <p:spPr>
          <a:xfrm>
            <a:off x="9437916" y="6503761"/>
            <a:ext cx="2743200" cy="365125"/>
          </a:xfrm>
        </p:spPr>
        <p:txBody>
          <a:bodyPr/>
          <a:lstStyle/>
          <a:p>
            <a:fld id="{35775009-1450-5E42-8421-572F664F1D9B}" type="slidenum">
              <a:rPr lang="fr-FR" smtClean="0"/>
              <a:t>6</a:t>
            </a:fld>
            <a:endParaRPr lang="fr-FR" dirty="0"/>
          </a:p>
        </p:txBody>
      </p:sp>
      <p:sp>
        <p:nvSpPr>
          <p:cNvPr id="25" name="Espace réservé du contenu 2">
            <a:extLst>
              <a:ext uri="{FF2B5EF4-FFF2-40B4-BE49-F238E27FC236}">
                <a16:creationId xmlns="" xmlns:a16="http://schemas.microsoft.com/office/drawing/2014/main" id="{1886491A-8980-4AEC-B54B-42A341CD3577}"/>
              </a:ext>
            </a:extLst>
          </p:cNvPr>
          <p:cNvSpPr txBox="1">
            <a:spLocks/>
          </p:cNvSpPr>
          <p:nvPr>
            <p:custDataLst>
              <p:tags r:id="rId4"/>
            </p:custDataLst>
          </p:nvPr>
        </p:nvSpPr>
        <p:spPr>
          <a:xfrm>
            <a:off x="984028" y="4108987"/>
            <a:ext cx="9839143" cy="265128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t>Raccourcir le temps de parcours pour qu'il devienne compétitif à la voiture</a:t>
            </a:r>
          </a:p>
          <a:p>
            <a:pPr marL="180975" indent="-180975">
              <a:lnSpc>
                <a:spcPct val="100000"/>
              </a:lnSpc>
              <a:buClr>
                <a:srgbClr val="E2051B"/>
              </a:buClr>
              <a:buFont typeface="Arial" panose="020B0604020202020204" pitchFamily="34" charset="0"/>
              <a:buChar char="•"/>
            </a:pPr>
            <a:r>
              <a:rPr lang="fr-FR" sz="1200" dirty="0"/>
              <a:t>Améliorer les correspondances avec des horaires mieux calibrées et avec des correspondances de quai à quai</a:t>
            </a:r>
          </a:p>
          <a:p>
            <a:pPr marL="180975" indent="-180975">
              <a:lnSpc>
                <a:spcPct val="100000"/>
              </a:lnSpc>
              <a:spcBef>
                <a:spcPts val="600"/>
              </a:spcBef>
              <a:buClr>
                <a:srgbClr val="E2051B"/>
              </a:buClr>
              <a:buFont typeface="Arial" panose="020B0604020202020204" pitchFamily="34" charset="0"/>
              <a:buChar char="•"/>
            </a:pPr>
            <a:r>
              <a:rPr lang="fr-FR" sz="1200" dirty="0"/>
              <a:t>Meilleure adaptation de l’offre : selon la fréquentation (saturation de certaines lignes, circulation à vide sur d’autres lignes), en ajustant la capacité des bus aux besoins (bus plus grands en heures de pointe ou sur lignes saturées / minibus sur les lignes à faible fréquentation).</a:t>
            </a:r>
          </a:p>
          <a:p>
            <a:pPr marL="180975" indent="-180975">
              <a:lnSpc>
                <a:spcPct val="100000"/>
              </a:lnSpc>
              <a:spcBef>
                <a:spcPts val="600"/>
              </a:spcBef>
              <a:buClr>
                <a:srgbClr val="E2051B"/>
              </a:buClr>
              <a:buFont typeface="Arial" panose="020B0604020202020204" pitchFamily="34" charset="0"/>
              <a:buChar char="•"/>
            </a:pPr>
            <a:r>
              <a:rPr lang="fr-FR" sz="1200" dirty="0">
                <a:ea typeface="Trebuchet MS" charset="0"/>
                <a:cs typeface="Arial" panose="020B0604020202020204" pitchFamily="34" charset="0"/>
              </a:rPr>
              <a:t>Assurer une meilleure coordination avec les cars Lio / les horaires des lycées et les collèges / le CHU / les 2 gares Nîmes Centre et Nîmes Pont du Gard.</a:t>
            </a:r>
          </a:p>
          <a:p>
            <a:pPr marL="180975" indent="-180975">
              <a:lnSpc>
                <a:spcPct val="100000"/>
              </a:lnSpc>
              <a:spcBef>
                <a:spcPts val="600"/>
              </a:spcBef>
              <a:buClr>
                <a:srgbClr val="E2051B"/>
              </a:buClr>
              <a:buFont typeface="Arial" panose="020B0604020202020204" pitchFamily="34" charset="0"/>
              <a:buChar char="•"/>
            </a:pPr>
            <a:r>
              <a:rPr lang="fr-FR" sz="1200" dirty="0"/>
              <a:t>Il est proposé d’envisager des lignes circulaires, en péri-urbain, pour éviter de passer systématiquement par le centre de Nîmes.</a:t>
            </a:r>
          </a:p>
          <a:p>
            <a:pPr marL="180975" indent="-180975">
              <a:lnSpc>
                <a:spcPct val="100000"/>
              </a:lnSpc>
              <a:spcBef>
                <a:spcPts val="600"/>
              </a:spcBef>
              <a:buClr>
                <a:srgbClr val="E2051B"/>
              </a:buClr>
              <a:buFont typeface="Arial" panose="020B0604020202020204" pitchFamily="34" charset="0"/>
              <a:buChar char="•"/>
            </a:pPr>
            <a:r>
              <a:rPr lang="fr-FR" sz="1200" dirty="0"/>
              <a:t>L’idée d’organiser des rabattements T1/T2 avec des navettes rapides depuis des points clefs comme les universités, les zones d'activités (ex : </a:t>
            </a:r>
            <a:r>
              <a:rPr lang="fr-FR" sz="1200" dirty="0" smtClean="0"/>
              <a:t>université </a:t>
            </a:r>
            <a:r>
              <a:rPr lang="fr-FR" sz="1200" dirty="0"/>
              <a:t>G. </a:t>
            </a:r>
            <a:r>
              <a:rPr lang="fr-FR" sz="1200" dirty="0" err="1"/>
              <a:t>Doumergues</a:t>
            </a:r>
            <a:r>
              <a:rPr lang="fr-FR" sz="1200" dirty="0"/>
              <a:t> + quartier Hoche/</a:t>
            </a:r>
            <a:r>
              <a:rPr lang="fr-FR" sz="1200" dirty="0" err="1"/>
              <a:t>Sernam</a:t>
            </a:r>
            <a:r>
              <a:rPr lang="fr-FR" sz="1200" dirty="0"/>
              <a:t> + parc scientifique G. Besse) est soumise.</a:t>
            </a:r>
          </a:p>
          <a:p>
            <a:pPr marL="180975" indent="-180975">
              <a:lnSpc>
                <a:spcPct val="100000"/>
              </a:lnSpc>
              <a:spcBef>
                <a:spcPts val="600"/>
              </a:spcBef>
              <a:buClr>
                <a:srgbClr val="E2051B"/>
              </a:buClr>
              <a:buFont typeface="Arial" panose="020B0604020202020204" pitchFamily="34" charset="0"/>
              <a:buChar char="•"/>
            </a:pPr>
            <a:r>
              <a:rPr lang="fr-FR" sz="1200" dirty="0"/>
              <a:t>Le développement des priorités aux feux pour les bus avec un système de détection, qui pourrait apporter de la fluidité.</a:t>
            </a:r>
          </a:p>
        </p:txBody>
      </p:sp>
      <p:pic>
        <p:nvPicPr>
          <p:cNvPr id="27" name="Image 26">
            <a:extLst>
              <a:ext uri="{FF2B5EF4-FFF2-40B4-BE49-F238E27FC236}">
                <a16:creationId xmlns="" xmlns:a16="http://schemas.microsoft.com/office/drawing/2014/main" id="{B094792D-9BEE-42F2-9FA1-6813767E9800}"/>
              </a:ext>
            </a:extLst>
          </p:cNvPr>
          <p:cNvPicPr>
            <a:picLocks noChangeAspect="1"/>
          </p:cNvPicPr>
          <p:nvPr>
            <p:custDataLst>
              <p:tags r:id="rId5"/>
            </p:custDataLst>
          </p:nvPr>
        </p:nvPicPr>
        <p:blipFill>
          <a:blip r:embed="rId10"/>
          <a:stretch>
            <a:fillRect/>
          </a:stretch>
        </p:blipFill>
        <p:spPr>
          <a:xfrm>
            <a:off x="332455" y="4108987"/>
            <a:ext cx="484734" cy="484734"/>
          </a:xfrm>
          <a:prstGeom prst="rect">
            <a:avLst/>
          </a:prstGeom>
        </p:spPr>
      </p:pic>
      <p:sp>
        <p:nvSpPr>
          <p:cNvPr id="34" name="Rectangle : coins arrondis 33">
            <a:extLst>
              <a:ext uri="{FF2B5EF4-FFF2-40B4-BE49-F238E27FC236}">
                <a16:creationId xmlns="" xmlns:a16="http://schemas.microsoft.com/office/drawing/2014/main" id="{D7CF091E-8166-44C4-BF92-A9A47847C57C}"/>
              </a:ext>
            </a:extLst>
          </p:cNvPr>
          <p:cNvSpPr/>
          <p:nvPr>
            <p:custDataLst>
              <p:tags r:id="rId6"/>
            </p:custDataLst>
          </p:nvPr>
        </p:nvSpPr>
        <p:spPr>
          <a:xfrm>
            <a:off x="332455" y="736013"/>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RÉGULARITÉ / FIABILITÉ</a:t>
            </a:r>
            <a:endParaRPr lang="fr-FR" dirty="0">
              <a:latin typeface="Avenir Book" panose="02000503020000020003" pitchFamily="2" charset="0"/>
            </a:endParaRPr>
          </a:p>
        </p:txBody>
      </p:sp>
      <p:sp>
        <p:nvSpPr>
          <p:cNvPr id="35" name="Espace réservé du contenu 2">
            <a:extLst>
              <a:ext uri="{FF2B5EF4-FFF2-40B4-BE49-F238E27FC236}">
                <a16:creationId xmlns="" xmlns:a16="http://schemas.microsoft.com/office/drawing/2014/main" id="{5DD171FC-A9BC-439E-8FDC-49BF4A797B1D}"/>
              </a:ext>
            </a:extLst>
          </p:cNvPr>
          <p:cNvSpPr txBox="1">
            <a:spLocks/>
          </p:cNvSpPr>
          <p:nvPr>
            <p:custDataLst>
              <p:tags r:id="rId7"/>
            </p:custDataLst>
          </p:nvPr>
        </p:nvSpPr>
        <p:spPr>
          <a:xfrm>
            <a:off x="1042054" y="1508224"/>
            <a:ext cx="9839143" cy="187858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latin typeface="Avenir Book" panose="02000503020000020003"/>
              </a:rPr>
              <a:t>Une fiabilité à améliorer : les participants constatent des retards (particulièrement à 8h) et des services non faits (manque de chauffeurs / absentéisme ou manque de bus). Les usagers souhaiteraient une communication plus importante lorsque des déviations sont mises en place et lorsque des arrêts de bus sont supprimés ou reportés. </a:t>
            </a:r>
          </a:p>
          <a:p>
            <a:pPr marL="180975" indent="-180975">
              <a:lnSpc>
                <a:spcPct val="100000"/>
              </a:lnSpc>
              <a:spcBef>
                <a:spcPts val="600"/>
              </a:spcBef>
              <a:buClr>
                <a:srgbClr val="E2051B"/>
              </a:buClr>
              <a:buFont typeface="Arial" panose="020B0604020202020204" pitchFamily="34" charset="0"/>
              <a:buChar char="•"/>
            </a:pPr>
            <a:r>
              <a:rPr lang="fr-FR" sz="1200" dirty="0">
                <a:latin typeface="Avenir Book" panose="02000503020000020003"/>
                <a:ea typeface="Trebuchet MS" charset="0"/>
                <a:cs typeface="Arial" panose="020B0604020202020204" pitchFamily="34" charset="0"/>
              </a:rPr>
              <a:t>Les participants proposent d’améliorer la ponctualité avec des voies dédiées (notamment sur le périphérique) et avec la priorité aux feux.</a:t>
            </a:r>
          </a:p>
          <a:p>
            <a:pPr marL="180975" indent="-180975">
              <a:lnSpc>
                <a:spcPct val="100000"/>
              </a:lnSpc>
              <a:spcBef>
                <a:spcPts val="400"/>
              </a:spcBef>
              <a:buClr>
                <a:srgbClr val="E2051B"/>
              </a:buClr>
              <a:buFont typeface="Arial" panose="020B0604020202020204" pitchFamily="34" charset="0"/>
              <a:buChar char="•"/>
            </a:pPr>
            <a:r>
              <a:rPr lang="fr-FR" sz="1200" dirty="0">
                <a:latin typeface="Avenir Book" panose="02000503020000020003"/>
              </a:rPr>
              <a:t>La réalisation du contournement routier Ouest, permettrait de fluidifier le trafic dans tout ce secteur.</a:t>
            </a:r>
            <a:endParaRPr lang="fr-FR" sz="1600" i="1" dirty="0">
              <a:latin typeface="Avenir Book" panose="02000503020000020003"/>
              <a:ea typeface="Trebuchet MS" charset="0"/>
              <a:cs typeface="Arial" panose="020B0604020202020204" pitchFamily="34" charset="0"/>
            </a:endParaRPr>
          </a:p>
        </p:txBody>
      </p:sp>
      <p:pic>
        <p:nvPicPr>
          <p:cNvPr id="36" name="Image 35">
            <a:extLst>
              <a:ext uri="{FF2B5EF4-FFF2-40B4-BE49-F238E27FC236}">
                <a16:creationId xmlns="" xmlns:a16="http://schemas.microsoft.com/office/drawing/2014/main" id="{C1938F01-A5BE-451C-820A-6DFEDD2497BA}"/>
              </a:ext>
            </a:extLst>
          </p:cNvPr>
          <p:cNvPicPr>
            <a:picLocks noChangeAspect="1"/>
          </p:cNvPicPr>
          <p:nvPr>
            <p:custDataLst>
              <p:tags r:id="rId8"/>
            </p:custDataLst>
          </p:nvPr>
        </p:nvPicPr>
        <p:blipFill>
          <a:blip r:embed="rId10"/>
          <a:stretch>
            <a:fillRect/>
          </a:stretch>
        </p:blipFill>
        <p:spPr>
          <a:xfrm>
            <a:off x="332455" y="1477704"/>
            <a:ext cx="484734" cy="484734"/>
          </a:xfrm>
          <a:prstGeom prst="rect">
            <a:avLst/>
          </a:prstGeom>
        </p:spPr>
      </p:pic>
    </p:spTree>
    <p:extLst>
      <p:ext uri="{BB962C8B-B14F-4D97-AF65-F5344CB8AC3E}">
        <p14:creationId xmlns:p14="http://schemas.microsoft.com/office/powerpoint/2010/main" val="87636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170602"/>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 name="Espace réservé du numéro de diapositive 1">
            <a:extLst>
              <a:ext uri="{FF2B5EF4-FFF2-40B4-BE49-F238E27FC236}">
                <a16:creationId xmlns="" xmlns:a16="http://schemas.microsoft.com/office/drawing/2014/main" id="{A62E1BD3-C53C-304B-8298-D5A99FE9DEBA}"/>
              </a:ext>
            </a:extLst>
          </p:cNvPr>
          <p:cNvSpPr>
            <a:spLocks noGrp="1"/>
          </p:cNvSpPr>
          <p:nvPr>
            <p:ph type="sldNum" sz="quarter" idx="12"/>
            <p:custDataLst>
              <p:tags r:id="rId2"/>
            </p:custDataLst>
          </p:nvPr>
        </p:nvSpPr>
        <p:spPr>
          <a:xfrm>
            <a:off x="9437916" y="6503761"/>
            <a:ext cx="2743200" cy="365125"/>
          </a:xfrm>
        </p:spPr>
        <p:txBody>
          <a:bodyPr/>
          <a:lstStyle/>
          <a:p>
            <a:fld id="{35775009-1450-5E42-8421-572F664F1D9B}" type="slidenum">
              <a:rPr lang="fr-FR" smtClean="0"/>
              <a:t>7</a:t>
            </a:fld>
            <a:endParaRPr lang="fr-FR" dirty="0"/>
          </a:p>
        </p:txBody>
      </p:sp>
      <p:sp>
        <p:nvSpPr>
          <p:cNvPr id="28" name="Rectangle : coins arrondis 27">
            <a:extLst>
              <a:ext uri="{FF2B5EF4-FFF2-40B4-BE49-F238E27FC236}">
                <a16:creationId xmlns="" xmlns:a16="http://schemas.microsoft.com/office/drawing/2014/main" id="{4F0531C7-FCCD-4F18-B890-A44E825040BA}"/>
              </a:ext>
            </a:extLst>
          </p:cNvPr>
          <p:cNvSpPr/>
          <p:nvPr>
            <p:custDataLst>
              <p:tags r:id="rId3"/>
            </p:custDataLst>
          </p:nvPr>
        </p:nvSpPr>
        <p:spPr>
          <a:xfrm>
            <a:off x="332455" y="1154540"/>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INTERMODALITÉ</a:t>
            </a:r>
            <a:endParaRPr lang="fr-FR" dirty="0">
              <a:latin typeface="Avenir Book" panose="02000503020000020003" pitchFamily="2" charset="0"/>
            </a:endParaRPr>
          </a:p>
        </p:txBody>
      </p:sp>
      <p:sp>
        <p:nvSpPr>
          <p:cNvPr id="29" name="Espace réservé du contenu 2">
            <a:extLst>
              <a:ext uri="{FF2B5EF4-FFF2-40B4-BE49-F238E27FC236}">
                <a16:creationId xmlns="" xmlns:a16="http://schemas.microsoft.com/office/drawing/2014/main" id="{3D1B3D66-BA96-403D-9F7B-139B243E6F62}"/>
              </a:ext>
            </a:extLst>
          </p:cNvPr>
          <p:cNvSpPr txBox="1">
            <a:spLocks/>
          </p:cNvSpPr>
          <p:nvPr>
            <p:custDataLst>
              <p:tags r:id="rId4"/>
            </p:custDataLst>
          </p:nvPr>
        </p:nvSpPr>
        <p:spPr>
          <a:xfrm>
            <a:off x="970373" y="1825393"/>
            <a:ext cx="9839143" cy="247228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t>Meilleure coordination avec les horaires des trains : le binôme bus / gare peut rallonger le temps de parcours et inciter les usagers à recourir à la voiture. De plus, les fréquences des trains ne sont pas toujours adaptées et les trains sont souvent en surcharge.</a:t>
            </a:r>
          </a:p>
          <a:p>
            <a:pPr marL="180975" indent="-180975">
              <a:lnSpc>
                <a:spcPct val="100000"/>
              </a:lnSpc>
              <a:spcBef>
                <a:spcPts val="600"/>
              </a:spcBef>
              <a:buClr>
                <a:srgbClr val="E2051B"/>
              </a:buClr>
              <a:buFont typeface="Arial" panose="020B0604020202020204" pitchFamily="34" charset="0"/>
              <a:buChar char="•"/>
            </a:pPr>
            <a:r>
              <a:rPr lang="fr-FR" sz="1200" dirty="0"/>
              <a:t>Plan vélo : Plus de pistes cyclables avec l’amélioration de la sécurité (ex : développement d’un réseau Nîmes Saint Césaire / Nîmes Centre + Castanet / Bois des </a:t>
            </a:r>
            <a:r>
              <a:rPr lang="fr-FR" sz="1200" dirty="0" err="1"/>
              <a:t>Espeisses</a:t>
            </a:r>
            <a:r>
              <a:rPr lang="fr-FR" sz="1200" dirty="0"/>
              <a:t> en longeant la 106 + </a:t>
            </a:r>
            <a:r>
              <a:rPr lang="fr-FR" sz="1200" dirty="0">
                <a:cs typeface="Arial" panose="020B0604020202020204" pitchFamily="34" charset="0"/>
              </a:rPr>
              <a:t>Mas de </a:t>
            </a:r>
            <a:r>
              <a:rPr lang="fr-FR" sz="1200" dirty="0" err="1">
                <a:cs typeface="Arial" panose="020B0604020202020204" pitchFamily="34" charset="0"/>
              </a:rPr>
              <a:t>Possac</a:t>
            </a:r>
            <a:r>
              <a:rPr lang="fr-FR" sz="1200" dirty="0">
                <a:cs typeface="Arial" panose="020B0604020202020204" pitchFamily="34" charset="0"/>
              </a:rPr>
              <a:t> / Centre Ville via Route de Beaucaire + secteur de Bouillargues + sur la 113 entre </a:t>
            </a:r>
            <a:r>
              <a:rPr lang="fr-FR" sz="1200" dirty="0" err="1">
                <a:cs typeface="Arial" panose="020B0604020202020204" pitchFamily="34" charset="0"/>
              </a:rPr>
              <a:t>Milliaud</a:t>
            </a:r>
            <a:r>
              <a:rPr lang="fr-FR" sz="1200" dirty="0">
                <a:cs typeface="Arial" panose="020B0604020202020204" pitchFamily="34" charset="0"/>
              </a:rPr>
              <a:t> et le Km Delta)</a:t>
            </a:r>
            <a:r>
              <a:rPr lang="fr-FR" sz="1200" dirty="0"/>
              <a:t>. Il est proposé d’aménager des pistes cyclables autour des gares, de développer la culture vélo, de disposer</a:t>
            </a:r>
            <a:r>
              <a:rPr lang="fr-FR" sz="1200" dirty="0">
                <a:cs typeface="Arial" panose="020B0604020202020204" pitchFamily="34" charset="0"/>
              </a:rPr>
              <a:t> de vélos accessibles et de positionnement d’avantage de </a:t>
            </a:r>
            <a:r>
              <a:rPr lang="fr-FR" sz="1200" dirty="0" err="1">
                <a:cs typeface="Arial" panose="020B0604020202020204" pitchFamily="34" charset="0"/>
              </a:rPr>
              <a:t>boxs</a:t>
            </a:r>
            <a:r>
              <a:rPr lang="fr-FR" sz="1200" dirty="0">
                <a:cs typeface="Arial" panose="020B0604020202020204" pitchFamily="34" charset="0"/>
              </a:rPr>
              <a:t> à vélos de manière ciblée.</a:t>
            </a:r>
          </a:p>
          <a:p>
            <a:pPr marL="180975" indent="-180975">
              <a:lnSpc>
                <a:spcPct val="100000"/>
              </a:lnSpc>
              <a:spcBef>
                <a:spcPts val="600"/>
              </a:spcBef>
              <a:buClr>
                <a:srgbClr val="E2051B"/>
              </a:buClr>
              <a:buFont typeface="Arial" panose="020B0604020202020204" pitchFamily="34" charset="0"/>
              <a:buChar char="•"/>
            </a:pPr>
            <a:r>
              <a:rPr lang="fr-FR" sz="1200" dirty="0"/>
              <a:t>Parking relais : Accroitre les rabattements sur les entrées de ville =&gt; créer de nouveaux parcs relais (ex : Castanet / Goélands + </a:t>
            </a:r>
            <a:r>
              <a:rPr lang="fr-FR" sz="1200" dirty="0">
                <a:cs typeface="Arial" panose="020B0604020202020204" pitchFamily="34" charset="0"/>
              </a:rPr>
              <a:t>Mas Lombard + </a:t>
            </a:r>
            <a:r>
              <a:rPr lang="fr-FR" sz="1200" dirty="0">
                <a:ea typeface="Trebuchet MS" charset="0"/>
                <a:cs typeface="Arial" panose="020B0604020202020204" pitchFamily="34" charset="0"/>
              </a:rPr>
              <a:t>route d’Alès + route de Sauve</a:t>
            </a:r>
            <a:r>
              <a:rPr lang="fr-FR" sz="1200" dirty="0"/>
              <a:t> ), de plus grande capacité et mettre en place une communication.</a:t>
            </a:r>
          </a:p>
          <a:p>
            <a:pPr marL="180975" indent="-180975">
              <a:lnSpc>
                <a:spcPct val="100000"/>
              </a:lnSpc>
              <a:spcBef>
                <a:spcPts val="600"/>
              </a:spcBef>
              <a:buClr>
                <a:srgbClr val="E2051B"/>
              </a:buClr>
              <a:buFont typeface="Arial" panose="020B0604020202020204" pitchFamily="34" charset="0"/>
              <a:buChar char="•"/>
            </a:pPr>
            <a:r>
              <a:rPr lang="fr-FR" sz="1200" dirty="0"/>
              <a:t>Renforcer la collaboration avec la Région pour la coordination avec les TER et les cars Lio.</a:t>
            </a:r>
          </a:p>
        </p:txBody>
      </p:sp>
      <p:pic>
        <p:nvPicPr>
          <p:cNvPr id="30" name="Image 29">
            <a:extLst>
              <a:ext uri="{FF2B5EF4-FFF2-40B4-BE49-F238E27FC236}">
                <a16:creationId xmlns="" xmlns:a16="http://schemas.microsoft.com/office/drawing/2014/main" id="{F402A4B3-FBDF-4EC9-AB56-FA4FFFD53FD0}"/>
              </a:ext>
            </a:extLst>
          </p:cNvPr>
          <p:cNvPicPr>
            <a:picLocks noChangeAspect="1"/>
          </p:cNvPicPr>
          <p:nvPr>
            <p:custDataLst>
              <p:tags r:id="rId5"/>
            </p:custDataLst>
          </p:nvPr>
        </p:nvPicPr>
        <p:blipFill>
          <a:blip r:embed="rId7"/>
          <a:stretch>
            <a:fillRect/>
          </a:stretch>
        </p:blipFill>
        <p:spPr>
          <a:xfrm>
            <a:off x="332455" y="1896111"/>
            <a:ext cx="484734" cy="484734"/>
          </a:xfrm>
          <a:prstGeom prst="rect">
            <a:avLst/>
          </a:prstGeom>
        </p:spPr>
      </p:pic>
    </p:spTree>
    <p:extLst>
      <p:ext uri="{BB962C8B-B14F-4D97-AF65-F5344CB8AC3E}">
        <p14:creationId xmlns:p14="http://schemas.microsoft.com/office/powerpoint/2010/main" val="2954233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94400"/>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3" name="Rectangle : coins arrondis 22">
            <a:extLst>
              <a:ext uri="{FF2B5EF4-FFF2-40B4-BE49-F238E27FC236}">
                <a16:creationId xmlns="" xmlns:a16="http://schemas.microsoft.com/office/drawing/2014/main" id="{79817E77-BEF5-EC48-8628-72534744EE6E}"/>
              </a:ext>
            </a:extLst>
          </p:cNvPr>
          <p:cNvSpPr/>
          <p:nvPr>
            <p:custDataLst>
              <p:tags r:id="rId2"/>
            </p:custDataLst>
          </p:nvPr>
        </p:nvSpPr>
        <p:spPr>
          <a:xfrm>
            <a:off x="332454" y="1232249"/>
            <a:ext cx="3131707"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SERVICES</a:t>
            </a:r>
            <a:endParaRPr lang="fr-FR" dirty="0">
              <a:latin typeface="Avenir Book" panose="02000503020000020003" pitchFamily="2" charset="0"/>
            </a:endParaRPr>
          </a:p>
        </p:txBody>
      </p:sp>
      <p:sp>
        <p:nvSpPr>
          <p:cNvPr id="2" name="Espace réservé du numéro de diapositive 1">
            <a:extLst>
              <a:ext uri="{FF2B5EF4-FFF2-40B4-BE49-F238E27FC236}">
                <a16:creationId xmlns="" xmlns:a16="http://schemas.microsoft.com/office/drawing/2014/main" id="{2CA1031A-6299-824F-A110-03329EAB1AF5}"/>
              </a:ext>
            </a:extLst>
          </p:cNvPr>
          <p:cNvSpPr>
            <a:spLocks noGrp="1"/>
          </p:cNvSpPr>
          <p:nvPr>
            <p:ph type="sldNum" sz="quarter" idx="12"/>
            <p:custDataLst>
              <p:tags r:id="rId3"/>
            </p:custDataLst>
          </p:nvPr>
        </p:nvSpPr>
        <p:spPr>
          <a:xfrm>
            <a:off x="9448800" y="6492875"/>
            <a:ext cx="2743200" cy="365125"/>
          </a:xfrm>
        </p:spPr>
        <p:txBody>
          <a:bodyPr/>
          <a:lstStyle/>
          <a:p>
            <a:fld id="{35775009-1450-5E42-8421-572F664F1D9B}" type="slidenum">
              <a:rPr lang="fr-FR" smtClean="0"/>
              <a:t>8</a:t>
            </a:fld>
            <a:endParaRPr lang="fr-FR" dirty="0"/>
          </a:p>
        </p:txBody>
      </p:sp>
      <p:sp>
        <p:nvSpPr>
          <p:cNvPr id="25" name="Espace réservé du contenu 2">
            <a:extLst>
              <a:ext uri="{FF2B5EF4-FFF2-40B4-BE49-F238E27FC236}">
                <a16:creationId xmlns="" xmlns:a16="http://schemas.microsoft.com/office/drawing/2014/main" id="{5E356F83-0EE0-40A8-84E4-FDCE495167E5}"/>
              </a:ext>
            </a:extLst>
          </p:cNvPr>
          <p:cNvSpPr txBox="1">
            <a:spLocks/>
          </p:cNvSpPr>
          <p:nvPr>
            <p:custDataLst>
              <p:tags r:id="rId4"/>
            </p:custDataLst>
          </p:nvPr>
        </p:nvSpPr>
        <p:spPr>
          <a:xfrm>
            <a:off x="970373" y="1937872"/>
            <a:ext cx="9839143" cy="309574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Développer l’amplitude horaire : proposer une desserte le soir et le dimanche et renforcer la fréquence pendant les vacances scolaires.</a:t>
            </a:r>
          </a:p>
          <a:p>
            <a:pPr marL="180975" indent="-180975">
              <a:lnSpc>
                <a:spcPct val="100000"/>
              </a:lnSpc>
              <a:buClr>
                <a:srgbClr val="E2051B"/>
              </a:buClr>
              <a:buFont typeface="Arial" panose="020B0604020202020204" pitchFamily="34" charset="0"/>
              <a:buChar char="•"/>
            </a:pPr>
            <a:r>
              <a:rPr lang="fr-FR" sz="1200" dirty="0"/>
              <a:t>Améliorer la sécurité. Les participants évoquent les situations de : </a:t>
            </a:r>
          </a:p>
          <a:p>
            <a:pPr marL="684000" indent="-180975">
              <a:lnSpc>
                <a:spcPct val="100000"/>
              </a:lnSpc>
              <a:buClr>
                <a:srgbClr val="484282"/>
              </a:buClr>
              <a:buFont typeface="Wingdings" panose="05000000000000000000" pitchFamily="2" charset="2"/>
              <a:buChar char="Ø"/>
            </a:pPr>
            <a:r>
              <a:rPr lang="fr-FR" sz="1200" dirty="0"/>
              <a:t>fraude (beaucoup de participants sont choqués)</a:t>
            </a:r>
          </a:p>
          <a:p>
            <a:pPr marL="684000" indent="-180975">
              <a:lnSpc>
                <a:spcPct val="100000"/>
              </a:lnSpc>
              <a:buClr>
                <a:srgbClr val="484282"/>
              </a:buClr>
              <a:buFont typeface="Wingdings" panose="05000000000000000000" pitchFamily="2" charset="2"/>
              <a:buChar char="Ø"/>
            </a:pPr>
            <a:r>
              <a:rPr lang="fr-FR" sz="1200" dirty="0"/>
              <a:t>caillassages </a:t>
            </a:r>
          </a:p>
          <a:p>
            <a:pPr marL="684000" indent="-180975">
              <a:lnSpc>
                <a:spcPct val="100000"/>
              </a:lnSpc>
              <a:buClr>
                <a:srgbClr val="484282"/>
              </a:buClr>
              <a:buFont typeface="Wingdings" panose="05000000000000000000" pitchFamily="2" charset="2"/>
              <a:buChar char="Ø"/>
            </a:pPr>
            <a:r>
              <a:rPr lang="fr-FR" sz="1200" dirty="0"/>
              <a:t>autres agressions</a:t>
            </a:r>
          </a:p>
          <a:p>
            <a:pPr marL="684000" indent="-180975">
              <a:lnSpc>
                <a:spcPct val="100000"/>
              </a:lnSpc>
              <a:buClr>
                <a:srgbClr val="484282"/>
              </a:buClr>
              <a:buFont typeface="Wingdings" panose="05000000000000000000" pitchFamily="2" charset="2"/>
              <a:buChar char="Ø"/>
            </a:pPr>
            <a:r>
              <a:rPr lang="fr-FR" sz="1200" dirty="0"/>
              <a:t>Sécurité aux arrêts</a:t>
            </a:r>
            <a:endParaRPr lang="fr-FR" sz="1200" dirty="0">
              <a:cs typeface="Arial" panose="020B0604020202020204" pitchFamily="34" charset="0"/>
            </a:endParaRPr>
          </a:p>
          <a:p>
            <a:pPr marL="180975" indent="-180975">
              <a:lnSpc>
                <a:spcPct val="100000"/>
              </a:lnSpc>
              <a:buClr>
                <a:srgbClr val="E2051B"/>
              </a:buClr>
              <a:buFont typeface="Arial" panose="020B0604020202020204" pitchFamily="34" charset="0"/>
              <a:buChar char="•"/>
            </a:pPr>
            <a:r>
              <a:rPr lang="fr-FR" sz="1200" dirty="0">
                <a:ea typeface="Trebuchet MS" charset="0"/>
                <a:cs typeface="Arial" panose="020B0604020202020204" pitchFamily="34" charset="0"/>
              </a:rPr>
              <a:t>Sensibiliser les conducteur pour une conduite plus souple et notamment pour les personnes âgées. </a:t>
            </a:r>
            <a:endParaRPr lang="fr-FR" sz="1200" dirty="0"/>
          </a:p>
          <a:p>
            <a:pPr marL="180975" indent="-180975">
              <a:lnSpc>
                <a:spcPct val="100000"/>
              </a:lnSpc>
              <a:buClr>
                <a:srgbClr val="E2051B"/>
              </a:buClr>
              <a:buFont typeface="Arial" panose="020B0604020202020204" pitchFamily="34" charset="0"/>
              <a:buChar char="•"/>
            </a:pPr>
            <a:r>
              <a:rPr lang="fr-FR" sz="1200" dirty="0"/>
              <a:t>Mettre en œuvre une meilleure harmonisation des lignes de </a:t>
            </a:r>
            <a:r>
              <a:rPr lang="fr-FR" sz="1200" dirty="0" err="1"/>
              <a:t>TramBus</a:t>
            </a:r>
            <a:r>
              <a:rPr lang="fr-FR" sz="1200" dirty="0"/>
              <a:t> et différenciation avec les lignes régulières.</a:t>
            </a:r>
          </a:p>
        </p:txBody>
      </p:sp>
      <p:pic>
        <p:nvPicPr>
          <p:cNvPr id="27" name="Image 26">
            <a:extLst>
              <a:ext uri="{FF2B5EF4-FFF2-40B4-BE49-F238E27FC236}">
                <a16:creationId xmlns="" xmlns:a16="http://schemas.microsoft.com/office/drawing/2014/main" id="{4083531B-E208-41F0-B014-1BAB02FB9B1F}"/>
              </a:ext>
            </a:extLst>
          </p:cNvPr>
          <p:cNvPicPr>
            <a:picLocks noChangeAspect="1"/>
          </p:cNvPicPr>
          <p:nvPr>
            <p:custDataLst>
              <p:tags r:id="rId5"/>
            </p:custDataLst>
          </p:nvPr>
        </p:nvPicPr>
        <p:blipFill>
          <a:blip r:embed="rId7"/>
          <a:stretch>
            <a:fillRect/>
          </a:stretch>
        </p:blipFill>
        <p:spPr>
          <a:xfrm>
            <a:off x="332454" y="1937872"/>
            <a:ext cx="484734" cy="484734"/>
          </a:xfrm>
          <a:prstGeom prst="rect">
            <a:avLst/>
          </a:prstGeom>
        </p:spPr>
      </p:pic>
    </p:spTree>
    <p:extLst>
      <p:ext uri="{BB962C8B-B14F-4D97-AF65-F5344CB8AC3E}">
        <p14:creationId xmlns:p14="http://schemas.microsoft.com/office/powerpoint/2010/main" val="10767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354576B-6946-AC42-AFEE-B2D5D86A823C}"/>
              </a:ext>
            </a:extLst>
          </p:cNvPr>
          <p:cNvSpPr txBox="1"/>
          <p:nvPr>
            <p:custDataLst>
              <p:tags r:id="rId1"/>
            </p:custDataLst>
          </p:nvPr>
        </p:nvSpPr>
        <p:spPr>
          <a:xfrm>
            <a:off x="1" y="94400"/>
            <a:ext cx="12192000" cy="523220"/>
          </a:xfrm>
          <a:prstGeom prst="rect">
            <a:avLst/>
          </a:prstGeom>
          <a:noFill/>
        </p:spPr>
        <p:txBody>
          <a:bodyPr wrap="square" rtlCol="0">
            <a:spAutoFit/>
          </a:bodyPr>
          <a:lstStyle/>
          <a:p>
            <a:pPr algn="ctr"/>
            <a:r>
              <a:rPr lang="fr-FR" sz="2800" b="1" i="1" dirty="0">
                <a:solidFill>
                  <a:srgbClr val="CB1569"/>
                </a:solidFill>
                <a:latin typeface="Avenir Black Oblique" panose="02000503020000020003" pitchFamily="2" charset="0"/>
              </a:rPr>
              <a:t>DES THÉMATIQUES TRANSVERSALES</a:t>
            </a:r>
          </a:p>
        </p:txBody>
      </p:sp>
      <p:sp>
        <p:nvSpPr>
          <p:cNvPr id="2" name="Espace réservé du numéro de diapositive 1">
            <a:extLst>
              <a:ext uri="{FF2B5EF4-FFF2-40B4-BE49-F238E27FC236}">
                <a16:creationId xmlns="" xmlns:a16="http://schemas.microsoft.com/office/drawing/2014/main" id="{2CA1031A-6299-824F-A110-03329EAB1AF5}"/>
              </a:ext>
            </a:extLst>
          </p:cNvPr>
          <p:cNvSpPr>
            <a:spLocks noGrp="1"/>
          </p:cNvSpPr>
          <p:nvPr>
            <p:ph type="sldNum" sz="quarter" idx="12"/>
            <p:custDataLst>
              <p:tags r:id="rId2"/>
            </p:custDataLst>
          </p:nvPr>
        </p:nvSpPr>
        <p:spPr>
          <a:xfrm>
            <a:off x="9448800" y="6492875"/>
            <a:ext cx="2743200" cy="365125"/>
          </a:xfrm>
        </p:spPr>
        <p:txBody>
          <a:bodyPr/>
          <a:lstStyle/>
          <a:p>
            <a:fld id="{35775009-1450-5E42-8421-572F664F1D9B}" type="slidenum">
              <a:rPr lang="fr-FR" smtClean="0"/>
              <a:t>9</a:t>
            </a:fld>
            <a:endParaRPr lang="fr-FR" dirty="0"/>
          </a:p>
        </p:txBody>
      </p:sp>
      <p:sp>
        <p:nvSpPr>
          <p:cNvPr id="25" name="Espace réservé du contenu 2">
            <a:extLst>
              <a:ext uri="{FF2B5EF4-FFF2-40B4-BE49-F238E27FC236}">
                <a16:creationId xmlns="" xmlns:a16="http://schemas.microsoft.com/office/drawing/2014/main" id="{5E356F83-0EE0-40A8-84E4-FDCE495167E5}"/>
              </a:ext>
            </a:extLst>
          </p:cNvPr>
          <p:cNvSpPr txBox="1">
            <a:spLocks/>
          </p:cNvSpPr>
          <p:nvPr>
            <p:custDataLst>
              <p:tags r:id="rId3"/>
            </p:custDataLst>
          </p:nvPr>
        </p:nvSpPr>
        <p:spPr>
          <a:xfrm>
            <a:off x="976145" y="2134673"/>
            <a:ext cx="9839143" cy="309574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484282"/>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84282"/>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84282"/>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84282"/>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b="1" dirty="0">
                <a:latin typeface="Avenir Black" panose="02000503020000020003" pitchFamily="2" charset="0"/>
              </a:rPr>
              <a:t>L’AVIS DES PARTICIPANTS</a:t>
            </a:r>
          </a:p>
          <a:p>
            <a:pPr marL="180975" indent="-180975">
              <a:lnSpc>
                <a:spcPct val="100000"/>
              </a:lnSpc>
              <a:buClr>
                <a:srgbClr val="E2051B"/>
              </a:buClr>
              <a:buFont typeface="Arial" panose="020B0604020202020204" pitchFamily="34" charset="0"/>
              <a:buChar char="•"/>
            </a:pPr>
            <a:r>
              <a:rPr lang="fr-FR" sz="1200" dirty="0"/>
              <a:t>Améliorer les aménagements sur certains secteurs pour qu’ils soient accessibles (hauteur quais / respect des emplacements PMR / etc.)</a:t>
            </a:r>
          </a:p>
          <a:p>
            <a:pPr marL="180975" indent="-180975">
              <a:lnSpc>
                <a:spcPct val="100000"/>
              </a:lnSpc>
              <a:buClr>
                <a:srgbClr val="E2051B"/>
              </a:buClr>
              <a:buFont typeface="Arial" panose="020B0604020202020204" pitchFamily="34" charset="0"/>
              <a:buChar char="•"/>
            </a:pPr>
            <a:r>
              <a:rPr lang="fr-FR" sz="1200" dirty="0"/>
              <a:t>Tous les véhicules ne sont pas accessibles (ex = navette aéroport).</a:t>
            </a:r>
          </a:p>
          <a:p>
            <a:pPr marL="180975" indent="-180975">
              <a:lnSpc>
                <a:spcPct val="100000"/>
              </a:lnSpc>
              <a:buClr>
                <a:srgbClr val="E2051B"/>
              </a:buClr>
              <a:buFont typeface="Arial" panose="020B0604020202020204" pitchFamily="34" charset="0"/>
              <a:buChar char="•"/>
            </a:pPr>
            <a:r>
              <a:rPr lang="fr-FR" sz="1200" dirty="0"/>
              <a:t>Renforcer l’offre </a:t>
            </a:r>
            <a:r>
              <a:rPr lang="fr-FR" sz="1200" dirty="0" err="1"/>
              <a:t>Handigo</a:t>
            </a:r>
            <a:r>
              <a:rPr lang="fr-FR" sz="1200" dirty="0"/>
              <a:t> pour permettre une réservation plus flexible et de plus grandes disponibilités</a:t>
            </a:r>
          </a:p>
          <a:p>
            <a:pPr marL="180975" indent="-180975">
              <a:lnSpc>
                <a:spcPct val="100000"/>
              </a:lnSpc>
              <a:spcBef>
                <a:spcPts val="600"/>
              </a:spcBef>
              <a:buClr>
                <a:srgbClr val="E2051B"/>
              </a:buClr>
              <a:buFont typeface="Arial" panose="020B0604020202020204" pitchFamily="34" charset="0"/>
              <a:buChar char="•"/>
            </a:pPr>
            <a:r>
              <a:rPr lang="fr-FR" sz="1200" dirty="0"/>
              <a:t>Prévoir des rampes électriques et manuelles dans les bus pour les Personnes à Mobilité Réduite (PMR)</a:t>
            </a:r>
          </a:p>
          <a:p>
            <a:pPr marL="180975" indent="-180975">
              <a:lnSpc>
                <a:spcPct val="100000"/>
              </a:lnSpc>
              <a:spcBef>
                <a:spcPts val="600"/>
              </a:spcBef>
              <a:buClr>
                <a:srgbClr val="E2051B"/>
              </a:buClr>
              <a:buFont typeface="Arial" panose="020B0604020202020204" pitchFamily="34" charset="0"/>
              <a:buChar char="•"/>
            </a:pPr>
            <a:r>
              <a:rPr lang="fr-FR" sz="1200" dirty="0"/>
              <a:t>Développer une meilleure prise en compte des besoins des personnes déficientes visuelles : vocalisation de tous les véhicules, développer les annonces sonores aux arrêts (comme sur T1 et T2… mais ils ne sont pas toujours audibles =&gt; </a:t>
            </a:r>
            <a:r>
              <a:rPr lang="fr-FR" sz="1200" i="1" dirty="0"/>
              <a:t>N.B. Attention, il y a des plaintes de riverains, ces annonces constituant une nuisance sonore pour certains).</a:t>
            </a:r>
          </a:p>
          <a:p>
            <a:pPr marL="180975" indent="-180975">
              <a:lnSpc>
                <a:spcPct val="100000"/>
              </a:lnSpc>
              <a:spcBef>
                <a:spcPts val="600"/>
              </a:spcBef>
              <a:buClr>
                <a:srgbClr val="E2051B"/>
              </a:buClr>
              <a:buFont typeface="Arial" panose="020B0604020202020204" pitchFamily="34" charset="0"/>
              <a:buChar char="•"/>
            </a:pPr>
            <a:r>
              <a:rPr lang="fr-FR" sz="1200" dirty="0"/>
              <a:t>Futures navettes centre ville : permettre aux personnes déficientes visuelles de repérer l’approche d’une navette (puisque celle-ci doit être interpellée par l’usager), via un signal sonore ou des points d’arrêts déterminés (à étudier).</a:t>
            </a:r>
          </a:p>
          <a:p>
            <a:pPr marL="180975" indent="-180975">
              <a:lnSpc>
                <a:spcPct val="100000"/>
              </a:lnSpc>
              <a:buClr>
                <a:srgbClr val="E2051B"/>
              </a:buClr>
              <a:buFont typeface="Arial" panose="020B0604020202020204" pitchFamily="34" charset="0"/>
              <a:buChar char="•"/>
            </a:pPr>
            <a:endParaRPr lang="fr-FR" sz="1200" b="1" dirty="0">
              <a:solidFill>
                <a:srgbClr val="CB1569"/>
              </a:solidFill>
            </a:endParaRPr>
          </a:p>
        </p:txBody>
      </p:sp>
      <p:pic>
        <p:nvPicPr>
          <p:cNvPr id="27" name="Image 26">
            <a:extLst>
              <a:ext uri="{FF2B5EF4-FFF2-40B4-BE49-F238E27FC236}">
                <a16:creationId xmlns="" xmlns:a16="http://schemas.microsoft.com/office/drawing/2014/main" id="{4083531B-E208-41F0-B014-1BAB02FB9B1F}"/>
              </a:ext>
            </a:extLst>
          </p:cNvPr>
          <p:cNvPicPr>
            <a:picLocks noChangeAspect="1"/>
          </p:cNvPicPr>
          <p:nvPr>
            <p:custDataLst>
              <p:tags r:id="rId4"/>
            </p:custDataLst>
          </p:nvPr>
        </p:nvPicPr>
        <p:blipFill>
          <a:blip r:embed="rId7"/>
          <a:stretch>
            <a:fillRect/>
          </a:stretch>
        </p:blipFill>
        <p:spPr>
          <a:xfrm>
            <a:off x="338226" y="2134673"/>
            <a:ext cx="484734" cy="484734"/>
          </a:xfrm>
          <a:prstGeom prst="rect">
            <a:avLst/>
          </a:prstGeom>
        </p:spPr>
      </p:pic>
      <p:sp>
        <p:nvSpPr>
          <p:cNvPr id="7" name="Rectangle : coins arrondis 6">
            <a:extLst>
              <a:ext uri="{FF2B5EF4-FFF2-40B4-BE49-F238E27FC236}">
                <a16:creationId xmlns="" xmlns:a16="http://schemas.microsoft.com/office/drawing/2014/main" id="{99A1AC01-01A8-40E2-9D41-6B797A0724EB}"/>
              </a:ext>
            </a:extLst>
          </p:cNvPr>
          <p:cNvSpPr/>
          <p:nvPr>
            <p:custDataLst>
              <p:tags r:id="rId5"/>
            </p:custDataLst>
          </p:nvPr>
        </p:nvSpPr>
        <p:spPr>
          <a:xfrm>
            <a:off x="332454" y="1456215"/>
            <a:ext cx="3048054" cy="523220"/>
          </a:xfrm>
          <a:prstGeom prst="roundRect">
            <a:avLst/>
          </a:prstGeom>
          <a:solidFill>
            <a:srgbClr val="CB15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latin typeface="Avenir Black Oblique" panose="02000503020000020003" pitchFamily="2" charset="0"/>
              </a:rPr>
              <a:t>ACCESSIBILITÉ</a:t>
            </a:r>
            <a:endParaRPr lang="fr-FR" dirty="0">
              <a:latin typeface="Avenir Book" panose="02000503020000020003" pitchFamily="2" charset="0"/>
            </a:endParaRPr>
          </a:p>
        </p:txBody>
      </p:sp>
    </p:spTree>
    <p:extLst>
      <p:ext uri="{BB962C8B-B14F-4D97-AF65-F5344CB8AC3E}">
        <p14:creationId xmlns:p14="http://schemas.microsoft.com/office/powerpoint/2010/main" val="10669101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27"/>
</p:tagLst>
</file>

<file path=ppt/tags/tag101.xml><?xml version="1.0" encoding="utf-8"?>
<p:tagLst xmlns:a="http://schemas.openxmlformats.org/drawingml/2006/main" xmlns:r="http://schemas.openxmlformats.org/officeDocument/2006/relationships" xmlns:p="http://schemas.openxmlformats.org/presentationml/2006/main">
  <p:tag name="NUM" val="28"/>
</p:tagLst>
</file>

<file path=ppt/tags/tag102.xml><?xml version="1.0" encoding="utf-8"?>
<p:tagLst xmlns:a="http://schemas.openxmlformats.org/drawingml/2006/main" xmlns:r="http://schemas.openxmlformats.org/officeDocument/2006/relationships" xmlns:p="http://schemas.openxmlformats.org/presentationml/2006/main">
  <p:tag name="NUM" val="29"/>
</p:tagLst>
</file>

<file path=ppt/tags/tag103.xml><?xml version="1.0" encoding="utf-8"?>
<p:tagLst xmlns:a="http://schemas.openxmlformats.org/drawingml/2006/main" xmlns:r="http://schemas.openxmlformats.org/officeDocument/2006/relationships" xmlns:p="http://schemas.openxmlformats.org/presentationml/2006/main">
  <p:tag name="NUM" val="30"/>
</p:tagLst>
</file>

<file path=ppt/tags/tag104.xml><?xml version="1.0" encoding="utf-8"?>
<p:tagLst xmlns:a="http://schemas.openxmlformats.org/drawingml/2006/main" xmlns:r="http://schemas.openxmlformats.org/officeDocument/2006/relationships" xmlns:p="http://schemas.openxmlformats.org/presentationml/2006/main">
  <p:tag name="NUM" val="31"/>
</p:tagLst>
</file>

<file path=ppt/tags/tag105.xml><?xml version="1.0" encoding="utf-8"?>
<p:tagLst xmlns:a="http://schemas.openxmlformats.org/drawingml/2006/main" xmlns:r="http://schemas.openxmlformats.org/officeDocument/2006/relationships" xmlns:p="http://schemas.openxmlformats.org/presentationml/2006/main">
  <p:tag name="NUM" val="32"/>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10.xml><?xml version="1.0" encoding="utf-8"?>
<p:tagLst xmlns:a="http://schemas.openxmlformats.org/drawingml/2006/main" xmlns:r="http://schemas.openxmlformats.org/officeDocument/2006/relationships" xmlns:p="http://schemas.openxmlformats.org/presentationml/2006/main">
  <p:tag name="NUM" val="3"/>
</p:tagLst>
</file>

<file path=ppt/tags/tag111.xml><?xml version="1.0" encoding="utf-8"?>
<p:tagLst xmlns:a="http://schemas.openxmlformats.org/drawingml/2006/main" xmlns:r="http://schemas.openxmlformats.org/officeDocument/2006/relationships" xmlns:p="http://schemas.openxmlformats.org/presentationml/2006/main">
  <p:tag name="NUM" val="4"/>
</p:tagLst>
</file>

<file path=ppt/tags/tag112.xml><?xml version="1.0" encoding="utf-8"?>
<p:tagLst xmlns:a="http://schemas.openxmlformats.org/drawingml/2006/main" xmlns:r="http://schemas.openxmlformats.org/officeDocument/2006/relationships" xmlns:p="http://schemas.openxmlformats.org/presentationml/2006/main">
  <p:tag name="NUM" val="5"/>
</p:tagLst>
</file>

<file path=ppt/tags/tag113.xml><?xml version="1.0" encoding="utf-8"?>
<p:tagLst xmlns:a="http://schemas.openxmlformats.org/drawingml/2006/main" xmlns:r="http://schemas.openxmlformats.org/officeDocument/2006/relationships" xmlns:p="http://schemas.openxmlformats.org/presentationml/2006/main">
  <p:tag name="NUM" val="6"/>
</p:tagLst>
</file>

<file path=ppt/tags/tag114.xml><?xml version="1.0" encoding="utf-8"?>
<p:tagLst xmlns:a="http://schemas.openxmlformats.org/drawingml/2006/main" xmlns:r="http://schemas.openxmlformats.org/officeDocument/2006/relationships" xmlns:p="http://schemas.openxmlformats.org/presentationml/2006/main">
  <p:tag name="NUM" val="7"/>
</p:tagLst>
</file>

<file path=ppt/tags/tag115.xml><?xml version="1.0" encoding="utf-8"?>
<p:tagLst xmlns:a="http://schemas.openxmlformats.org/drawingml/2006/main" xmlns:r="http://schemas.openxmlformats.org/officeDocument/2006/relationships" xmlns:p="http://schemas.openxmlformats.org/presentationml/2006/main">
  <p:tag name="NUM" val="8"/>
</p:tagLst>
</file>

<file path=ppt/tags/tag116.xml><?xml version="1.0" encoding="utf-8"?>
<p:tagLst xmlns:a="http://schemas.openxmlformats.org/drawingml/2006/main" xmlns:r="http://schemas.openxmlformats.org/officeDocument/2006/relationships" xmlns:p="http://schemas.openxmlformats.org/presentationml/2006/main">
  <p:tag name="NUM" val="9"/>
</p:tagLst>
</file>

<file path=ppt/tags/tag117.xml><?xml version="1.0" encoding="utf-8"?>
<p:tagLst xmlns:a="http://schemas.openxmlformats.org/drawingml/2006/main" xmlns:r="http://schemas.openxmlformats.org/officeDocument/2006/relationships" xmlns:p="http://schemas.openxmlformats.org/presentationml/2006/main">
  <p:tag name="NUM" val="10"/>
</p:tagLst>
</file>

<file path=ppt/tags/tag118.xml><?xml version="1.0" encoding="utf-8"?>
<p:tagLst xmlns:a="http://schemas.openxmlformats.org/drawingml/2006/main" xmlns:r="http://schemas.openxmlformats.org/officeDocument/2006/relationships" xmlns:p="http://schemas.openxmlformats.org/presentationml/2006/main">
  <p:tag name="NUM" val="11"/>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20.xml><?xml version="1.0" encoding="utf-8"?>
<p:tagLst xmlns:a="http://schemas.openxmlformats.org/drawingml/2006/main" xmlns:r="http://schemas.openxmlformats.org/officeDocument/2006/relationships" xmlns:p="http://schemas.openxmlformats.org/presentationml/2006/main">
  <p:tag name="NUM" val="2"/>
</p:tagLst>
</file>

<file path=ppt/tags/tag121.xml><?xml version="1.0" encoding="utf-8"?>
<p:tagLst xmlns:a="http://schemas.openxmlformats.org/drawingml/2006/main" xmlns:r="http://schemas.openxmlformats.org/officeDocument/2006/relationships" xmlns:p="http://schemas.openxmlformats.org/presentationml/2006/main">
  <p:tag name="NUM" val="3"/>
</p:tagLst>
</file>

<file path=ppt/tags/tag122.xml><?xml version="1.0" encoding="utf-8"?>
<p:tagLst xmlns:a="http://schemas.openxmlformats.org/drawingml/2006/main" xmlns:r="http://schemas.openxmlformats.org/officeDocument/2006/relationships" xmlns:p="http://schemas.openxmlformats.org/presentationml/2006/main">
  <p:tag name="NUM" val="4"/>
</p:tagLst>
</file>

<file path=ppt/tags/tag123.xml><?xml version="1.0" encoding="utf-8"?>
<p:tagLst xmlns:a="http://schemas.openxmlformats.org/drawingml/2006/main" xmlns:r="http://schemas.openxmlformats.org/officeDocument/2006/relationships" xmlns:p="http://schemas.openxmlformats.org/presentationml/2006/main">
  <p:tag name="NUM" val="5"/>
</p:tagLst>
</file>

<file path=ppt/tags/tag124.xml><?xml version="1.0" encoding="utf-8"?>
<p:tagLst xmlns:a="http://schemas.openxmlformats.org/drawingml/2006/main" xmlns:r="http://schemas.openxmlformats.org/officeDocument/2006/relationships" xmlns:p="http://schemas.openxmlformats.org/presentationml/2006/main">
  <p:tag name="NUM" val="6"/>
</p:tagLst>
</file>

<file path=ppt/tags/tag125.xml><?xml version="1.0" encoding="utf-8"?>
<p:tagLst xmlns:a="http://schemas.openxmlformats.org/drawingml/2006/main" xmlns:r="http://schemas.openxmlformats.org/officeDocument/2006/relationships" xmlns:p="http://schemas.openxmlformats.org/presentationml/2006/main">
  <p:tag name="NUM" val="7"/>
</p:tagLst>
</file>

<file path=ppt/tags/tag126.xml><?xml version="1.0" encoding="utf-8"?>
<p:tagLst xmlns:a="http://schemas.openxmlformats.org/drawingml/2006/main" xmlns:r="http://schemas.openxmlformats.org/officeDocument/2006/relationships" xmlns:p="http://schemas.openxmlformats.org/presentationml/2006/main">
  <p:tag name="NUM" val="8"/>
</p:tagLst>
</file>

<file path=ppt/tags/tag127.xml><?xml version="1.0" encoding="utf-8"?>
<p:tagLst xmlns:a="http://schemas.openxmlformats.org/drawingml/2006/main" xmlns:r="http://schemas.openxmlformats.org/officeDocument/2006/relationships" xmlns:p="http://schemas.openxmlformats.org/presentationml/2006/main">
  <p:tag name="NUM" val="9"/>
</p:tagLst>
</file>

<file path=ppt/tags/tag128.xml><?xml version="1.0" encoding="utf-8"?>
<p:tagLst xmlns:a="http://schemas.openxmlformats.org/drawingml/2006/main" xmlns:r="http://schemas.openxmlformats.org/officeDocument/2006/relationships" xmlns:p="http://schemas.openxmlformats.org/presentationml/2006/main">
  <p:tag name="NUM" val="10"/>
</p:tagLst>
</file>

<file path=ppt/tags/tag129.xml><?xml version="1.0" encoding="utf-8"?>
<p:tagLst xmlns:a="http://schemas.openxmlformats.org/drawingml/2006/main" xmlns:r="http://schemas.openxmlformats.org/officeDocument/2006/relationships" xmlns:p="http://schemas.openxmlformats.org/presentationml/2006/main">
  <p:tag name="NUM" val="11"/>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30.xml><?xml version="1.0" encoding="utf-8"?>
<p:tagLst xmlns:a="http://schemas.openxmlformats.org/drawingml/2006/main" xmlns:r="http://schemas.openxmlformats.org/officeDocument/2006/relationships" xmlns:p="http://schemas.openxmlformats.org/presentationml/2006/main">
  <p:tag name="NUM" val="12"/>
</p:tagLst>
</file>

<file path=ppt/tags/tag131.xml><?xml version="1.0" encoding="utf-8"?>
<p:tagLst xmlns:a="http://schemas.openxmlformats.org/drawingml/2006/main" xmlns:r="http://schemas.openxmlformats.org/officeDocument/2006/relationships" xmlns:p="http://schemas.openxmlformats.org/presentationml/2006/main">
  <p:tag name="NUM" val="13"/>
</p:tagLst>
</file>

<file path=ppt/tags/tag132.xml><?xml version="1.0" encoding="utf-8"?>
<p:tagLst xmlns:a="http://schemas.openxmlformats.org/drawingml/2006/main" xmlns:r="http://schemas.openxmlformats.org/officeDocument/2006/relationships" xmlns:p="http://schemas.openxmlformats.org/presentationml/2006/main">
  <p:tag name="NUM" val="14"/>
</p:tagLst>
</file>

<file path=ppt/tags/tag133.xml><?xml version="1.0" encoding="utf-8"?>
<p:tagLst xmlns:a="http://schemas.openxmlformats.org/drawingml/2006/main" xmlns:r="http://schemas.openxmlformats.org/officeDocument/2006/relationships" xmlns:p="http://schemas.openxmlformats.org/presentationml/2006/main">
  <p:tag name="NUM" val="1"/>
</p:tagLst>
</file>

<file path=ppt/tags/tag134.xml><?xml version="1.0" encoding="utf-8"?>
<p:tagLst xmlns:a="http://schemas.openxmlformats.org/drawingml/2006/main" xmlns:r="http://schemas.openxmlformats.org/officeDocument/2006/relationships" xmlns:p="http://schemas.openxmlformats.org/presentationml/2006/main">
  <p:tag name="NUM" val="2"/>
</p:tagLst>
</file>

<file path=ppt/tags/tag135.xml><?xml version="1.0" encoding="utf-8"?>
<p:tagLst xmlns:a="http://schemas.openxmlformats.org/drawingml/2006/main" xmlns:r="http://schemas.openxmlformats.org/officeDocument/2006/relationships" xmlns:p="http://schemas.openxmlformats.org/presentationml/2006/main">
  <p:tag name="NUM" val="1"/>
</p:tagLst>
</file>

<file path=ppt/tags/tag136.xml><?xml version="1.0" encoding="utf-8"?>
<p:tagLst xmlns:a="http://schemas.openxmlformats.org/drawingml/2006/main" xmlns:r="http://schemas.openxmlformats.org/officeDocument/2006/relationships" xmlns:p="http://schemas.openxmlformats.org/presentationml/2006/main">
  <p:tag name="NUM" val="2"/>
</p:tagLst>
</file>

<file path=ppt/tags/tag137.xml><?xml version="1.0" encoding="utf-8"?>
<p:tagLst xmlns:a="http://schemas.openxmlformats.org/drawingml/2006/main" xmlns:r="http://schemas.openxmlformats.org/officeDocument/2006/relationships" xmlns:p="http://schemas.openxmlformats.org/presentationml/2006/main">
  <p:tag name="NUM" val="3"/>
</p:tagLst>
</file>

<file path=ppt/tags/tag138.xml><?xml version="1.0" encoding="utf-8"?>
<p:tagLst xmlns:a="http://schemas.openxmlformats.org/drawingml/2006/main" xmlns:r="http://schemas.openxmlformats.org/officeDocument/2006/relationships" xmlns:p="http://schemas.openxmlformats.org/presentationml/2006/main">
  <p:tag name="NUM" val="4"/>
</p:tagLst>
</file>

<file path=ppt/tags/tag139.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7"/>
</p:tagLst>
</file>

<file path=ppt/tags/tag140.xml><?xml version="1.0" encoding="utf-8"?>
<p:tagLst xmlns:a="http://schemas.openxmlformats.org/drawingml/2006/main" xmlns:r="http://schemas.openxmlformats.org/officeDocument/2006/relationships" xmlns:p="http://schemas.openxmlformats.org/presentationml/2006/main">
  <p:tag name="NUM" val="6"/>
</p:tagLst>
</file>

<file path=ppt/tags/tag141.xml><?xml version="1.0" encoding="utf-8"?>
<p:tagLst xmlns:a="http://schemas.openxmlformats.org/drawingml/2006/main" xmlns:r="http://schemas.openxmlformats.org/officeDocument/2006/relationships" xmlns:p="http://schemas.openxmlformats.org/presentationml/2006/main">
  <p:tag name="NUM" val="7"/>
</p:tagLst>
</file>

<file path=ppt/tags/tag142.xml><?xml version="1.0" encoding="utf-8"?>
<p:tagLst xmlns:a="http://schemas.openxmlformats.org/drawingml/2006/main" xmlns:r="http://schemas.openxmlformats.org/officeDocument/2006/relationships" xmlns:p="http://schemas.openxmlformats.org/presentationml/2006/main">
  <p:tag name="NUM" val="8"/>
</p:tagLst>
</file>

<file path=ppt/tags/tag143.xml><?xml version="1.0" encoding="utf-8"?>
<p:tagLst xmlns:a="http://schemas.openxmlformats.org/drawingml/2006/main" xmlns:r="http://schemas.openxmlformats.org/officeDocument/2006/relationships" xmlns:p="http://schemas.openxmlformats.org/presentationml/2006/main">
  <p:tag name="NUM" val="9"/>
</p:tagLst>
</file>

<file path=ppt/tags/tag144.xml><?xml version="1.0" encoding="utf-8"?>
<p:tagLst xmlns:a="http://schemas.openxmlformats.org/drawingml/2006/main" xmlns:r="http://schemas.openxmlformats.org/officeDocument/2006/relationships" xmlns:p="http://schemas.openxmlformats.org/presentationml/2006/main">
  <p:tag name="NUM" val="10"/>
</p:tagLst>
</file>

<file path=ppt/tags/tag145.xml><?xml version="1.0" encoding="utf-8"?>
<p:tagLst xmlns:a="http://schemas.openxmlformats.org/drawingml/2006/main" xmlns:r="http://schemas.openxmlformats.org/officeDocument/2006/relationships" xmlns:p="http://schemas.openxmlformats.org/presentationml/2006/main">
  <p:tag name="NUM" val="1"/>
</p:tagLst>
</file>

<file path=ppt/tags/tag146.xml><?xml version="1.0" encoding="utf-8"?>
<p:tagLst xmlns:a="http://schemas.openxmlformats.org/drawingml/2006/main" xmlns:r="http://schemas.openxmlformats.org/officeDocument/2006/relationships" xmlns:p="http://schemas.openxmlformats.org/presentationml/2006/main">
  <p:tag name="NUM" val="2"/>
</p:tagLst>
</file>

<file path=ppt/tags/tag147.xml><?xml version="1.0" encoding="utf-8"?>
<p:tagLst xmlns:a="http://schemas.openxmlformats.org/drawingml/2006/main" xmlns:r="http://schemas.openxmlformats.org/officeDocument/2006/relationships" xmlns:p="http://schemas.openxmlformats.org/presentationml/2006/main">
  <p:tag name="NUM" val="3"/>
</p:tagLst>
</file>

<file path=ppt/tags/tag148.xml><?xml version="1.0" encoding="utf-8"?>
<p:tagLst xmlns:a="http://schemas.openxmlformats.org/drawingml/2006/main" xmlns:r="http://schemas.openxmlformats.org/officeDocument/2006/relationships" xmlns:p="http://schemas.openxmlformats.org/presentationml/2006/main">
  <p:tag name="NUM" val="4"/>
</p:tagLst>
</file>

<file path=ppt/tags/tag149.xml><?xml version="1.0" encoding="utf-8"?>
<p:tagLst xmlns:a="http://schemas.openxmlformats.org/drawingml/2006/main" xmlns:r="http://schemas.openxmlformats.org/officeDocument/2006/relationships" xmlns:p="http://schemas.openxmlformats.org/presentationml/2006/main">
  <p:tag name="NUM" val="5"/>
</p:tagLst>
</file>

<file path=ppt/tags/tag15.xml><?xml version="1.0" encoding="utf-8"?>
<p:tagLst xmlns:a="http://schemas.openxmlformats.org/drawingml/2006/main" xmlns:r="http://schemas.openxmlformats.org/officeDocument/2006/relationships" xmlns:p="http://schemas.openxmlformats.org/presentationml/2006/main">
  <p:tag name="NUM" val="8"/>
</p:tagLst>
</file>

<file path=ppt/tags/tag150.xml><?xml version="1.0" encoding="utf-8"?>
<p:tagLst xmlns:a="http://schemas.openxmlformats.org/drawingml/2006/main" xmlns:r="http://schemas.openxmlformats.org/officeDocument/2006/relationships" xmlns:p="http://schemas.openxmlformats.org/presentationml/2006/main">
  <p:tag name="NUM" val="6"/>
</p:tagLst>
</file>

<file path=ppt/tags/tag151.xml><?xml version="1.0" encoding="utf-8"?>
<p:tagLst xmlns:a="http://schemas.openxmlformats.org/drawingml/2006/main" xmlns:r="http://schemas.openxmlformats.org/officeDocument/2006/relationships" xmlns:p="http://schemas.openxmlformats.org/presentationml/2006/main">
  <p:tag name="NUM" val="7"/>
</p:tagLst>
</file>

<file path=ppt/tags/tag152.xml><?xml version="1.0" encoding="utf-8"?>
<p:tagLst xmlns:a="http://schemas.openxmlformats.org/drawingml/2006/main" xmlns:r="http://schemas.openxmlformats.org/officeDocument/2006/relationships" xmlns:p="http://schemas.openxmlformats.org/presentationml/2006/main">
  <p:tag name="NUM" val="8"/>
</p:tagLst>
</file>

<file path=ppt/tags/tag153.xml><?xml version="1.0" encoding="utf-8"?>
<p:tagLst xmlns:a="http://schemas.openxmlformats.org/drawingml/2006/main" xmlns:r="http://schemas.openxmlformats.org/officeDocument/2006/relationships" xmlns:p="http://schemas.openxmlformats.org/presentationml/2006/main">
  <p:tag name="NUM" val="9"/>
</p:tagLst>
</file>

<file path=ppt/tags/tag154.xml><?xml version="1.0" encoding="utf-8"?>
<p:tagLst xmlns:a="http://schemas.openxmlformats.org/drawingml/2006/main" xmlns:r="http://schemas.openxmlformats.org/officeDocument/2006/relationships" xmlns:p="http://schemas.openxmlformats.org/presentationml/2006/main">
  <p:tag name="NUM" val="10"/>
</p:tagLst>
</file>

<file path=ppt/tags/tag155.xml><?xml version="1.0" encoding="utf-8"?>
<p:tagLst xmlns:a="http://schemas.openxmlformats.org/drawingml/2006/main" xmlns:r="http://schemas.openxmlformats.org/officeDocument/2006/relationships" xmlns:p="http://schemas.openxmlformats.org/presentationml/2006/main">
  <p:tag name="NUM" val="11"/>
</p:tagLst>
</file>

<file path=ppt/tags/tag156.xml><?xml version="1.0" encoding="utf-8"?>
<p:tagLst xmlns:a="http://schemas.openxmlformats.org/drawingml/2006/main" xmlns:r="http://schemas.openxmlformats.org/officeDocument/2006/relationships" xmlns:p="http://schemas.openxmlformats.org/presentationml/2006/main">
  <p:tag name="NUM" val="12"/>
</p:tagLst>
</file>

<file path=ppt/tags/tag157.xml><?xml version="1.0" encoding="utf-8"?>
<p:tagLst xmlns:a="http://schemas.openxmlformats.org/drawingml/2006/main" xmlns:r="http://schemas.openxmlformats.org/officeDocument/2006/relationships" xmlns:p="http://schemas.openxmlformats.org/presentationml/2006/main">
  <p:tag name="NUM" val="13"/>
</p:tagLst>
</file>

<file path=ppt/tags/tag158.xml><?xml version="1.0" encoding="utf-8"?>
<p:tagLst xmlns:a="http://schemas.openxmlformats.org/drawingml/2006/main" xmlns:r="http://schemas.openxmlformats.org/officeDocument/2006/relationships" xmlns:p="http://schemas.openxmlformats.org/presentationml/2006/main">
  <p:tag name="NUM" val="14"/>
</p:tagLst>
</file>

<file path=ppt/tags/tag159.xml><?xml version="1.0" encoding="utf-8"?>
<p:tagLst xmlns:a="http://schemas.openxmlformats.org/drawingml/2006/main" xmlns:r="http://schemas.openxmlformats.org/officeDocument/2006/relationships" xmlns:p="http://schemas.openxmlformats.org/presentationml/2006/main">
  <p:tag name="NUM" val="15"/>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60.xml><?xml version="1.0" encoding="utf-8"?>
<p:tagLst xmlns:a="http://schemas.openxmlformats.org/drawingml/2006/main" xmlns:r="http://schemas.openxmlformats.org/officeDocument/2006/relationships" xmlns:p="http://schemas.openxmlformats.org/presentationml/2006/main">
  <p:tag name="NUM" val="16"/>
</p:tagLst>
</file>

<file path=ppt/tags/tag161.xml><?xml version="1.0" encoding="utf-8"?>
<p:tagLst xmlns:a="http://schemas.openxmlformats.org/drawingml/2006/main" xmlns:r="http://schemas.openxmlformats.org/officeDocument/2006/relationships" xmlns:p="http://schemas.openxmlformats.org/presentationml/2006/main">
  <p:tag name="NUM" val="17"/>
</p:tagLst>
</file>

<file path=ppt/tags/tag162.xml><?xml version="1.0" encoding="utf-8"?>
<p:tagLst xmlns:a="http://schemas.openxmlformats.org/drawingml/2006/main" xmlns:r="http://schemas.openxmlformats.org/officeDocument/2006/relationships" xmlns:p="http://schemas.openxmlformats.org/presentationml/2006/main">
  <p:tag name="NUM" val="18"/>
</p:tagLst>
</file>

<file path=ppt/tags/tag163.xml><?xml version="1.0" encoding="utf-8"?>
<p:tagLst xmlns:a="http://schemas.openxmlformats.org/drawingml/2006/main" xmlns:r="http://schemas.openxmlformats.org/officeDocument/2006/relationships" xmlns:p="http://schemas.openxmlformats.org/presentationml/2006/main">
  <p:tag name="NUM" val="19"/>
</p:tagLst>
</file>

<file path=ppt/tags/tag164.xml><?xml version="1.0" encoding="utf-8"?>
<p:tagLst xmlns:a="http://schemas.openxmlformats.org/drawingml/2006/main" xmlns:r="http://schemas.openxmlformats.org/officeDocument/2006/relationships" xmlns:p="http://schemas.openxmlformats.org/presentationml/2006/main">
  <p:tag name="NUM" val="20"/>
</p:tagLst>
</file>

<file path=ppt/tags/tag165.xml><?xml version="1.0" encoding="utf-8"?>
<p:tagLst xmlns:a="http://schemas.openxmlformats.org/drawingml/2006/main" xmlns:r="http://schemas.openxmlformats.org/officeDocument/2006/relationships" xmlns:p="http://schemas.openxmlformats.org/presentationml/2006/main">
  <p:tag name="NUM" val="21"/>
</p:tagLst>
</file>

<file path=ppt/tags/tag166.xml><?xml version="1.0" encoding="utf-8"?>
<p:tagLst xmlns:a="http://schemas.openxmlformats.org/drawingml/2006/main" xmlns:r="http://schemas.openxmlformats.org/officeDocument/2006/relationships" xmlns:p="http://schemas.openxmlformats.org/presentationml/2006/main">
  <p:tag name="NUM" val="22"/>
</p:tagLst>
</file>

<file path=ppt/tags/tag167.xml><?xml version="1.0" encoding="utf-8"?>
<p:tagLst xmlns:a="http://schemas.openxmlformats.org/drawingml/2006/main" xmlns:r="http://schemas.openxmlformats.org/officeDocument/2006/relationships" xmlns:p="http://schemas.openxmlformats.org/presentationml/2006/main">
  <p:tag name="NUM" val="1"/>
</p:tagLst>
</file>

<file path=ppt/tags/tag168.xml><?xml version="1.0" encoding="utf-8"?>
<p:tagLst xmlns:a="http://schemas.openxmlformats.org/drawingml/2006/main" xmlns:r="http://schemas.openxmlformats.org/officeDocument/2006/relationships" xmlns:p="http://schemas.openxmlformats.org/presentationml/2006/main">
  <p:tag name="NUM" val="2"/>
</p:tagLst>
</file>

<file path=ppt/tags/tag169.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70.xml><?xml version="1.0" encoding="utf-8"?>
<p:tagLst xmlns:a="http://schemas.openxmlformats.org/drawingml/2006/main" xmlns:r="http://schemas.openxmlformats.org/officeDocument/2006/relationships" xmlns:p="http://schemas.openxmlformats.org/presentationml/2006/main">
  <p:tag name="NUM" val="2"/>
</p:tagLst>
</file>

<file path=ppt/tags/tag171.xml><?xml version="1.0" encoding="utf-8"?>
<p:tagLst xmlns:a="http://schemas.openxmlformats.org/drawingml/2006/main" xmlns:r="http://schemas.openxmlformats.org/officeDocument/2006/relationships" xmlns:p="http://schemas.openxmlformats.org/presentationml/2006/main">
  <p:tag name="NUM" val="3"/>
</p:tagLst>
</file>

<file path=ppt/tags/tag172.xml><?xml version="1.0" encoding="utf-8"?>
<p:tagLst xmlns:a="http://schemas.openxmlformats.org/drawingml/2006/main" xmlns:r="http://schemas.openxmlformats.org/officeDocument/2006/relationships" xmlns:p="http://schemas.openxmlformats.org/presentationml/2006/main">
  <p:tag name="NUM" val="4"/>
</p:tagLst>
</file>

<file path=ppt/tags/tag173.xml><?xml version="1.0" encoding="utf-8"?>
<p:tagLst xmlns:a="http://schemas.openxmlformats.org/drawingml/2006/main" xmlns:r="http://schemas.openxmlformats.org/officeDocument/2006/relationships" xmlns:p="http://schemas.openxmlformats.org/presentationml/2006/main">
  <p:tag name="NUM" val="5"/>
</p:tagLst>
</file>

<file path=ppt/tags/tag174.xml><?xml version="1.0" encoding="utf-8"?>
<p:tagLst xmlns:a="http://schemas.openxmlformats.org/drawingml/2006/main" xmlns:r="http://schemas.openxmlformats.org/officeDocument/2006/relationships" xmlns:p="http://schemas.openxmlformats.org/presentationml/2006/main">
  <p:tag name="NUM" val="6"/>
</p:tagLst>
</file>

<file path=ppt/tags/tag175.xml><?xml version="1.0" encoding="utf-8"?>
<p:tagLst xmlns:a="http://schemas.openxmlformats.org/drawingml/2006/main" xmlns:r="http://schemas.openxmlformats.org/officeDocument/2006/relationships" xmlns:p="http://schemas.openxmlformats.org/presentationml/2006/main">
  <p:tag name="NUM" val="7"/>
</p:tagLst>
</file>

<file path=ppt/tags/tag176.xml><?xml version="1.0" encoding="utf-8"?>
<p:tagLst xmlns:a="http://schemas.openxmlformats.org/drawingml/2006/main" xmlns:r="http://schemas.openxmlformats.org/officeDocument/2006/relationships" xmlns:p="http://schemas.openxmlformats.org/presentationml/2006/main">
  <p:tag name="NUM" val="8"/>
</p:tagLst>
</file>

<file path=ppt/tags/tag177.xml><?xml version="1.0" encoding="utf-8"?>
<p:tagLst xmlns:a="http://schemas.openxmlformats.org/drawingml/2006/main" xmlns:r="http://schemas.openxmlformats.org/officeDocument/2006/relationships" xmlns:p="http://schemas.openxmlformats.org/presentationml/2006/main">
  <p:tag name="NUM" val="9"/>
</p:tagLst>
</file>

<file path=ppt/tags/tag178.xml><?xml version="1.0" encoding="utf-8"?>
<p:tagLst xmlns:a="http://schemas.openxmlformats.org/drawingml/2006/main" xmlns:r="http://schemas.openxmlformats.org/officeDocument/2006/relationships" xmlns:p="http://schemas.openxmlformats.org/presentationml/2006/main">
  <p:tag name="NUM" val="10"/>
</p:tagLst>
</file>

<file path=ppt/tags/tag179.xml><?xml version="1.0" encoding="utf-8"?>
<p:tagLst xmlns:a="http://schemas.openxmlformats.org/drawingml/2006/main" xmlns:r="http://schemas.openxmlformats.org/officeDocument/2006/relationships" xmlns:p="http://schemas.openxmlformats.org/presentationml/2006/main">
  <p:tag name="NUM" val="11"/>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80.xml><?xml version="1.0" encoding="utf-8"?>
<p:tagLst xmlns:a="http://schemas.openxmlformats.org/drawingml/2006/main" xmlns:r="http://schemas.openxmlformats.org/officeDocument/2006/relationships" xmlns:p="http://schemas.openxmlformats.org/presentationml/2006/main">
  <p:tag name="NUM" val="12"/>
</p:tagLst>
</file>

<file path=ppt/tags/tag181.xml><?xml version="1.0" encoding="utf-8"?>
<p:tagLst xmlns:a="http://schemas.openxmlformats.org/drawingml/2006/main" xmlns:r="http://schemas.openxmlformats.org/officeDocument/2006/relationships" xmlns:p="http://schemas.openxmlformats.org/presentationml/2006/main">
  <p:tag name="NUM" val="13"/>
</p:tagLst>
</file>

<file path=ppt/tags/tag182.xml><?xml version="1.0" encoding="utf-8"?>
<p:tagLst xmlns:a="http://schemas.openxmlformats.org/drawingml/2006/main" xmlns:r="http://schemas.openxmlformats.org/officeDocument/2006/relationships" xmlns:p="http://schemas.openxmlformats.org/presentationml/2006/main">
  <p:tag name="NUM" val="1"/>
</p:tagLst>
</file>

<file path=ppt/tags/tag183.xml><?xml version="1.0" encoding="utf-8"?>
<p:tagLst xmlns:a="http://schemas.openxmlformats.org/drawingml/2006/main" xmlns:r="http://schemas.openxmlformats.org/officeDocument/2006/relationships" xmlns:p="http://schemas.openxmlformats.org/presentationml/2006/main">
  <p:tag name="NUM" val="2"/>
</p:tagLst>
</file>

<file path=ppt/tags/tag184.xml><?xml version="1.0" encoding="utf-8"?>
<p:tagLst xmlns:a="http://schemas.openxmlformats.org/drawingml/2006/main" xmlns:r="http://schemas.openxmlformats.org/officeDocument/2006/relationships" xmlns:p="http://schemas.openxmlformats.org/presentationml/2006/main">
  <p:tag name="NUM" val="3"/>
</p:tagLst>
</file>

<file path=ppt/tags/tag185.xml><?xml version="1.0" encoding="utf-8"?>
<p:tagLst xmlns:a="http://schemas.openxmlformats.org/drawingml/2006/main" xmlns:r="http://schemas.openxmlformats.org/officeDocument/2006/relationships" xmlns:p="http://schemas.openxmlformats.org/presentationml/2006/main">
  <p:tag name="NUM" val="4"/>
</p:tagLst>
</file>

<file path=ppt/tags/tag186.xml><?xml version="1.0" encoding="utf-8"?>
<p:tagLst xmlns:a="http://schemas.openxmlformats.org/drawingml/2006/main" xmlns:r="http://schemas.openxmlformats.org/officeDocument/2006/relationships" xmlns:p="http://schemas.openxmlformats.org/presentationml/2006/main">
  <p:tag name="NUM" val="5"/>
</p:tagLst>
</file>

<file path=ppt/tags/tag187.xml><?xml version="1.0" encoding="utf-8"?>
<p:tagLst xmlns:a="http://schemas.openxmlformats.org/drawingml/2006/main" xmlns:r="http://schemas.openxmlformats.org/officeDocument/2006/relationships" xmlns:p="http://schemas.openxmlformats.org/presentationml/2006/main">
  <p:tag name="NUM" val="6"/>
</p:tagLst>
</file>

<file path=ppt/tags/tag188.xml><?xml version="1.0" encoding="utf-8"?>
<p:tagLst xmlns:a="http://schemas.openxmlformats.org/drawingml/2006/main" xmlns:r="http://schemas.openxmlformats.org/officeDocument/2006/relationships" xmlns:p="http://schemas.openxmlformats.org/presentationml/2006/main">
  <p:tag name="NUM" val="7"/>
</p:tagLst>
</file>

<file path=ppt/tags/tag189.xml><?xml version="1.0" encoding="utf-8"?>
<p:tagLst xmlns:a="http://schemas.openxmlformats.org/drawingml/2006/main" xmlns:r="http://schemas.openxmlformats.org/officeDocument/2006/relationships" xmlns:p="http://schemas.openxmlformats.org/presentationml/2006/main">
  <p:tag name="NUM" val="8"/>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190.xml><?xml version="1.0" encoding="utf-8"?>
<p:tagLst xmlns:a="http://schemas.openxmlformats.org/drawingml/2006/main" xmlns:r="http://schemas.openxmlformats.org/officeDocument/2006/relationships" xmlns:p="http://schemas.openxmlformats.org/presentationml/2006/main">
  <p:tag name="NUM" val="9"/>
</p:tagLst>
</file>

<file path=ppt/tags/tag191.xml><?xml version="1.0" encoding="utf-8"?>
<p:tagLst xmlns:a="http://schemas.openxmlformats.org/drawingml/2006/main" xmlns:r="http://schemas.openxmlformats.org/officeDocument/2006/relationships" xmlns:p="http://schemas.openxmlformats.org/presentationml/2006/main">
  <p:tag name="NUM" val="10"/>
</p:tagLst>
</file>

<file path=ppt/tags/tag192.xml><?xml version="1.0" encoding="utf-8"?>
<p:tagLst xmlns:a="http://schemas.openxmlformats.org/drawingml/2006/main" xmlns:r="http://schemas.openxmlformats.org/officeDocument/2006/relationships" xmlns:p="http://schemas.openxmlformats.org/presentationml/2006/main">
  <p:tag name="NUM" val="11"/>
</p:tagLst>
</file>

<file path=ppt/tags/tag193.xml><?xml version="1.0" encoding="utf-8"?>
<p:tagLst xmlns:a="http://schemas.openxmlformats.org/drawingml/2006/main" xmlns:r="http://schemas.openxmlformats.org/officeDocument/2006/relationships" xmlns:p="http://schemas.openxmlformats.org/presentationml/2006/main">
  <p:tag name="NUM" val="12"/>
</p:tagLst>
</file>

<file path=ppt/tags/tag194.xml><?xml version="1.0" encoding="utf-8"?>
<p:tagLst xmlns:a="http://schemas.openxmlformats.org/drawingml/2006/main" xmlns:r="http://schemas.openxmlformats.org/officeDocument/2006/relationships" xmlns:p="http://schemas.openxmlformats.org/presentationml/2006/main">
  <p:tag name="NUM" val="13"/>
</p:tagLst>
</file>

<file path=ppt/tags/tag195.xml><?xml version="1.0" encoding="utf-8"?>
<p:tagLst xmlns:a="http://schemas.openxmlformats.org/drawingml/2006/main" xmlns:r="http://schemas.openxmlformats.org/officeDocument/2006/relationships" xmlns:p="http://schemas.openxmlformats.org/presentationml/2006/main">
  <p:tag name="NUM" val="14"/>
</p:tagLst>
</file>

<file path=ppt/tags/tag196.xml><?xml version="1.0" encoding="utf-8"?>
<p:tagLst xmlns:a="http://schemas.openxmlformats.org/drawingml/2006/main" xmlns:r="http://schemas.openxmlformats.org/officeDocument/2006/relationships" xmlns:p="http://schemas.openxmlformats.org/presentationml/2006/main">
  <p:tag name="NUM" val="15"/>
</p:tagLst>
</file>

<file path=ppt/tags/tag197.xml><?xml version="1.0" encoding="utf-8"?>
<p:tagLst xmlns:a="http://schemas.openxmlformats.org/drawingml/2006/main" xmlns:r="http://schemas.openxmlformats.org/officeDocument/2006/relationships" xmlns:p="http://schemas.openxmlformats.org/presentationml/2006/main">
  <p:tag name="NUM" val="16"/>
</p:tagLst>
</file>

<file path=ppt/tags/tag198.xml><?xml version="1.0" encoding="utf-8"?>
<p:tagLst xmlns:a="http://schemas.openxmlformats.org/drawingml/2006/main" xmlns:r="http://schemas.openxmlformats.org/officeDocument/2006/relationships" xmlns:p="http://schemas.openxmlformats.org/presentationml/2006/main">
  <p:tag name="NUM" val="17"/>
</p:tagLst>
</file>

<file path=ppt/tags/tag199.xml><?xml version="1.0" encoding="utf-8"?>
<p:tagLst xmlns:a="http://schemas.openxmlformats.org/drawingml/2006/main" xmlns:r="http://schemas.openxmlformats.org/officeDocument/2006/relationships" xmlns:p="http://schemas.openxmlformats.org/presentationml/2006/main">
  <p:tag name="NUM" val="18"/>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00.xml><?xml version="1.0" encoding="utf-8"?>
<p:tagLst xmlns:a="http://schemas.openxmlformats.org/drawingml/2006/main" xmlns:r="http://schemas.openxmlformats.org/officeDocument/2006/relationships" xmlns:p="http://schemas.openxmlformats.org/presentationml/2006/main">
  <p:tag name="NUM" val="19"/>
</p:tagLst>
</file>

<file path=ppt/tags/tag201.xml><?xml version="1.0" encoding="utf-8"?>
<p:tagLst xmlns:a="http://schemas.openxmlformats.org/drawingml/2006/main" xmlns:r="http://schemas.openxmlformats.org/officeDocument/2006/relationships" xmlns:p="http://schemas.openxmlformats.org/presentationml/2006/main">
  <p:tag name="NUM" val="20"/>
</p:tagLst>
</file>

<file path=ppt/tags/tag202.xml><?xml version="1.0" encoding="utf-8"?>
<p:tagLst xmlns:a="http://schemas.openxmlformats.org/drawingml/2006/main" xmlns:r="http://schemas.openxmlformats.org/officeDocument/2006/relationships" xmlns:p="http://schemas.openxmlformats.org/presentationml/2006/main">
  <p:tag name="NUM" val="21"/>
</p:tagLst>
</file>

<file path=ppt/tags/tag203.xml><?xml version="1.0" encoding="utf-8"?>
<p:tagLst xmlns:a="http://schemas.openxmlformats.org/drawingml/2006/main" xmlns:r="http://schemas.openxmlformats.org/officeDocument/2006/relationships" xmlns:p="http://schemas.openxmlformats.org/presentationml/2006/main">
  <p:tag name="NUM" val="22"/>
</p:tagLst>
</file>

<file path=ppt/tags/tag204.xml><?xml version="1.0" encoding="utf-8"?>
<p:tagLst xmlns:a="http://schemas.openxmlformats.org/drawingml/2006/main" xmlns:r="http://schemas.openxmlformats.org/officeDocument/2006/relationships" xmlns:p="http://schemas.openxmlformats.org/presentationml/2006/main">
  <p:tag name="NUM" val="23"/>
</p:tagLst>
</file>

<file path=ppt/tags/tag205.xml><?xml version="1.0" encoding="utf-8"?>
<p:tagLst xmlns:a="http://schemas.openxmlformats.org/drawingml/2006/main" xmlns:r="http://schemas.openxmlformats.org/officeDocument/2006/relationships" xmlns:p="http://schemas.openxmlformats.org/presentationml/2006/main">
  <p:tag name="NUM" val="24"/>
</p:tagLst>
</file>

<file path=ppt/tags/tag206.xml><?xml version="1.0" encoding="utf-8"?>
<p:tagLst xmlns:a="http://schemas.openxmlformats.org/drawingml/2006/main" xmlns:r="http://schemas.openxmlformats.org/officeDocument/2006/relationships" xmlns:p="http://schemas.openxmlformats.org/presentationml/2006/main">
  <p:tag name="NUM" val="25"/>
</p:tagLst>
</file>

<file path=ppt/tags/tag207.xml><?xml version="1.0" encoding="utf-8"?>
<p:tagLst xmlns:a="http://schemas.openxmlformats.org/drawingml/2006/main" xmlns:r="http://schemas.openxmlformats.org/officeDocument/2006/relationships" xmlns:p="http://schemas.openxmlformats.org/presentationml/2006/main">
  <p:tag name="NUM" val="26"/>
</p:tagLst>
</file>

<file path=ppt/tags/tag208.xml><?xml version="1.0" encoding="utf-8"?>
<p:tagLst xmlns:a="http://schemas.openxmlformats.org/drawingml/2006/main" xmlns:r="http://schemas.openxmlformats.org/officeDocument/2006/relationships" xmlns:p="http://schemas.openxmlformats.org/presentationml/2006/main">
  <p:tag name="NUM" val="27"/>
</p:tagLst>
</file>

<file path=ppt/tags/tag209.xml><?xml version="1.0" encoding="utf-8"?>
<p:tagLst xmlns:a="http://schemas.openxmlformats.org/drawingml/2006/main" xmlns:r="http://schemas.openxmlformats.org/officeDocument/2006/relationships" xmlns:p="http://schemas.openxmlformats.org/presentationml/2006/main">
  <p:tag name="NUM" val="28"/>
</p:tagLst>
</file>

<file path=ppt/tags/tag21.xml><?xml version="1.0" encoding="utf-8"?>
<p:tagLst xmlns:a="http://schemas.openxmlformats.org/drawingml/2006/main" xmlns:r="http://schemas.openxmlformats.org/officeDocument/2006/relationships" xmlns:p="http://schemas.openxmlformats.org/presentationml/2006/main">
  <p:tag name="NUM" val="6"/>
</p:tagLst>
</file>

<file path=ppt/tags/tag210.xml><?xml version="1.0" encoding="utf-8"?>
<p:tagLst xmlns:a="http://schemas.openxmlformats.org/drawingml/2006/main" xmlns:r="http://schemas.openxmlformats.org/officeDocument/2006/relationships" xmlns:p="http://schemas.openxmlformats.org/presentationml/2006/main">
  <p:tag name="NUM" val="29"/>
</p:tagLst>
</file>

<file path=ppt/tags/tag211.xml><?xml version="1.0" encoding="utf-8"?>
<p:tagLst xmlns:a="http://schemas.openxmlformats.org/drawingml/2006/main" xmlns:r="http://schemas.openxmlformats.org/officeDocument/2006/relationships" xmlns:p="http://schemas.openxmlformats.org/presentationml/2006/main">
  <p:tag name="NUM" val="30"/>
</p:tagLst>
</file>

<file path=ppt/tags/tag212.xml><?xml version="1.0" encoding="utf-8"?>
<p:tagLst xmlns:a="http://schemas.openxmlformats.org/drawingml/2006/main" xmlns:r="http://schemas.openxmlformats.org/officeDocument/2006/relationships" xmlns:p="http://schemas.openxmlformats.org/presentationml/2006/main">
  <p:tag name="NUM" val="31"/>
</p:tagLst>
</file>

<file path=ppt/tags/tag213.xml><?xml version="1.0" encoding="utf-8"?>
<p:tagLst xmlns:a="http://schemas.openxmlformats.org/drawingml/2006/main" xmlns:r="http://schemas.openxmlformats.org/officeDocument/2006/relationships" xmlns:p="http://schemas.openxmlformats.org/presentationml/2006/main">
  <p:tag name="NUM" val="32"/>
</p:tagLst>
</file>

<file path=ppt/tags/tag214.xml><?xml version="1.0" encoding="utf-8"?>
<p:tagLst xmlns:a="http://schemas.openxmlformats.org/drawingml/2006/main" xmlns:r="http://schemas.openxmlformats.org/officeDocument/2006/relationships" xmlns:p="http://schemas.openxmlformats.org/presentationml/2006/main">
  <p:tag name="NUM" val="33"/>
</p:tagLst>
</file>

<file path=ppt/tags/tag215.xml><?xml version="1.0" encoding="utf-8"?>
<p:tagLst xmlns:a="http://schemas.openxmlformats.org/drawingml/2006/main" xmlns:r="http://schemas.openxmlformats.org/officeDocument/2006/relationships" xmlns:p="http://schemas.openxmlformats.org/presentationml/2006/main">
  <p:tag name="NUM" val="34"/>
</p:tagLst>
</file>

<file path=ppt/tags/tag216.xml><?xml version="1.0" encoding="utf-8"?>
<p:tagLst xmlns:a="http://schemas.openxmlformats.org/drawingml/2006/main" xmlns:r="http://schemas.openxmlformats.org/officeDocument/2006/relationships" xmlns:p="http://schemas.openxmlformats.org/presentationml/2006/main">
  <p:tag name="NUM" val="35"/>
</p:tagLst>
</file>

<file path=ppt/tags/tag217.xml><?xml version="1.0" encoding="utf-8"?>
<p:tagLst xmlns:a="http://schemas.openxmlformats.org/drawingml/2006/main" xmlns:r="http://schemas.openxmlformats.org/officeDocument/2006/relationships" xmlns:p="http://schemas.openxmlformats.org/presentationml/2006/main">
  <p:tag name="NUM" val="1"/>
</p:tagLst>
</file>

<file path=ppt/tags/tag218.xml><?xml version="1.0" encoding="utf-8"?>
<p:tagLst xmlns:a="http://schemas.openxmlformats.org/drawingml/2006/main" xmlns:r="http://schemas.openxmlformats.org/officeDocument/2006/relationships" xmlns:p="http://schemas.openxmlformats.org/presentationml/2006/main">
  <p:tag name="NUM" val="2"/>
</p:tagLst>
</file>

<file path=ppt/tags/tag219.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20.xml><?xml version="1.0" encoding="utf-8"?>
<p:tagLst xmlns:a="http://schemas.openxmlformats.org/drawingml/2006/main" xmlns:r="http://schemas.openxmlformats.org/officeDocument/2006/relationships" xmlns:p="http://schemas.openxmlformats.org/presentationml/2006/main">
  <p:tag name="NUM" val="2"/>
</p:tagLst>
</file>

<file path=ppt/tags/tag221.xml><?xml version="1.0" encoding="utf-8"?>
<p:tagLst xmlns:a="http://schemas.openxmlformats.org/drawingml/2006/main" xmlns:r="http://schemas.openxmlformats.org/officeDocument/2006/relationships" xmlns:p="http://schemas.openxmlformats.org/presentationml/2006/main">
  <p:tag name="NUM" val="3"/>
</p:tagLst>
</file>

<file path=ppt/tags/tag222.xml><?xml version="1.0" encoding="utf-8"?>
<p:tagLst xmlns:a="http://schemas.openxmlformats.org/drawingml/2006/main" xmlns:r="http://schemas.openxmlformats.org/officeDocument/2006/relationships" xmlns:p="http://schemas.openxmlformats.org/presentationml/2006/main">
  <p:tag name="NUM" val="4"/>
</p:tagLst>
</file>

<file path=ppt/tags/tag223.xml><?xml version="1.0" encoding="utf-8"?>
<p:tagLst xmlns:a="http://schemas.openxmlformats.org/drawingml/2006/main" xmlns:r="http://schemas.openxmlformats.org/officeDocument/2006/relationships" xmlns:p="http://schemas.openxmlformats.org/presentationml/2006/main">
  <p:tag name="NUM" val="5"/>
</p:tagLst>
</file>

<file path=ppt/tags/tag224.xml><?xml version="1.0" encoding="utf-8"?>
<p:tagLst xmlns:a="http://schemas.openxmlformats.org/drawingml/2006/main" xmlns:r="http://schemas.openxmlformats.org/officeDocument/2006/relationships" xmlns:p="http://schemas.openxmlformats.org/presentationml/2006/main">
  <p:tag name="NUM" val="6"/>
</p:tagLst>
</file>

<file path=ppt/tags/tag225.xml><?xml version="1.0" encoding="utf-8"?>
<p:tagLst xmlns:a="http://schemas.openxmlformats.org/drawingml/2006/main" xmlns:r="http://schemas.openxmlformats.org/officeDocument/2006/relationships" xmlns:p="http://schemas.openxmlformats.org/presentationml/2006/main">
  <p:tag name="NUM" val="7"/>
</p:tagLst>
</file>

<file path=ppt/tags/tag226.xml><?xml version="1.0" encoding="utf-8"?>
<p:tagLst xmlns:a="http://schemas.openxmlformats.org/drawingml/2006/main" xmlns:r="http://schemas.openxmlformats.org/officeDocument/2006/relationships" xmlns:p="http://schemas.openxmlformats.org/presentationml/2006/main">
  <p:tag name="NUM" val="8"/>
</p:tagLst>
</file>

<file path=ppt/tags/tag227.xml><?xml version="1.0" encoding="utf-8"?>
<p:tagLst xmlns:a="http://schemas.openxmlformats.org/drawingml/2006/main" xmlns:r="http://schemas.openxmlformats.org/officeDocument/2006/relationships" xmlns:p="http://schemas.openxmlformats.org/presentationml/2006/main">
  <p:tag name="NUM" val="9"/>
</p:tagLst>
</file>

<file path=ppt/tags/tag228.xml><?xml version="1.0" encoding="utf-8"?>
<p:tagLst xmlns:a="http://schemas.openxmlformats.org/drawingml/2006/main" xmlns:r="http://schemas.openxmlformats.org/officeDocument/2006/relationships" xmlns:p="http://schemas.openxmlformats.org/presentationml/2006/main">
  <p:tag name="NUM" val="10"/>
</p:tagLst>
</file>

<file path=ppt/tags/tag229.xml><?xml version="1.0" encoding="utf-8"?>
<p:tagLst xmlns:a="http://schemas.openxmlformats.org/drawingml/2006/main" xmlns:r="http://schemas.openxmlformats.org/officeDocument/2006/relationships" xmlns:p="http://schemas.openxmlformats.org/presentationml/2006/main">
  <p:tag name="NUM" val="1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30.xml><?xml version="1.0" encoding="utf-8"?>
<p:tagLst xmlns:a="http://schemas.openxmlformats.org/drawingml/2006/main" xmlns:r="http://schemas.openxmlformats.org/officeDocument/2006/relationships" xmlns:p="http://schemas.openxmlformats.org/presentationml/2006/main">
  <p:tag name="NUM" val="12"/>
</p:tagLst>
</file>

<file path=ppt/tags/tag231.xml><?xml version="1.0" encoding="utf-8"?>
<p:tagLst xmlns:a="http://schemas.openxmlformats.org/drawingml/2006/main" xmlns:r="http://schemas.openxmlformats.org/officeDocument/2006/relationships" xmlns:p="http://schemas.openxmlformats.org/presentationml/2006/main">
  <p:tag name="NUM" val="1"/>
</p:tagLst>
</file>

<file path=ppt/tags/tag232.xml><?xml version="1.0" encoding="utf-8"?>
<p:tagLst xmlns:a="http://schemas.openxmlformats.org/drawingml/2006/main" xmlns:r="http://schemas.openxmlformats.org/officeDocument/2006/relationships" xmlns:p="http://schemas.openxmlformats.org/presentationml/2006/main">
  <p:tag name="NUM" val="2"/>
</p:tagLst>
</file>

<file path=ppt/tags/tag233.xml><?xml version="1.0" encoding="utf-8"?>
<p:tagLst xmlns:a="http://schemas.openxmlformats.org/drawingml/2006/main" xmlns:r="http://schemas.openxmlformats.org/officeDocument/2006/relationships" xmlns:p="http://schemas.openxmlformats.org/presentationml/2006/main">
  <p:tag name="NUM" val="3"/>
</p:tagLst>
</file>

<file path=ppt/tags/tag234.xml><?xml version="1.0" encoding="utf-8"?>
<p:tagLst xmlns:a="http://schemas.openxmlformats.org/drawingml/2006/main" xmlns:r="http://schemas.openxmlformats.org/officeDocument/2006/relationships" xmlns:p="http://schemas.openxmlformats.org/presentationml/2006/main">
  <p:tag name="NUM" val="4"/>
</p:tagLst>
</file>

<file path=ppt/tags/tag235.xml><?xml version="1.0" encoding="utf-8"?>
<p:tagLst xmlns:a="http://schemas.openxmlformats.org/drawingml/2006/main" xmlns:r="http://schemas.openxmlformats.org/officeDocument/2006/relationships" xmlns:p="http://schemas.openxmlformats.org/presentationml/2006/main">
  <p:tag name="NUM" val="5"/>
</p:tagLst>
</file>

<file path=ppt/tags/tag236.xml><?xml version="1.0" encoding="utf-8"?>
<p:tagLst xmlns:a="http://schemas.openxmlformats.org/drawingml/2006/main" xmlns:r="http://schemas.openxmlformats.org/officeDocument/2006/relationships" xmlns:p="http://schemas.openxmlformats.org/presentationml/2006/main">
  <p:tag name="NUM" val="6"/>
</p:tagLst>
</file>

<file path=ppt/tags/tag237.xml><?xml version="1.0" encoding="utf-8"?>
<p:tagLst xmlns:a="http://schemas.openxmlformats.org/drawingml/2006/main" xmlns:r="http://schemas.openxmlformats.org/officeDocument/2006/relationships" xmlns:p="http://schemas.openxmlformats.org/presentationml/2006/main">
  <p:tag name="NUM" val="7"/>
</p:tagLst>
</file>

<file path=ppt/tags/tag238.xml><?xml version="1.0" encoding="utf-8"?>
<p:tagLst xmlns:a="http://schemas.openxmlformats.org/drawingml/2006/main" xmlns:r="http://schemas.openxmlformats.org/officeDocument/2006/relationships" xmlns:p="http://schemas.openxmlformats.org/presentationml/2006/main">
  <p:tag name="NUM" val="8"/>
</p:tagLst>
</file>

<file path=ppt/tags/tag239.xml><?xml version="1.0" encoding="utf-8"?>
<p:tagLst xmlns:a="http://schemas.openxmlformats.org/drawingml/2006/main" xmlns:r="http://schemas.openxmlformats.org/officeDocument/2006/relationships" xmlns:p="http://schemas.openxmlformats.org/presentationml/2006/main">
  <p:tag name="NUM" val="9"/>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40.xml><?xml version="1.0" encoding="utf-8"?>
<p:tagLst xmlns:a="http://schemas.openxmlformats.org/drawingml/2006/main" xmlns:r="http://schemas.openxmlformats.org/officeDocument/2006/relationships" xmlns:p="http://schemas.openxmlformats.org/presentationml/2006/main">
  <p:tag name="NUM" val="10"/>
</p:tagLst>
</file>

<file path=ppt/tags/tag241.xml><?xml version="1.0" encoding="utf-8"?>
<p:tagLst xmlns:a="http://schemas.openxmlformats.org/drawingml/2006/main" xmlns:r="http://schemas.openxmlformats.org/officeDocument/2006/relationships" xmlns:p="http://schemas.openxmlformats.org/presentationml/2006/main">
  <p:tag name="NUM" val="11"/>
</p:tagLst>
</file>

<file path=ppt/tags/tag242.xml><?xml version="1.0" encoding="utf-8"?>
<p:tagLst xmlns:a="http://schemas.openxmlformats.org/drawingml/2006/main" xmlns:r="http://schemas.openxmlformats.org/officeDocument/2006/relationships" xmlns:p="http://schemas.openxmlformats.org/presentationml/2006/main">
  <p:tag name="NUM" val="12"/>
</p:tagLst>
</file>

<file path=ppt/tags/tag243.xml><?xml version="1.0" encoding="utf-8"?>
<p:tagLst xmlns:a="http://schemas.openxmlformats.org/drawingml/2006/main" xmlns:r="http://schemas.openxmlformats.org/officeDocument/2006/relationships" xmlns:p="http://schemas.openxmlformats.org/presentationml/2006/main">
  <p:tag name="NUM" val="13"/>
</p:tagLst>
</file>

<file path=ppt/tags/tag244.xml><?xml version="1.0" encoding="utf-8"?>
<p:tagLst xmlns:a="http://schemas.openxmlformats.org/drawingml/2006/main" xmlns:r="http://schemas.openxmlformats.org/officeDocument/2006/relationships" xmlns:p="http://schemas.openxmlformats.org/presentationml/2006/main">
  <p:tag name="NUM" val="14"/>
</p:tagLst>
</file>

<file path=ppt/tags/tag245.xml><?xml version="1.0" encoding="utf-8"?>
<p:tagLst xmlns:a="http://schemas.openxmlformats.org/drawingml/2006/main" xmlns:r="http://schemas.openxmlformats.org/officeDocument/2006/relationships" xmlns:p="http://schemas.openxmlformats.org/presentationml/2006/main">
  <p:tag name="NUM" val="15"/>
</p:tagLst>
</file>

<file path=ppt/tags/tag246.xml><?xml version="1.0" encoding="utf-8"?>
<p:tagLst xmlns:a="http://schemas.openxmlformats.org/drawingml/2006/main" xmlns:r="http://schemas.openxmlformats.org/officeDocument/2006/relationships" xmlns:p="http://schemas.openxmlformats.org/presentationml/2006/main">
  <p:tag name="NUM" val="16"/>
</p:tagLst>
</file>

<file path=ppt/tags/tag247.xml><?xml version="1.0" encoding="utf-8"?>
<p:tagLst xmlns:a="http://schemas.openxmlformats.org/drawingml/2006/main" xmlns:r="http://schemas.openxmlformats.org/officeDocument/2006/relationships" xmlns:p="http://schemas.openxmlformats.org/presentationml/2006/main">
  <p:tag name="NUM" val="17"/>
</p:tagLst>
</file>

<file path=ppt/tags/tag248.xml><?xml version="1.0" encoding="utf-8"?>
<p:tagLst xmlns:a="http://schemas.openxmlformats.org/drawingml/2006/main" xmlns:r="http://schemas.openxmlformats.org/officeDocument/2006/relationships" xmlns:p="http://schemas.openxmlformats.org/presentationml/2006/main">
  <p:tag name="NUM" val="18"/>
</p:tagLst>
</file>

<file path=ppt/tags/tag249.xml><?xml version="1.0" encoding="utf-8"?>
<p:tagLst xmlns:a="http://schemas.openxmlformats.org/drawingml/2006/main" xmlns:r="http://schemas.openxmlformats.org/officeDocument/2006/relationships" xmlns:p="http://schemas.openxmlformats.org/presentationml/2006/main">
  <p:tag name="NUM" val="19"/>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50.xml><?xml version="1.0" encoding="utf-8"?>
<p:tagLst xmlns:a="http://schemas.openxmlformats.org/drawingml/2006/main" xmlns:r="http://schemas.openxmlformats.org/officeDocument/2006/relationships" xmlns:p="http://schemas.openxmlformats.org/presentationml/2006/main">
  <p:tag name="NUM" val="20"/>
</p:tagLst>
</file>

<file path=ppt/tags/tag251.xml><?xml version="1.0" encoding="utf-8"?>
<p:tagLst xmlns:a="http://schemas.openxmlformats.org/drawingml/2006/main" xmlns:r="http://schemas.openxmlformats.org/officeDocument/2006/relationships" xmlns:p="http://schemas.openxmlformats.org/presentationml/2006/main">
  <p:tag name="NUM" val="21"/>
</p:tagLst>
</file>

<file path=ppt/tags/tag252.xml><?xml version="1.0" encoding="utf-8"?>
<p:tagLst xmlns:a="http://schemas.openxmlformats.org/drawingml/2006/main" xmlns:r="http://schemas.openxmlformats.org/officeDocument/2006/relationships" xmlns:p="http://schemas.openxmlformats.org/presentationml/2006/main">
  <p:tag name="NUM" val="22"/>
</p:tagLst>
</file>

<file path=ppt/tags/tag253.xml><?xml version="1.0" encoding="utf-8"?>
<p:tagLst xmlns:a="http://schemas.openxmlformats.org/drawingml/2006/main" xmlns:r="http://schemas.openxmlformats.org/officeDocument/2006/relationships" xmlns:p="http://schemas.openxmlformats.org/presentationml/2006/main">
  <p:tag name="NUM" val="23"/>
</p:tagLst>
</file>

<file path=ppt/tags/tag254.xml><?xml version="1.0" encoding="utf-8"?>
<p:tagLst xmlns:a="http://schemas.openxmlformats.org/drawingml/2006/main" xmlns:r="http://schemas.openxmlformats.org/officeDocument/2006/relationships" xmlns:p="http://schemas.openxmlformats.org/presentationml/2006/main">
  <p:tag name="NUM" val="24"/>
</p:tagLst>
</file>

<file path=ppt/tags/tag255.xml><?xml version="1.0" encoding="utf-8"?>
<p:tagLst xmlns:a="http://schemas.openxmlformats.org/drawingml/2006/main" xmlns:r="http://schemas.openxmlformats.org/officeDocument/2006/relationships" xmlns:p="http://schemas.openxmlformats.org/presentationml/2006/main">
  <p:tag name="NUM" val="25"/>
</p:tagLst>
</file>

<file path=ppt/tags/tag256.xml><?xml version="1.0" encoding="utf-8"?>
<p:tagLst xmlns:a="http://schemas.openxmlformats.org/drawingml/2006/main" xmlns:r="http://schemas.openxmlformats.org/officeDocument/2006/relationships" xmlns:p="http://schemas.openxmlformats.org/presentationml/2006/main">
  <p:tag name="NUM" val="26"/>
</p:tagLst>
</file>

<file path=ppt/tags/tag257.xml><?xml version="1.0" encoding="utf-8"?>
<p:tagLst xmlns:a="http://schemas.openxmlformats.org/drawingml/2006/main" xmlns:r="http://schemas.openxmlformats.org/officeDocument/2006/relationships" xmlns:p="http://schemas.openxmlformats.org/presentationml/2006/main">
  <p:tag name="NUM" val="27"/>
</p:tagLst>
</file>

<file path=ppt/tags/tag258.xml><?xml version="1.0" encoding="utf-8"?>
<p:tagLst xmlns:a="http://schemas.openxmlformats.org/drawingml/2006/main" xmlns:r="http://schemas.openxmlformats.org/officeDocument/2006/relationships" xmlns:p="http://schemas.openxmlformats.org/presentationml/2006/main">
  <p:tag name="NUM" val="28"/>
</p:tagLst>
</file>

<file path=ppt/tags/tag259.xml><?xml version="1.0" encoding="utf-8"?>
<p:tagLst xmlns:a="http://schemas.openxmlformats.org/drawingml/2006/main" xmlns:r="http://schemas.openxmlformats.org/officeDocument/2006/relationships" xmlns:p="http://schemas.openxmlformats.org/presentationml/2006/main">
  <p:tag name="NUM" val="29"/>
</p:tagLst>
</file>

<file path=ppt/tags/tag26.xml><?xml version="1.0" encoding="utf-8"?>
<p:tagLst xmlns:a="http://schemas.openxmlformats.org/drawingml/2006/main" xmlns:r="http://schemas.openxmlformats.org/officeDocument/2006/relationships" xmlns:p="http://schemas.openxmlformats.org/presentationml/2006/main">
  <p:tag name="NUM" val="5"/>
</p:tagLst>
</file>

<file path=ppt/tags/tag260.xml><?xml version="1.0" encoding="utf-8"?>
<p:tagLst xmlns:a="http://schemas.openxmlformats.org/drawingml/2006/main" xmlns:r="http://schemas.openxmlformats.org/officeDocument/2006/relationships" xmlns:p="http://schemas.openxmlformats.org/presentationml/2006/main">
  <p:tag name="NUM" val="30"/>
</p:tagLst>
</file>

<file path=ppt/tags/tag261.xml><?xml version="1.0" encoding="utf-8"?>
<p:tagLst xmlns:a="http://schemas.openxmlformats.org/drawingml/2006/main" xmlns:r="http://schemas.openxmlformats.org/officeDocument/2006/relationships" xmlns:p="http://schemas.openxmlformats.org/presentationml/2006/main">
  <p:tag name="NUM" val="31"/>
</p:tagLst>
</file>

<file path=ppt/tags/tag262.xml><?xml version="1.0" encoding="utf-8"?>
<p:tagLst xmlns:a="http://schemas.openxmlformats.org/drawingml/2006/main" xmlns:r="http://schemas.openxmlformats.org/officeDocument/2006/relationships" xmlns:p="http://schemas.openxmlformats.org/presentationml/2006/main">
  <p:tag name="NUM" val="32"/>
</p:tagLst>
</file>

<file path=ppt/tags/tag263.xml><?xml version="1.0" encoding="utf-8"?>
<p:tagLst xmlns:a="http://schemas.openxmlformats.org/drawingml/2006/main" xmlns:r="http://schemas.openxmlformats.org/officeDocument/2006/relationships" xmlns:p="http://schemas.openxmlformats.org/presentationml/2006/main">
  <p:tag name="NUM" val="33"/>
</p:tagLst>
</file>

<file path=ppt/tags/tag264.xml><?xml version="1.0" encoding="utf-8"?>
<p:tagLst xmlns:a="http://schemas.openxmlformats.org/drawingml/2006/main" xmlns:r="http://schemas.openxmlformats.org/officeDocument/2006/relationships" xmlns:p="http://schemas.openxmlformats.org/presentationml/2006/main">
  <p:tag name="NUM" val="34"/>
</p:tagLst>
</file>

<file path=ppt/tags/tag265.xml><?xml version="1.0" encoding="utf-8"?>
<p:tagLst xmlns:a="http://schemas.openxmlformats.org/drawingml/2006/main" xmlns:r="http://schemas.openxmlformats.org/officeDocument/2006/relationships" xmlns:p="http://schemas.openxmlformats.org/presentationml/2006/main">
  <p:tag name="NUM" val="1"/>
</p:tagLst>
</file>

<file path=ppt/tags/tag266.xml><?xml version="1.0" encoding="utf-8"?>
<p:tagLst xmlns:a="http://schemas.openxmlformats.org/drawingml/2006/main" xmlns:r="http://schemas.openxmlformats.org/officeDocument/2006/relationships" xmlns:p="http://schemas.openxmlformats.org/presentationml/2006/main">
  <p:tag name="NUM" val="2"/>
</p:tagLst>
</file>

<file path=ppt/tags/tag267.xml><?xml version="1.0" encoding="utf-8"?>
<p:tagLst xmlns:a="http://schemas.openxmlformats.org/drawingml/2006/main" xmlns:r="http://schemas.openxmlformats.org/officeDocument/2006/relationships" xmlns:p="http://schemas.openxmlformats.org/presentationml/2006/main">
  <p:tag name="NUM" val="1"/>
</p:tagLst>
</file>

<file path=ppt/tags/tag268.xml><?xml version="1.0" encoding="utf-8"?>
<p:tagLst xmlns:a="http://schemas.openxmlformats.org/drawingml/2006/main" xmlns:r="http://schemas.openxmlformats.org/officeDocument/2006/relationships" xmlns:p="http://schemas.openxmlformats.org/presentationml/2006/main">
  <p:tag name="NUM" val="2"/>
</p:tagLst>
</file>

<file path=ppt/tags/tag269.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70.xml><?xml version="1.0" encoding="utf-8"?>
<p:tagLst xmlns:a="http://schemas.openxmlformats.org/drawingml/2006/main" xmlns:r="http://schemas.openxmlformats.org/officeDocument/2006/relationships" xmlns:p="http://schemas.openxmlformats.org/presentationml/2006/main">
  <p:tag name="NUM" val="4"/>
</p:tagLst>
</file>

<file path=ppt/tags/tag271.xml><?xml version="1.0" encoding="utf-8"?>
<p:tagLst xmlns:a="http://schemas.openxmlformats.org/drawingml/2006/main" xmlns:r="http://schemas.openxmlformats.org/officeDocument/2006/relationships" xmlns:p="http://schemas.openxmlformats.org/presentationml/2006/main">
  <p:tag name="NUM" val="5"/>
</p:tagLst>
</file>

<file path=ppt/tags/tag272.xml><?xml version="1.0" encoding="utf-8"?>
<p:tagLst xmlns:a="http://schemas.openxmlformats.org/drawingml/2006/main" xmlns:r="http://schemas.openxmlformats.org/officeDocument/2006/relationships" xmlns:p="http://schemas.openxmlformats.org/presentationml/2006/main">
  <p:tag name="NUM" val="6"/>
</p:tagLst>
</file>

<file path=ppt/tags/tag273.xml><?xml version="1.0" encoding="utf-8"?>
<p:tagLst xmlns:a="http://schemas.openxmlformats.org/drawingml/2006/main" xmlns:r="http://schemas.openxmlformats.org/officeDocument/2006/relationships" xmlns:p="http://schemas.openxmlformats.org/presentationml/2006/main">
  <p:tag name="NUM" val="7"/>
</p:tagLst>
</file>

<file path=ppt/tags/tag274.xml><?xml version="1.0" encoding="utf-8"?>
<p:tagLst xmlns:a="http://schemas.openxmlformats.org/drawingml/2006/main" xmlns:r="http://schemas.openxmlformats.org/officeDocument/2006/relationships" xmlns:p="http://schemas.openxmlformats.org/presentationml/2006/main">
  <p:tag name="NUM" val="8"/>
</p:tagLst>
</file>

<file path=ppt/tags/tag275.xml><?xml version="1.0" encoding="utf-8"?>
<p:tagLst xmlns:a="http://schemas.openxmlformats.org/drawingml/2006/main" xmlns:r="http://schemas.openxmlformats.org/officeDocument/2006/relationships" xmlns:p="http://schemas.openxmlformats.org/presentationml/2006/main">
  <p:tag name="NUM" val="9"/>
</p:tagLst>
</file>

<file path=ppt/tags/tag276.xml><?xml version="1.0" encoding="utf-8"?>
<p:tagLst xmlns:a="http://schemas.openxmlformats.org/drawingml/2006/main" xmlns:r="http://schemas.openxmlformats.org/officeDocument/2006/relationships" xmlns:p="http://schemas.openxmlformats.org/presentationml/2006/main">
  <p:tag name="NUM" val="10"/>
</p:tagLst>
</file>

<file path=ppt/tags/tag277.xml><?xml version="1.0" encoding="utf-8"?>
<p:tagLst xmlns:a="http://schemas.openxmlformats.org/drawingml/2006/main" xmlns:r="http://schemas.openxmlformats.org/officeDocument/2006/relationships" xmlns:p="http://schemas.openxmlformats.org/presentationml/2006/main">
  <p:tag name="NUM" val="11"/>
</p:tagLst>
</file>

<file path=ppt/tags/tag278.xml><?xml version="1.0" encoding="utf-8"?>
<p:tagLst xmlns:a="http://schemas.openxmlformats.org/drawingml/2006/main" xmlns:r="http://schemas.openxmlformats.org/officeDocument/2006/relationships" xmlns:p="http://schemas.openxmlformats.org/presentationml/2006/main">
  <p:tag name="NUM" val="12"/>
</p:tagLst>
</file>

<file path=ppt/tags/tag279.xml><?xml version="1.0" encoding="utf-8"?>
<p:tagLst xmlns:a="http://schemas.openxmlformats.org/drawingml/2006/main" xmlns:r="http://schemas.openxmlformats.org/officeDocument/2006/relationships" xmlns:p="http://schemas.openxmlformats.org/presentationml/2006/main">
  <p:tag name="NUM" val="13"/>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80.xml><?xml version="1.0" encoding="utf-8"?>
<p:tagLst xmlns:a="http://schemas.openxmlformats.org/drawingml/2006/main" xmlns:r="http://schemas.openxmlformats.org/officeDocument/2006/relationships" xmlns:p="http://schemas.openxmlformats.org/presentationml/2006/main">
  <p:tag name="NUM" val="14"/>
</p:tagLst>
</file>

<file path=ppt/tags/tag281.xml><?xml version="1.0" encoding="utf-8"?>
<p:tagLst xmlns:a="http://schemas.openxmlformats.org/drawingml/2006/main" xmlns:r="http://schemas.openxmlformats.org/officeDocument/2006/relationships" xmlns:p="http://schemas.openxmlformats.org/presentationml/2006/main">
  <p:tag name="NUM" val="15"/>
</p:tagLst>
</file>

<file path=ppt/tags/tag282.xml><?xml version="1.0" encoding="utf-8"?>
<p:tagLst xmlns:a="http://schemas.openxmlformats.org/drawingml/2006/main" xmlns:r="http://schemas.openxmlformats.org/officeDocument/2006/relationships" xmlns:p="http://schemas.openxmlformats.org/presentationml/2006/main">
  <p:tag name="NUM" val="16"/>
</p:tagLst>
</file>

<file path=ppt/tags/tag283.xml><?xml version="1.0" encoding="utf-8"?>
<p:tagLst xmlns:a="http://schemas.openxmlformats.org/drawingml/2006/main" xmlns:r="http://schemas.openxmlformats.org/officeDocument/2006/relationships" xmlns:p="http://schemas.openxmlformats.org/presentationml/2006/main">
  <p:tag name="NUM" val="17"/>
</p:tagLst>
</file>

<file path=ppt/tags/tag284.xml><?xml version="1.0" encoding="utf-8"?>
<p:tagLst xmlns:a="http://schemas.openxmlformats.org/drawingml/2006/main" xmlns:r="http://schemas.openxmlformats.org/officeDocument/2006/relationships" xmlns:p="http://schemas.openxmlformats.org/presentationml/2006/main">
  <p:tag name="NUM" val="1"/>
</p:tagLst>
</file>

<file path=ppt/tags/tag285.xml><?xml version="1.0" encoding="utf-8"?>
<p:tagLst xmlns:a="http://schemas.openxmlformats.org/drawingml/2006/main" xmlns:r="http://schemas.openxmlformats.org/officeDocument/2006/relationships" xmlns:p="http://schemas.openxmlformats.org/presentationml/2006/main">
  <p:tag name="NUM" val="2"/>
</p:tagLst>
</file>

<file path=ppt/tags/tag286.xml><?xml version="1.0" encoding="utf-8"?>
<p:tagLst xmlns:a="http://schemas.openxmlformats.org/drawingml/2006/main" xmlns:r="http://schemas.openxmlformats.org/officeDocument/2006/relationships" xmlns:p="http://schemas.openxmlformats.org/presentationml/2006/main">
  <p:tag name="NUM" val="3"/>
</p:tagLst>
</file>

<file path=ppt/tags/tag287.xml><?xml version="1.0" encoding="utf-8"?>
<p:tagLst xmlns:a="http://schemas.openxmlformats.org/drawingml/2006/main" xmlns:r="http://schemas.openxmlformats.org/officeDocument/2006/relationships" xmlns:p="http://schemas.openxmlformats.org/presentationml/2006/main">
  <p:tag name="NUM" val="4"/>
</p:tagLst>
</file>

<file path=ppt/tags/tag288.xml><?xml version="1.0" encoding="utf-8"?>
<p:tagLst xmlns:a="http://schemas.openxmlformats.org/drawingml/2006/main" xmlns:r="http://schemas.openxmlformats.org/officeDocument/2006/relationships" xmlns:p="http://schemas.openxmlformats.org/presentationml/2006/main">
  <p:tag name="NUM" val="5"/>
</p:tagLst>
</file>

<file path=ppt/tags/tag289.xml><?xml version="1.0" encoding="utf-8"?>
<p:tagLst xmlns:a="http://schemas.openxmlformats.org/drawingml/2006/main" xmlns:r="http://schemas.openxmlformats.org/officeDocument/2006/relationships" xmlns:p="http://schemas.openxmlformats.org/presentationml/2006/main">
  <p:tag name="NUM" val="6"/>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290.xml><?xml version="1.0" encoding="utf-8"?>
<p:tagLst xmlns:a="http://schemas.openxmlformats.org/drawingml/2006/main" xmlns:r="http://schemas.openxmlformats.org/officeDocument/2006/relationships" xmlns:p="http://schemas.openxmlformats.org/presentationml/2006/main">
  <p:tag name="NUM" val="7"/>
</p:tagLst>
</file>

<file path=ppt/tags/tag291.xml><?xml version="1.0" encoding="utf-8"?>
<p:tagLst xmlns:a="http://schemas.openxmlformats.org/drawingml/2006/main" xmlns:r="http://schemas.openxmlformats.org/officeDocument/2006/relationships" xmlns:p="http://schemas.openxmlformats.org/presentationml/2006/main">
  <p:tag name="NUM" val="8"/>
</p:tagLst>
</file>

<file path=ppt/tags/tag292.xml><?xml version="1.0" encoding="utf-8"?>
<p:tagLst xmlns:a="http://schemas.openxmlformats.org/drawingml/2006/main" xmlns:r="http://schemas.openxmlformats.org/officeDocument/2006/relationships" xmlns:p="http://schemas.openxmlformats.org/presentationml/2006/main">
  <p:tag name="NUM" val="9"/>
</p:tagLst>
</file>

<file path=ppt/tags/tag293.xml><?xml version="1.0" encoding="utf-8"?>
<p:tagLst xmlns:a="http://schemas.openxmlformats.org/drawingml/2006/main" xmlns:r="http://schemas.openxmlformats.org/officeDocument/2006/relationships" xmlns:p="http://schemas.openxmlformats.org/presentationml/2006/main">
  <p:tag name="NUM" val="10"/>
</p:tagLst>
</file>

<file path=ppt/tags/tag294.xml><?xml version="1.0" encoding="utf-8"?>
<p:tagLst xmlns:a="http://schemas.openxmlformats.org/drawingml/2006/main" xmlns:r="http://schemas.openxmlformats.org/officeDocument/2006/relationships" xmlns:p="http://schemas.openxmlformats.org/presentationml/2006/main">
  <p:tag name="NUM" val="11"/>
</p:tagLst>
</file>

<file path=ppt/tags/tag295.xml><?xml version="1.0" encoding="utf-8"?>
<p:tagLst xmlns:a="http://schemas.openxmlformats.org/drawingml/2006/main" xmlns:r="http://schemas.openxmlformats.org/officeDocument/2006/relationships" xmlns:p="http://schemas.openxmlformats.org/presentationml/2006/main">
  <p:tag name="NUM" val="12"/>
</p:tagLst>
</file>

<file path=ppt/tags/tag296.xml><?xml version="1.0" encoding="utf-8"?>
<p:tagLst xmlns:a="http://schemas.openxmlformats.org/drawingml/2006/main" xmlns:r="http://schemas.openxmlformats.org/officeDocument/2006/relationships" xmlns:p="http://schemas.openxmlformats.org/presentationml/2006/main">
  <p:tag name="NUM" val="13"/>
</p:tagLst>
</file>

<file path=ppt/tags/tag297.xml><?xml version="1.0" encoding="utf-8"?>
<p:tagLst xmlns:a="http://schemas.openxmlformats.org/drawingml/2006/main" xmlns:r="http://schemas.openxmlformats.org/officeDocument/2006/relationships" xmlns:p="http://schemas.openxmlformats.org/presentationml/2006/main">
  <p:tag name="NUM" val="14"/>
</p:tagLst>
</file>

<file path=ppt/tags/tag298.xml><?xml version="1.0" encoding="utf-8"?>
<p:tagLst xmlns:a="http://schemas.openxmlformats.org/drawingml/2006/main" xmlns:r="http://schemas.openxmlformats.org/officeDocument/2006/relationships" xmlns:p="http://schemas.openxmlformats.org/presentationml/2006/main">
  <p:tag name="NUM" val="15"/>
</p:tagLst>
</file>

<file path=ppt/tags/tag299.xml><?xml version="1.0" encoding="utf-8"?>
<p:tagLst xmlns:a="http://schemas.openxmlformats.org/drawingml/2006/main" xmlns:r="http://schemas.openxmlformats.org/officeDocument/2006/relationships" xmlns:p="http://schemas.openxmlformats.org/presentationml/2006/main">
  <p:tag name="NUM" val="16"/>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00.xml><?xml version="1.0" encoding="utf-8"?>
<p:tagLst xmlns:a="http://schemas.openxmlformats.org/drawingml/2006/main" xmlns:r="http://schemas.openxmlformats.org/officeDocument/2006/relationships" xmlns:p="http://schemas.openxmlformats.org/presentationml/2006/main">
  <p:tag name="NUM" val="17"/>
</p:tagLst>
</file>

<file path=ppt/tags/tag301.xml><?xml version="1.0" encoding="utf-8"?>
<p:tagLst xmlns:a="http://schemas.openxmlformats.org/drawingml/2006/main" xmlns:r="http://schemas.openxmlformats.org/officeDocument/2006/relationships" xmlns:p="http://schemas.openxmlformats.org/presentationml/2006/main">
  <p:tag name="NUM" val="18"/>
</p:tagLst>
</file>

<file path=ppt/tags/tag302.xml><?xml version="1.0" encoding="utf-8"?>
<p:tagLst xmlns:a="http://schemas.openxmlformats.org/drawingml/2006/main" xmlns:r="http://schemas.openxmlformats.org/officeDocument/2006/relationships" xmlns:p="http://schemas.openxmlformats.org/presentationml/2006/main">
  <p:tag name="NUM" val="19"/>
</p:tagLst>
</file>

<file path=ppt/tags/tag303.xml><?xml version="1.0" encoding="utf-8"?>
<p:tagLst xmlns:a="http://schemas.openxmlformats.org/drawingml/2006/main" xmlns:r="http://schemas.openxmlformats.org/officeDocument/2006/relationships" xmlns:p="http://schemas.openxmlformats.org/presentationml/2006/main">
  <p:tag name="NUM" val="20"/>
</p:tagLst>
</file>

<file path=ppt/tags/tag304.xml><?xml version="1.0" encoding="utf-8"?>
<p:tagLst xmlns:a="http://schemas.openxmlformats.org/drawingml/2006/main" xmlns:r="http://schemas.openxmlformats.org/officeDocument/2006/relationships" xmlns:p="http://schemas.openxmlformats.org/presentationml/2006/main">
  <p:tag name="NUM" val="21"/>
</p:tagLst>
</file>

<file path=ppt/tags/tag305.xml><?xml version="1.0" encoding="utf-8"?>
<p:tagLst xmlns:a="http://schemas.openxmlformats.org/drawingml/2006/main" xmlns:r="http://schemas.openxmlformats.org/officeDocument/2006/relationships" xmlns:p="http://schemas.openxmlformats.org/presentationml/2006/main">
  <p:tag name="NUM" val="22"/>
</p:tagLst>
</file>

<file path=ppt/tags/tag306.xml><?xml version="1.0" encoding="utf-8"?>
<p:tagLst xmlns:a="http://schemas.openxmlformats.org/drawingml/2006/main" xmlns:r="http://schemas.openxmlformats.org/officeDocument/2006/relationships" xmlns:p="http://schemas.openxmlformats.org/presentationml/2006/main">
  <p:tag name="NUM" val="23"/>
</p:tagLst>
</file>

<file path=ppt/tags/tag307.xml><?xml version="1.0" encoding="utf-8"?>
<p:tagLst xmlns:a="http://schemas.openxmlformats.org/drawingml/2006/main" xmlns:r="http://schemas.openxmlformats.org/officeDocument/2006/relationships" xmlns:p="http://schemas.openxmlformats.org/presentationml/2006/main">
  <p:tag name="NUM" val="24"/>
</p:tagLst>
</file>

<file path=ppt/tags/tag308.xml><?xml version="1.0" encoding="utf-8"?>
<p:tagLst xmlns:a="http://schemas.openxmlformats.org/drawingml/2006/main" xmlns:r="http://schemas.openxmlformats.org/officeDocument/2006/relationships" xmlns:p="http://schemas.openxmlformats.org/presentationml/2006/main">
  <p:tag name="NUM" val="25"/>
</p:tagLst>
</file>

<file path=ppt/tags/tag309.xml><?xml version="1.0" encoding="utf-8"?>
<p:tagLst xmlns:a="http://schemas.openxmlformats.org/drawingml/2006/main" xmlns:r="http://schemas.openxmlformats.org/officeDocument/2006/relationships" xmlns:p="http://schemas.openxmlformats.org/presentationml/2006/main">
  <p:tag name="NUM" val="26"/>
</p:tagLst>
</file>

<file path=ppt/tags/tag31.xml><?xml version="1.0" encoding="utf-8"?>
<p:tagLst xmlns:a="http://schemas.openxmlformats.org/drawingml/2006/main" xmlns:r="http://schemas.openxmlformats.org/officeDocument/2006/relationships" xmlns:p="http://schemas.openxmlformats.org/presentationml/2006/main">
  <p:tag name="NUM" val="5"/>
</p:tagLst>
</file>

<file path=ppt/tags/tag310.xml><?xml version="1.0" encoding="utf-8"?>
<p:tagLst xmlns:a="http://schemas.openxmlformats.org/drawingml/2006/main" xmlns:r="http://schemas.openxmlformats.org/officeDocument/2006/relationships" xmlns:p="http://schemas.openxmlformats.org/presentationml/2006/main">
  <p:tag name="NUM" val="27"/>
</p:tagLst>
</file>

<file path=ppt/tags/tag311.xml><?xml version="1.0" encoding="utf-8"?>
<p:tagLst xmlns:a="http://schemas.openxmlformats.org/drawingml/2006/main" xmlns:r="http://schemas.openxmlformats.org/officeDocument/2006/relationships" xmlns:p="http://schemas.openxmlformats.org/presentationml/2006/main">
  <p:tag name="NUM" val="28"/>
</p:tagLst>
</file>

<file path=ppt/tags/tag312.xml><?xml version="1.0" encoding="utf-8"?>
<p:tagLst xmlns:a="http://schemas.openxmlformats.org/drawingml/2006/main" xmlns:r="http://schemas.openxmlformats.org/officeDocument/2006/relationships" xmlns:p="http://schemas.openxmlformats.org/presentationml/2006/main">
  <p:tag name="NUM" val="29"/>
</p:tagLst>
</file>

<file path=ppt/tags/tag313.xml><?xml version="1.0" encoding="utf-8"?>
<p:tagLst xmlns:a="http://schemas.openxmlformats.org/drawingml/2006/main" xmlns:r="http://schemas.openxmlformats.org/officeDocument/2006/relationships" xmlns:p="http://schemas.openxmlformats.org/presentationml/2006/main">
  <p:tag name="NUM" val="30"/>
</p:tagLst>
</file>

<file path=ppt/tags/tag314.xml><?xml version="1.0" encoding="utf-8"?>
<p:tagLst xmlns:a="http://schemas.openxmlformats.org/drawingml/2006/main" xmlns:r="http://schemas.openxmlformats.org/officeDocument/2006/relationships" xmlns:p="http://schemas.openxmlformats.org/presentationml/2006/main">
  <p:tag name="NUM" val="1"/>
</p:tagLst>
</file>

<file path=ppt/tags/tag315.xml><?xml version="1.0" encoding="utf-8"?>
<p:tagLst xmlns:a="http://schemas.openxmlformats.org/drawingml/2006/main" xmlns:r="http://schemas.openxmlformats.org/officeDocument/2006/relationships" xmlns:p="http://schemas.openxmlformats.org/presentationml/2006/main">
  <p:tag name="NUM" val="2"/>
</p:tagLst>
</file>

<file path=ppt/tags/tag316.xml><?xml version="1.0" encoding="utf-8"?>
<p:tagLst xmlns:a="http://schemas.openxmlformats.org/drawingml/2006/main" xmlns:r="http://schemas.openxmlformats.org/officeDocument/2006/relationships" xmlns:p="http://schemas.openxmlformats.org/presentationml/2006/main">
  <p:tag name="NUM" val="1"/>
</p:tagLst>
</file>

<file path=ppt/tags/tag317.xml><?xml version="1.0" encoding="utf-8"?>
<p:tagLst xmlns:a="http://schemas.openxmlformats.org/drawingml/2006/main" xmlns:r="http://schemas.openxmlformats.org/officeDocument/2006/relationships" xmlns:p="http://schemas.openxmlformats.org/presentationml/2006/main">
  <p:tag name="NUM" val="2"/>
</p:tagLst>
</file>

<file path=ppt/tags/tag318.xml><?xml version="1.0" encoding="utf-8"?>
<p:tagLst xmlns:a="http://schemas.openxmlformats.org/drawingml/2006/main" xmlns:r="http://schemas.openxmlformats.org/officeDocument/2006/relationships" xmlns:p="http://schemas.openxmlformats.org/presentationml/2006/main">
  <p:tag name="NUM" val="3"/>
</p:tagLst>
</file>

<file path=ppt/tags/tag319.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6"/>
</p:tagLst>
</file>

<file path=ppt/tags/tag320.xml><?xml version="1.0" encoding="utf-8"?>
<p:tagLst xmlns:a="http://schemas.openxmlformats.org/drawingml/2006/main" xmlns:r="http://schemas.openxmlformats.org/officeDocument/2006/relationships" xmlns:p="http://schemas.openxmlformats.org/presentationml/2006/main">
  <p:tag name="NUM" val="5"/>
</p:tagLst>
</file>

<file path=ppt/tags/tag321.xml><?xml version="1.0" encoding="utf-8"?>
<p:tagLst xmlns:a="http://schemas.openxmlformats.org/drawingml/2006/main" xmlns:r="http://schemas.openxmlformats.org/officeDocument/2006/relationships" xmlns:p="http://schemas.openxmlformats.org/presentationml/2006/main">
  <p:tag name="NUM" val="6"/>
</p:tagLst>
</file>

<file path=ppt/tags/tag322.xml><?xml version="1.0" encoding="utf-8"?>
<p:tagLst xmlns:a="http://schemas.openxmlformats.org/drawingml/2006/main" xmlns:r="http://schemas.openxmlformats.org/officeDocument/2006/relationships" xmlns:p="http://schemas.openxmlformats.org/presentationml/2006/main">
  <p:tag name="NUM" val="7"/>
</p:tagLst>
</file>

<file path=ppt/tags/tag323.xml><?xml version="1.0" encoding="utf-8"?>
<p:tagLst xmlns:a="http://schemas.openxmlformats.org/drawingml/2006/main" xmlns:r="http://schemas.openxmlformats.org/officeDocument/2006/relationships" xmlns:p="http://schemas.openxmlformats.org/presentationml/2006/main">
  <p:tag name="NUM" val="8"/>
</p:tagLst>
</file>

<file path=ppt/tags/tag324.xml><?xml version="1.0" encoding="utf-8"?>
<p:tagLst xmlns:a="http://schemas.openxmlformats.org/drawingml/2006/main" xmlns:r="http://schemas.openxmlformats.org/officeDocument/2006/relationships" xmlns:p="http://schemas.openxmlformats.org/presentationml/2006/main">
  <p:tag name="NUM" val="9"/>
</p:tagLst>
</file>

<file path=ppt/tags/tag325.xml><?xml version="1.0" encoding="utf-8"?>
<p:tagLst xmlns:a="http://schemas.openxmlformats.org/drawingml/2006/main" xmlns:r="http://schemas.openxmlformats.org/officeDocument/2006/relationships" xmlns:p="http://schemas.openxmlformats.org/presentationml/2006/main">
  <p:tag name="NUM" val="10"/>
</p:tagLst>
</file>

<file path=ppt/tags/tag326.xml><?xml version="1.0" encoding="utf-8"?>
<p:tagLst xmlns:a="http://schemas.openxmlformats.org/drawingml/2006/main" xmlns:r="http://schemas.openxmlformats.org/officeDocument/2006/relationships" xmlns:p="http://schemas.openxmlformats.org/presentationml/2006/main">
  <p:tag name="NUM" val="11"/>
</p:tagLst>
</file>

<file path=ppt/tags/tag327.xml><?xml version="1.0" encoding="utf-8"?>
<p:tagLst xmlns:a="http://schemas.openxmlformats.org/drawingml/2006/main" xmlns:r="http://schemas.openxmlformats.org/officeDocument/2006/relationships" xmlns:p="http://schemas.openxmlformats.org/presentationml/2006/main">
  <p:tag name="NUM" val="12"/>
</p:tagLst>
</file>

<file path=ppt/tags/tag328.xml><?xml version="1.0" encoding="utf-8"?>
<p:tagLst xmlns:a="http://schemas.openxmlformats.org/drawingml/2006/main" xmlns:r="http://schemas.openxmlformats.org/officeDocument/2006/relationships" xmlns:p="http://schemas.openxmlformats.org/presentationml/2006/main">
  <p:tag name="NUM" val="13"/>
</p:tagLst>
</file>

<file path=ppt/tags/tag329.xml><?xml version="1.0" encoding="utf-8"?>
<p:tagLst xmlns:a="http://schemas.openxmlformats.org/drawingml/2006/main" xmlns:r="http://schemas.openxmlformats.org/officeDocument/2006/relationships" xmlns:p="http://schemas.openxmlformats.org/presentationml/2006/main">
  <p:tag name="NUM" val="14"/>
</p:tagLst>
</file>

<file path=ppt/tags/tag33.xml><?xml version="1.0" encoding="utf-8"?>
<p:tagLst xmlns:a="http://schemas.openxmlformats.org/drawingml/2006/main" xmlns:r="http://schemas.openxmlformats.org/officeDocument/2006/relationships" xmlns:p="http://schemas.openxmlformats.org/presentationml/2006/main">
  <p:tag name="NUM" val="7"/>
</p:tagLst>
</file>

<file path=ppt/tags/tag330.xml><?xml version="1.0" encoding="utf-8"?>
<p:tagLst xmlns:a="http://schemas.openxmlformats.org/drawingml/2006/main" xmlns:r="http://schemas.openxmlformats.org/officeDocument/2006/relationships" xmlns:p="http://schemas.openxmlformats.org/presentationml/2006/main">
  <p:tag name="NUM" val="1"/>
</p:tagLst>
</file>

<file path=ppt/tags/tag331.xml><?xml version="1.0" encoding="utf-8"?>
<p:tagLst xmlns:a="http://schemas.openxmlformats.org/drawingml/2006/main" xmlns:r="http://schemas.openxmlformats.org/officeDocument/2006/relationships" xmlns:p="http://schemas.openxmlformats.org/presentationml/2006/main">
  <p:tag name="NUM" val="2"/>
</p:tagLst>
</file>

<file path=ppt/tags/tag332.xml><?xml version="1.0" encoding="utf-8"?>
<p:tagLst xmlns:a="http://schemas.openxmlformats.org/drawingml/2006/main" xmlns:r="http://schemas.openxmlformats.org/officeDocument/2006/relationships" xmlns:p="http://schemas.openxmlformats.org/presentationml/2006/main">
  <p:tag name="NUM" val="3"/>
</p:tagLst>
</file>

<file path=ppt/tags/tag333.xml><?xml version="1.0" encoding="utf-8"?>
<p:tagLst xmlns:a="http://schemas.openxmlformats.org/drawingml/2006/main" xmlns:r="http://schemas.openxmlformats.org/officeDocument/2006/relationships" xmlns:p="http://schemas.openxmlformats.org/presentationml/2006/main">
  <p:tag name="NUM" val="4"/>
</p:tagLst>
</file>

<file path=ppt/tags/tag334.xml><?xml version="1.0" encoding="utf-8"?>
<p:tagLst xmlns:a="http://schemas.openxmlformats.org/drawingml/2006/main" xmlns:r="http://schemas.openxmlformats.org/officeDocument/2006/relationships" xmlns:p="http://schemas.openxmlformats.org/presentationml/2006/main">
  <p:tag name="NUM" val="5"/>
</p:tagLst>
</file>

<file path=ppt/tags/tag335.xml><?xml version="1.0" encoding="utf-8"?>
<p:tagLst xmlns:a="http://schemas.openxmlformats.org/drawingml/2006/main" xmlns:r="http://schemas.openxmlformats.org/officeDocument/2006/relationships" xmlns:p="http://schemas.openxmlformats.org/presentationml/2006/main">
  <p:tag name="NUM" val="6"/>
</p:tagLst>
</file>

<file path=ppt/tags/tag336.xml><?xml version="1.0" encoding="utf-8"?>
<p:tagLst xmlns:a="http://schemas.openxmlformats.org/drawingml/2006/main" xmlns:r="http://schemas.openxmlformats.org/officeDocument/2006/relationships" xmlns:p="http://schemas.openxmlformats.org/presentationml/2006/main">
  <p:tag name="NUM" val="7"/>
</p:tagLst>
</file>

<file path=ppt/tags/tag337.xml><?xml version="1.0" encoding="utf-8"?>
<p:tagLst xmlns:a="http://schemas.openxmlformats.org/drawingml/2006/main" xmlns:r="http://schemas.openxmlformats.org/officeDocument/2006/relationships" xmlns:p="http://schemas.openxmlformats.org/presentationml/2006/main">
  <p:tag name="NUM" val="8"/>
</p:tagLst>
</file>

<file path=ppt/tags/tag338.xml><?xml version="1.0" encoding="utf-8"?>
<p:tagLst xmlns:a="http://schemas.openxmlformats.org/drawingml/2006/main" xmlns:r="http://schemas.openxmlformats.org/officeDocument/2006/relationships" xmlns:p="http://schemas.openxmlformats.org/presentationml/2006/main">
  <p:tag name="NUM" val="9"/>
</p:tagLst>
</file>

<file path=ppt/tags/tag339.xml><?xml version="1.0" encoding="utf-8"?>
<p:tagLst xmlns:a="http://schemas.openxmlformats.org/drawingml/2006/main" xmlns:r="http://schemas.openxmlformats.org/officeDocument/2006/relationships" xmlns:p="http://schemas.openxmlformats.org/presentationml/2006/main">
  <p:tag name="NUM" val="10"/>
</p:tagLst>
</file>

<file path=ppt/tags/tag34.xml><?xml version="1.0" encoding="utf-8"?>
<p:tagLst xmlns:a="http://schemas.openxmlformats.org/drawingml/2006/main" xmlns:r="http://schemas.openxmlformats.org/officeDocument/2006/relationships" xmlns:p="http://schemas.openxmlformats.org/presentationml/2006/main">
  <p:tag name="NUM" val="8"/>
</p:tagLst>
</file>

<file path=ppt/tags/tag340.xml><?xml version="1.0" encoding="utf-8"?>
<p:tagLst xmlns:a="http://schemas.openxmlformats.org/drawingml/2006/main" xmlns:r="http://schemas.openxmlformats.org/officeDocument/2006/relationships" xmlns:p="http://schemas.openxmlformats.org/presentationml/2006/main">
  <p:tag name="NUM" val="11"/>
</p:tagLst>
</file>

<file path=ppt/tags/tag341.xml><?xml version="1.0" encoding="utf-8"?>
<p:tagLst xmlns:a="http://schemas.openxmlformats.org/drawingml/2006/main" xmlns:r="http://schemas.openxmlformats.org/officeDocument/2006/relationships" xmlns:p="http://schemas.openxmlformats.org/presentationml/2006/main">
  <p:tag name="NUM" val="12"/>
</p:tagLst>
</file>

<file path=ppt/tags/tag342.xml><?xml version="1.0" encoding="utf-8"?>
<p:tagLst xmlns:a="http://schemas.openxmlformats.org/drawingml/2006/main" xmlns:r="http://schemas.openxmlformats.org/officeDocument/2006/relationships" xmlns:p="http://schemas.openxmlformats.org/presentationml/2006/main">
  <p:tag name="NUM" val="13"/>
</p:tagLst>
</file>

<file path=ppt/tags/tag343.xml><?xml version="1.0" encoding="utf-8"?>
<p:tagLst xmlns:a="http://schemas.openxmlformats.org/drawingml/2006/main" xmlns:r="http://schemas.openxmlformats.org/officeDocument/2006/relationships" xmlns:p="http://schemas.openxmlformats.org/presentationml/2006/main">
  <p:tag name="NUM" val="14"/>
</p:tagLst>
</file>

<file path=ppt/tags/tag344.xml><?xml version="1.0" encoding="utf-8"?>
<p:tagLst xmlns:a="http://schemas.openxmlformats.org/drawingml/2006/main" xmlns:r="http://schemas.openxmlformats.org/officeDocument/2006/relationships" xmlns:p="http://schemas.openxmlformats.org/presentationml/2006/main">
  <p:tag name="NUM" val="15"/>
</p:tagLst>
</file>

<file path=ppt/tags/tag345.xml><?xml version="1.0" encoding="utf-8"?>
<p:tagLst xmlns:a="http://schemas.openxmlformats.org/drawingml/2006/main" xmlns:r="http://schemas.openxmlformats.org/officeDocument/2006/relationships" xmlns:p="http://schemas.openxmlformats.org/presentationml/2006/main">
  <p:tag name="NUM" val="16"/>
</p:tagLst>
</file>

<file path=ppt/tags/tag346.xml><?xml version="1.0" encoding="utf-8"?>
<p:tagLst xmlns:a="http://schemas.openxmlformats.org/drawingml/2006/main" xmlns:r="http://schemas.openxmlformats.org/officeDocument/2006/relationships" xmlns:p="http://schemas.openxmlformats.org/presentationml/2006/main">
  <p:tag name="NUM" val="17"/>
</p:tagLst>
</file>

<file path=ppt/tags/tag347.xml><?xml version="1.0" encoding="utf-8"?>
<p:tagLst xmlns:a="http://schemas.openxmlformats.org/drawingml/2006/main" xmlns:r="http://schemas.openxmlformats.org/officeDocument/2006/relationships" xmlns:p="http://schemas.openxmlformats.org/presentationml/2006/main">
  <p:tag name="NUM" val="18"/>
</p:tagLst>
</file>

<file path=ppt/tags/tag348.xml><?xml version="1.0" encoding="utf-8"?>
<p:tagLst xmlns:a="http://schemas.openxmlformats.org/drawingml/2006/main" xmlns:r="http://schemas.openxmlformats.org/officeDocument/2006/relationships" xmlns:p="http://schemas.openxmlformats.org/presentationml/2006/main">
  <p:tag name="NUM" val="19"/>
</p:tagLst>
</file>

<file path=ppt/tags/tag349.xml><?xml version="1.0" encoding="utf-8"?>
<p:tagLst xmlns:a="http://schemas.openxmlformats.org/drawingml/2006/main" xmlns:r="http://schemas.openxmlformats.org/officeDocument/2006/relationships" xmlns:p="http://schemas.openxmlformats.org/presentationml/2006/main">
  <p:tag name="NUM" val="20"/>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50.xml><?xml version="1.0" encoding="utf-8"?>
<p:tagLst xmlns:a="http://schemas.openxmlformats.org/drawingml/2006/main" xmlns:r="http://schemas.openxmlformats.org/officeDocument/2006/relationships" xmlns:p="http://schemas.openxmlformats.org/presentationml/2006/main">
  <p:tag name="NUM" val="21"/>
</p:tagLst>
</file>

<file path=ppt/tags/tag351.xml><?xml version="1.0" encoding="utf-8"?>
<p:tagLst xmlns:a="http://schemas.openxmlformats.org/drawingml/2006/main" xmlns:r="http://schemas.openxmlformats.org/officeDocument/2006/relationships" xmlns:p="http://schemas.openxmlformats.org/presentationml/2006/main">
  <p:tag name="NUM" val="22"/>
</p:tagLst>
</file>

<file path=ppt/tags/tag352.xml><?xml version="1.0" encoding="utf-8"?>
<p:tagLst xmlns:a="http://schemas.openxmlformats.org/drawingml/2006/main" xmlns:r="http://schemas.openxmlformats.org/officeDocument/2006/relationships" xmlns:p="http://schemas.openxmlformats.org/presentationml/2006/main">
  <p:tag name="NUM" val="23"/>
</p:tagLst>
</file>

<file path=ppt/tags/tag353.xml><?xml version="1.0" encoding="utf-8"?>
<p:tagLst xmlns:a="http://schemas.openxmlformats.org/drawingml/2006/main" xmlns:r="http://schemas.openxmlformats.org/officeDocument/2006/relationships" xmlns:p="http://schemas.openxmlformats.org/presentationml/2006/main">
  <p:tag name="NUM" val="24"/>
</p:tagLst>
</file>

<file path=ppt/tags/tag354.xml><?xml version="1.0" encoding="utf-8"?>
<p:tagLst xmlns:a="http://schemas.openxmlformats.org/drawingml/2006/main" xmlns:r="http://schemas.openxmlformats.org/officeDocument/2006/relationships" xmlns:p="http://schemas.openxmlformats.org/presentationml/2006/main">
  <p:tag name="NUM" val="25"/>
</p:tagLst>
</file>

<file path=ppt/tags/tag355.xml><?xml version="1.0" encoding="utf-8"?>
<p:tagLst xmlns:a="http://schemas.openxmlformats.org/drawingml/2006/main" xmlns:r="http://schemas.openxmlformats.org/officeDocument/2006/relationships" xmlns:p="http://schemas.openxmlformats.org/presentationml/2006/main">
  <p:tag name="NUM" val="26"/>
</p:tagLst>
</file>

<file path=ppt/tags/tag356.xml><?xml version="1.0" encoding="utf-8"?>
<p:tagLst xmlns:a="http://schemas.openxmlformats.org/drawingml/2006/main" xmlns:r="http://schemas.openxmlformats.org/officeDocument/2006/relationships" xmlns:p="http://schemas.openxmlformats.org/presentationml/2006/main">
  <p:tag name="NUM" val="27"/>
</p:tagLst>
</file>

<file path=ppt/tags/tag357.xml><?xml version="1.0" encoding="utf-8"?>
<p:tagLst xmlns:a="http://schemas.openxmlformats.org/drawingml/2006/main" xmlns:r="http://schemas.openxmlformats.org/officeDocument/2006/relationships" xmlns:p="http://schemas.openxmlformats.org/presentationml/2006/main">
  <p:tag name="NUM" val="28"/>
</p:tagLst>
</file>

<file path=ppt/tags/tag358.xml><?xml version="1.0" encoding="utf-8"?>
<p:tagLst xmlns:a="http://schemas.openxmlformats.org/drawingml/2006/main" xmlns:r="http://schemas.openxmlformats.org/officeDocument/2006/relationships" xmlns:p="http://schemas.openxmlformats.org/presentationml/2006/main">
  <p:tag name="NUM" val="29"/>
</p:tagLst>
</file>

<file path=ppt/tags/tag359.xml><?xml version="1.0" encoding="utf-8"?>
<p:tagLst xmlns:a="http://schemas.openxmlformats.org/drawingml/2006/main" xmlns:r="http://schemas.openxmlformats.org/officeDocument/2006/relationships" xmlns:p="http://schemas.openxmlformats.org/presentationml/2006/main">
  <p:tag name="NUM" val="30"/>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60.xml><?xml version="1.0" encoding="utf-8"?>
<p:tagLst xmlns:a="http://schemas.openxmlformats.org/drawingml/2006/main" xmlns:r="http://schemas.openxmlformats.org/officeDocument/2006/relationships" xmlns:p="http://schemas.openxmlformats.org/presentationml/2006/main">
  <p:tag name="NUM" val="31"/>
</p:tagLst>
</file>

<file path=ppt/tags/tag361.xml><?xml version="1.0" encoding="utf-8"?>
<p:tagLst xmlns:a="http://schemas.openxmlformats.org/drawingml/2006/main" xmlns:r="http://schemas.openxmlformats.org/officeDocument/2006/relationships" xmlns:p="http://schemas.openxmlformats.org/presentationml/2006/main">
  <p:tag name="NUM" val="32"/>
</p:tagLst>
</file>

<file path=ppt/tags/tag362.xml><?xml version="1.0" encoding="utf-8"?>
<p:tagLst xmlns:a="http://schemas.openxmlformats.org/drawingml/2006/main" xmlns:r="http://schemas.openxmlformats.org/officeDocument/2006/relationships" xmlns:p="http://schemas.openxmlformats.org/presentationml/2006/main">
  <p:tag name="NUM" val="33"/>
</p:tagLst>
</file>

<file path=ppt/tags/tag363.xml><?xml version="1.0" encoding="utf-8"?>
<p:tagLst xmlns:a="http://schemas.openxmlformats.org/drawingml/2006/main" xmlns:r="http://schemas.openxmlformats.org/officeDocument/2006/relationships" xmlns:p="http://schemas.openxmlformats.org/presentationml/2006/main">
  <p:tag name="NUM" val="34"/>
</p:tagLst>
</file>

<file path=ppt/tags/tag364.xml><?xml version="1.0" encoding="utf-8"?>
<p:tagLst xmlns:a="http://schemas.openxmlformats.org/drawingml/2006/main" xmlns:r="http://schemas.openxmlformats.org/officeDocument/2006/relationships" xmlns:p="http://schemas.openxmlformats.org/presentationml/2006/main">
  <p:tag name="NUM" val="35"/>
</p:tagLst>
</file>

<file path=ppt/tags/tag365.xml><?xml version="1.0" encoding="utf-8"?>
<p:tagLst xmlns:a="http://schemas.openxmlformats.org/drawingml/2006/main" xmlns:r="http://schemas.openxmlformats.org/officeDocument/2006/relationships" xmlns:p="http://schemas.openxmlformats.org/presentationml/2006/main">
  <p:tag name="NUM" val="1"/>
</p:tagLst>
</file>

<file path=ppt/tags/tag366.xml><?xml version="1.0" encoding="utf-8"?>
<p:tagLst xmlns:a="http://schemas.openxmlformats.org/drawingml/2006/main" xmlns:r="http://schemas.openxmlformats.org/officeDocument/2006/relationships" xmlns:p="http://schemas.openxmlformats.org/presentationml/2006/main">
  <p:tag name="NUM" val="2"/>
</p:tagLst>
</file>

<file path=ppt/tags/tag367.xml><?xml version="1.0" encoding="utf-8"?>
<p:tagLst xmlns:a="http://schemas.openxmlformats.org/drawingml/2006/main" xmlns:r="http://schemas.openxmlformats.org/officeDocument/2006/relationships" xmlns:p="http://schemas.openxmlformats.org/presentationml/2006/main">
  <p:tag name="NUM" val="1"/>
</p:tagLst>
</file>

<file path=ppt/tags/tag368.xml><?xml version="1.0" encoding="utf-8"?>
<p:tagLst xmlns:a="http://schemas.openxmlformats.org/drawingml/2006/main" xmlns:r="http://schemas.openxmlformats.org/officeDocument/2006/relationships" xmlns:p="http://schemas.openxmlformats.org/presentationml/2006/main">
  <p:tag name="NUM" val="2"/>
</p:tagLst>
</file>

<file path=ppt/tags/tag369.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70.xml><?xml version="1.0" encoding="utf-8"?>
<p:tagLst xmlns:a="http://schemas.openxmlformats.org/drawingml/2006/main" xmlns:r="http://schemas.openxmlformats.org/officeDocument/2006/relationships" xmlns:p="http://schemas.openxmlformats.org/presentationml/2006/main">
  <p:tag name="NUM" val="4"/>
</p:tagLst>
</file>

<file path=ppt/tags/tag371.xml><?xml version="1.0" encoding="utf-8"?>
<p:tagLst xmlns:a="http://schemas.openxmlformats.org/drawingml/2006/main" xmlns:r="http://schemas.openxmlformats.org/officeDocument/2006/relationships" xmlns:p="http://schemas.openxmlformats.org/presentationml/2006/main">
  <p:tag name="NUM" val="5"/>
</p:tagLst>
</file>

<file path=ppt/tags/tag372.xml><?xml version="1.0" encoding="utf-8"?>
<p:tagLst xmlns:a="http://schemas.openxmlformats.org/drawingml/2006/main" xmlns:r="http://schemas.openxmlformats.org/officeDocument/2006/relationships" xmlns:p="http://schemas.openxmlformats.org/presentationml/2006/main">
  <p:tag name="NUM" val="6"/>
</p:tagLst>
</file>

<file path=ppt/tags/tag373.xml><?xml version="1.0" encoding="utf-8"?>
<p:tagLst xmlns:a="http://schemas.openxmlformats.org/drawingml/2006/main" xmlns:r="http://schemas.openxmlformats.org/officeDocument/2006/relationships" xmlns:p="http://schemas.openxmlformats.org/presentationml/2006/main">
  <p:tag name="NUM" val="7"/>
</p:tagLst>
</file>

<file path=ppt/tags/tag374.xml><?xml version="1.0" encoding="utf-8"?>
<p:tagLst xmlns:a="http://schemas.openxmlformats.org/drawingml/2006/main" xmlns:r="http://schemas.openxmlformats.org/officeDocument/2006/relationships" xmlns:p="http://schemas.openxmlformats.org/presentationml/2006/main">
  <p:tag name="NUM" val="8"/>
</p:tagLst>
</file>

<file path=ppt/tags/tag375.xml><?xml version="1.0" encoding="utf-8"?>
<p:tagLst xmlns:a="http://schemas.openxmlformats.org/drawingml/2006/main" xmlns:r="http://schemas.openxmlformats.org/officeDocument/2006/relationships" xmlns:p="http://schemas.openxmlformats.org/presentationml/2006/main">
  <p:tag name="NUM" val="9"/>
</p:tagLst>
</file>

<file path=ppt/tags/tag376.xml><?xml version="1.0" encoding="utf-8"?>
<p:tagLst xmlns:a="http://schemas.openxmlformats.org/drawingml/2006/main" xmlns:r="http://schemas.openxmlformats.org/officeDocument/2006/relationships" xmlns:p="http://schemas.openxmlformats.org/presentationml/2006/main">
  <p:tag name="NUM" val="10"/>
</p:tagLst>
</file>

<file path=ppt/tags/tag377.xml><?xml version="1.0" encoding="utf-8"?>
<p:tagLst xmlns:a="http://schemas.openxmlformats.org/drawingml/2006/main" xmlns:r="http://schemas.openxmlformats.org/officeDocument/2006/relationships" xmlns:p="http://schemas.openxmlformats.org/presentationml/2006/main">
  <p:tag name="NUM" val="11"/>
</p:tagLst>
</file>

<file path=ppt/tags/tag378.xml><?xml version="1.0" encoding="utf-8"?>
<p:tagLst xmlns:a="http://schemas.openxmlformats.org/drawingml/2006/main" xmlns:r="http://schemas.openxmlformats.org/officeDocument/2006/relationships" xmlns:p="http://schemas.openxmlformats.org/presentationml/2006/main">
  <p:tag name="NUM" val="12"/>
</p:tagLst>
</file>

<file path=ppt/tags/tag379.xml><?xml version="1.0" encoding="utf-8"?>
<p:tagLst xmlns:a="http://schemas.openxmlformats.org/drawingml/2006/main" xmlns:r="http://schemas.openxmlformats.org/officeDocument/2006/relationships" xmlns:p="http://schemas.openxmlformats.org/presentationml/2006/main">
  <p:tag name="NUM" val="1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80.xml><?xml version="1.0" encoding="utf-8"?>
<p:tagLst xmlns:a="http://schemas.openxmlformats.org/drawingml/2006/main" xmlns:r="http://schemas.openxmlformats.org/officeDocument/2006/relationships" xmlns:p="http://schemas.openxmlformats.org/presentationml/2006/main">
  <p:tag name="NUM" val="1"/>
</p:tagLst>
</file>

<file path=ppt/tags/tag381.xml><?xml version="1.0" encoding="utf-8"?>
<p:tagLst xmlns:a="http://schemas.openxmlformats.org/drawingml/2006/main" xmlns:r="http://schemas.openxmlformats.org/officeDocument/2006/relationships" xmlns:p="http://schemas.openxmlformats.org/presentationml/2006/main">
  <p:tag name="NUM" val="2"/>
</p:tagLst>
</file>

<file path=ppt/tags/tag382.xml><?xml version="1.0" encoding="utf-8"?>
<p:tagLst xmlns:a="http://schemas.openxmlformats.org/drawingml/2006/main" xmlns:r="http://schemas.openxmlformats.org/officeDocument/2006/relationships" xmlns:p="http://schemas.openxmlformats.org/presentationml/2006/main">
  <p:tag name="NUM" val="3"/>
</p:tagLst>
</file>

<file path=ppt/tags/tag383.xml><?xml version="1.0" encoding="utf-8"?>
<p:tagLst xmlns:a="http://schemas.openxmlformats.org/drawingml/2006/main" xmlns:r="http://schemas.openxmlformats.org/officeDocument/2006/relationships" xmlns:p="http://schemas.openxmlformats.org/presentationml/2006/main">
  <p:tag name="NUM" val="4"/>
</p:tagLst>
</file>

<file path=ppt/tags/tag384.xml><?xml version="1.0" encoding="utf-8"?>
<p:tagLst xmlns:a="http://schemas.openxmlformats.org/drawingml/2006/main" xmlns:r="http://schemas.openxmlformats.org/officeDocument/2006/relationships" xmlns:p="http://schemas.openxmlformats.org/presentationml/2006/main">
  <p:tag name="NUM" val="5"/>
</p:tagLst>
</file>

<file path=ppt/tags/tag385.xml><?xml version="1.0" encoding="utf-8"?>
<p:tagLst xmlns:a="http://schemas.openxmlformats.org/drawingml/2006/main" xmlns:r="http://schemas.openxmlformats.org/officeDocument/2006/relationships" xmlns:p="http://schemas.openxmlformats.org/presentationml/2006/main">
  <p:tag name="NUM" val="6"/>
</p:tagLst>
</file>

<file path=ppt/tags/tag386.xml><?xml version="1.0" encoding="utf-8"?>
<p:tagLst xmlns:a="http://schemas.openxmlformats.org/drawingml/2006/main" xmlns:r="http://schemas.openxmlformats.org/officeDocument/2006/relationships" xmlns:p="http://schemas.openxmlformats.org/presentationml/2006/main">
  <p:tag name="NUM" val="7"/>
</p:tagLst>
</file>

<file path=ppt/tags/tag387.xml><?xml version="1.0" encoding="utf-8"?>
<p:tagLst xmlns:a="http://schemas.openxmlformats.org/drawingml/2006/main" xmlns:r="http://schemas.openxmlformats.org/officeDocument/2006/relationships" xmlns:p="http://schemas.openxmlformats.org/presentationml/2006/main">
  <p:tag name="NUM" val="8"/>
</p:tagLst>
</file>

<file path=ppt/tags/tag388.xml><?xml version="1.0" encoding="utf-8"?>
<p:tagLst xmlns:a="http://schemas.openxmlformats.org/drawingml/2006/main" xmlns:r="http://schemas.openxmlformats.org/officeDocument/2006/relationships" xmlns:p="http://schemas.openxmlformats.org/presentationml/2006/main">
  <p:tag name="NUM" val="9"/>
</p:tagLst>
</file>

<file path=ppt/tags/tag389.xml><?xml version="1.0" encoding="utf-8"?>
<p:tagLst xmlns:a="http://schemas.openxmlformats.org/drawingml/2006/main" xmlns:r="http://schemas.openxmlformats.org/officeDocument/2006/relationships" xmlns:p="http://schemas.openxmlformats.org/presentationml/2006/main">
  <p:tag name="NUM" val="10"/>
</p:tagLst>
</file>

<file path=ppt/tags/tag39.xml><?xml version="1.0" encoding="utf-8"?>
<p:tagLst xmlns:a="http://schemas.openxmlformats.org/drawingml/2006/main" xmlns:r="http://schemas.openxmlformats.org/officeDocument/2006/relationships" xmlns:p="http://schemas.openxmlformats.org/presentationml/2006/main">
  <p:tag name="NUM" val="5"/>
</p:tagLst>
</file>

<file path=ppt/tags/tag390.xml><?xml version="1.0" encoding="utf-8"?>
<p:tagLst xmlns:a="http://schemas.openxmlformats.org/drawingml/2006/main" xmlns:r="http://schemas.openxmlformats.org/officeDocument/2006/relationships" xmlns:p="http://schemas.openxmlformats.org/presentationml/2006/main">
  <p:tag name="NUM" val="11"/>
</p:tagLst>
</file>

<file path=ppt/tags/tag391.xml><?xml version="1.0" encoding="utf-8"?>
<p:tagLst xmlns:a="http://schemas.openxmlformats.org/drawingml/2006/main" xmlns:r="http://schemas.openxmlformats.org/officeDocument/2006/relationships" xmlns:p="http://schemas.openxmlformats.org/presentationml/2006/main">
  <p:tag name="NUM" val="12"/>
</p:tagLst>
</file>

<file path=ppt/tags/tag392.xml><?xml version="1.0" encoding="utf-8"?>
<p:tagLst xmlns:a="http://schemas.openxmlformats.org/drawingml/2006/main" xmlns:r="http://schemas.openxmlformats.org/officeDocument/2006/relationships" xmlns:p="http://schemas.openxmlformats.org/presentationml/2006/main">
  <p:tag name="NUM" val="13"/>
</p:tagLst>
</file>

<file path=ppt/tags/tag393.xml><?xml version="1.0" encoding="utf-8"?>
<p:tagLst xmlns:a="http://schemas.openxmlformats.org/drawingml/2006/main" xmlns:r="http://schemas.openxmlformats.org/officeDocument/2006/relationships" xmlns:p="http://schemas.openxmlformats.org/presentationml/2006/main">
  <p:tag name="NUM" val="14"/>
</p:tagLst>
</file>

<file path=ppt/tags/tag394.xml><?xml version="1.0" encoding="utf-8"?>
<p:tagLst xmlns:a="http://schemas.openxmlformats.org/drawingml/2006/main" xmlns:r="http://schemas.openxmlformats.org/officeDocument/2006/relationships" xmlns:p="http://schemas.openxmlformats.org/presentationml/2006/main">
  <p:tag name="NUM" val="15"/>
</p:tagLst>
</file>

<file path=ppt/tags/tag395.xml><?xml version="1.0" encoding="utf-8"?>
<p:tagLst xmlns:a="http://schemas.openxmlformats.org/drawingml/2006/main" xmlns:r="http://schemas.openxmlformats.org/officeDocument/2006/relationships" xmlns:p="http://schemas.openxmlformats.org/presentationml/2006/main">
  <p:tag name="NUM" val="16"/>
</p:tagLst>
</file>

<file path=ppt/tags/tag396.xml><?xml version="1.0" encoding="utf-8"?>
<p:tagLst xmlns:a="http://schemas.openxmlformats.org/drawingml/2006/main" xmlns:r="http://schemas.openxmlformats.org/officeDocument/2006/relationships" xmlns:p="http://schemas.openxmlformats.org/presentationml/2006/main">
  <p:tag name="NUM" val="17"/>
</p:tagLst>
</file>

<file path=ppt/tags/tag397.xml><?xml version="1.0" encoding="utf-8"?>
<p:tagLst xmlns:a="http://schemas.openxmlformats.org/drawingml/2006/main" xmlns:r="http://schemas.openxmlformats.org/officeDocument/2006/relationships" xmlns:p="http://schemas.openxmlformats.org/presentationml/2006/main">
  <p:tag name="NUM" val="18"/>
</p:tagLst>
</file>

<file path=ppt/tags/tag398.xml><?xml version="1.0" encoding="utf-8"?>
<p:tagLst xmlns:a="http://schemas.openxmlformats.org/drawingml/2006/main" xmlns:r="http://schemas.openxmlformats.org/officeDocument/2006/relationships" xmlns:p="http://schemas.openxmlformats.org/presentationml/2006/main">
  <p:tag name="NUM" val="19"/>
</p:tagLst>
</file>

<file path=ppt/tags/tag39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00.xml><?xml version="1.0" encoding="utf-8"?>
<p:tagLst xmlns:a="http://schemas.openxmlformats.org/drawingml/2006/main" xmlns:r="http://schemas.openxmlformats.org/officeDocument/2006/relationships" xmlns:p="http://schemas.openxmlformats.org/presentationml/2006/main">
  <p:tag name="NUM" val="1"/>
</p:tagLst>
</file>

<file path=ppt/tags/tag401.xml><?xml version="1.0" encoding="utf-8"?>
<p:tagLst xmlns:a="http://schemas.openxmlformats.org/drawingml/2006/main" xmlns:r="http://schemas.openxmlformats.org/officeDocument/2006/relationships" xmlns:p="http://schemas.openxmlformats.org/presentationml/2006/main">
  <p:tag name="NUM" val="2"/>
</p:tagLst>
</file>

<file path=ppt/tags/tag402.xml><?xml version="1.0" encoding="utf-8"?>
<p:tagLst xmlns:a="http://schemas.openxmlformats.org/drawingml/2006/main" xmlns:r="http://schemas.openxmlformats.org/officeDocument/2006/relationships" xmlns:p="http://schemas.openxmlformats.org/presentationml/2006/main">
  <p:tag name="NUM" val="1"/>
</p:tagLst>
</file>

<file path=ppt/tags/tag403.xml><?xml version="1.0" encoding="utf-8"?>
<p:tagLst xmlns:a="http://schemas.openxmlformats.org/drawingml/2006/main" xmlns:r="http://schemas.openxmlformats.org/officeDocument/2006/relationships" xmlns:p="http://schemas.openxmlformats.org/presentationml/2006/main">
  <p:tag name="NUM" val="2"/>
</p:tagLst>
</file>

<file path=ppt/tags/tag404.xml><?xml version="1.0" encoding="utf-8"?>
<p:tagLst xmlns:a="http://schemas.openxmlformats.org/drawingml/2006/main" xmlns:r="http://schemas.openxmlformats.org/officeDocument/2006/relationships" xmlns:p="http://schemas.openxmlformats.org/presentationml/2006/main">
  <p:tag name="NUM" val="3"/>
</p:tagLst>
</file>

<file path=ppt/tags/tag405.xml><?xml version="1.0" encoding="utf-8"?>
<p:tagLst xmlns:a="http://schemas.openxmlformats.org/drawingml/2006/main" xmlns:r="http://schemas.openxmlformats.org/officeDocument/2006/relationships" xmlns:p="http://schemas.openxmlformats.org/presentationml/2006/main">
  <p:tag name="NUM" val="4"/>
</p:tagLst>
</file>

<file path=ppt/tags/tag406.xml><?xml version="1.0" encoding="utf-8"?>
<p:tagLst xmlns:a="http://schemas.openxmlformats.org/drawingml/2006/main" xmlns:r="http://schemas.openxmlformats.org/officeDocument/2006/relationships" xmlns:p="http://schemas.openxmlformats.org/presentationml/2006/main">
  <p:tag name="NUM" val="5"/>
</p:tagLst>
</file>

<file path=ppt/tags/tag407.xml><?xml version="1.0" encoding="utf-8"?>
<p:tagLst xmlns:a="http://schemas.openxmlformats.org/drawingml/2006/main" xmlns:r="http://schemas.openxmlformats.org/officeDocument/2006/relationships" xmlns:p="http://schemas.openxmlformats.org/presentationml/2006/main">
  <p:tag name="NUM" val="6"/>
</p:tagLst>
</file>

<file path=ppt/tags/tag408.xml><?xml version="1.0" encoding="utf-8"?>
<p:tagLst xmlns:a="http://schemas.openxmlformats.org/drawingml/2006/main" xmlns:r="http://schemas.openxmlformats.org/officeDocument/2006/relationships" xmlns:p="http://schemas.openxmlformats.org/presentationml/2006/main">
  <p:tag name="NUM" val="7"/>
</p:tagLst>
</file>

<file path=ppt/tags/tag409.xml><?xml version="1.0" encoding="utf-8"?>
<p:tagLst xmlns:a="http://schemas.openxmlformats.org/drawingml/2006/main" xmlns:r="http://schemas.openxmlformats.org/officeDocument/2006/relationships" xmlns:p="http://schemas.openxmlformats.org/presentationml/2006/main">
  <p:tag name="NUM" val="8"/>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10.xml><?xml version="1.0" encoding="utf-8"?>
<p:tagLst xmlns:a="http://schemas.openxmlformats.org/drawingml/2006/main" xmlns:r="http://schemas.openxmlformats.org/officeDocument/2006/relationships" xmlns:p="http://schemas.openxmlformats.org/presentationml/2006/main">
  <p:tag name="NUM" val="9"/>
</p:tagLst>
</file>

<file path=ppt/tags/tag411.xml><?xml version="1.0" encoding="utf-8"?>
<p:tagLst xmlns:a="http://schemas.openxmlformats.org/drawingml/2006/main" xmlns:r="http://schemas.openxmlformats.org/officeDocument/2006/relationships" xmlns:p="http://schemas.openxmlformats.org/presentationml/2006/main">
  <p:tag name="NUM" val="10"/>
</p:tagLst>
</file>

<file path=ppt/tags/tag412.xml><?xml version="1.0" encoding="utf-8"?>
<p:tagLst xmlns:a="http://schemas.openxmlformats.org/drawingml/2006/main" xmlns:r="http://schemas.openxmlformats.org/officeDocument/2006/relationships" xmlns:p="http://schemas.openxmlformats.org/presentationml/2006/main">
  <p:tag name="NUM" val="1"/>
</p:tagLst>
</file>

<file path=ppt/tags/tag413.xml><?xml version="1.0" encoding="utf-8"?>
<p:tagLst xmlns:a="http://schemas.openxmlformats.org/drawingml/2006/main" xmlns:r="http://schemas.openxmlformats.org/officeDocument/2006/relationships" xmlns:p="http://schemas.openxmlformats.org/presentationml/2006/main">
  <p:tag name="NUM" val="2"/>
</p:tagLst>
</file>

<file path=ppt/tags/tag414.xml><?xml version="1.0" encoding="utf-8"?>
<p:tagLst xmlns:a="http://schemas.openxmlformats.org/drawingml/2006/main" xmlns:r="http://schemas.openxmlformats.org/officeDocument/2006/relationships" xmlns:p="http://schemas.openxmlformats.org/presentationml/2006/main">
  <p:tag name="NUM" val="3"/>
</p:tagLst>
</file>

<file path=ppt/tags/tag415.xml><?xml version="1.0" encoding="utf-8"?>
<p:tagLst xmlns:a="http://schemas.openxmlformats.org/drawingml/2006/main" xmlns:r="http://schemas.openxmlformats.org/officeDocument/2006/relationships" xmlns:p="http://schemas.openxmlformats.org/presentationml/2006/main">
  <p:tag name="NUM" val="4"/>
</p:tagLst>
</file>

<file path=ppt/tags/tag416.xml><?xml version="1.0" encoding="utf-8"?>
<p:tagLst xmlns:a="http://schemas.openxmlformats.org/drawingml/2006/main" xmlns:r="http://schemas.openxmlformats.org/officeDocument/2006/relationships" xmlns:p="http://schemas.openxmlformats.org/presentationml/2006/main">
  <p:tag name="NUM" val="5"/>
</p:tagLst>
</file>

<file path=ppt/tags/tag417.xml><?xml version="1.0" encoding="utf-8"?>
<p:tagLst xmlns:a="http://schemas.openxmlformats.org/drawingml/2006/main" xmlns:r="http://schemas.openxmlformats.org/officeDocument/2006/relationships" xmlns:p="http://schemas.openxmlformats.org/presentationml/2006/main">
  <p:tag name="NUM" val="6"/>
</p:tagLst>
</file>

<file path=ppt/tags/tag418.xml><?xml version="1.0" encoding="utf-8"?>
<p:tagLst xmlns:a="http://schemas.openxmlformats.org/drawingml/2006/main" xmlns:r="http://schemas.openxmlformats.org/officeDocument/2006/relationships" xmlns:p="http://schemas.openxmlformats.org/presentationml/2006/main">
  <p:tag name="NUM" val="7"/>
</p:tagLst>
</file>

<file path=ppt/tags/tag419.xml><?xml version="1.0" encoding="utf-8"?>
<p:tagLst xmlns:a="http://schemas.openxmlformats.org/drawingml/2006/main" xmlns:r="http://schemas.openxmlformats.org/officeDocument/2006/relationships" xmlns:p="http://schemas.openxmlformats.org/presentationml/2006/main">
  <p:tag name="NUM" val="8"/>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20.xml><?xml version="1.0" encoding="utf-8"?>
<p:tagLst xmlns:a="http://schemas.openxmlformats.org/drawingml/2006/main" xmlns:r="http://schemas.openxmlformats.org/officeDocument/2006/relationships" xmlns:p="http://schemas.openxmlformats.org/presentationml/2006/main">
  <p:tag name="NUM" val="9"/>
</p:tagLst>
</file>

<file path=ppt/tags/tag421.xml><?xml version="1.0" encoding="utf-8"?>
<p:tagLst xmlns:a="http://schemas.openxmlformats.org/drawingml/2006/main" xmlns:r="http://schemas.openxmlformats.org/officeDocument/2006/relationships" xmlns:p="http://schemas.openxmlformats.org/presentationml/2006/main">
  <p:tag name="NUM" val="10"/>
</p:tagLst>
</file>

<file path=ppt/tags/tag422.xml><?xml version="1.0" encoding="utf-8"?>
<p:tagLst xmlns:a="http://schemas.openxmlformats.org/drawingml/2006/main" xmlns:r="http://schemas.openxmlformats.org/officeDocument/2006/relationships" xmlns:p="http://schemas.openxmlformats.org/presentationml/2006/main">
  <p:tag name="NUM" val="11"/>
</p:tagLst>
</file>

<file path=ppt/tags/tag423.xml><?xml version="1.0" encoding="utf-8"?>
<p:tagLst xmlns:a="http://schemas.openxmlformats.org/drawingml/2006/main" xmlns:r="http://schemas.openxmlformats.org/officeDocument/2006/relationships" xmlns:p="http://schemas.openxmlformats.org/presentationml/2006/main">
  <p:tag name="NUM" val="12"/>
</p:tagLst>
</file>

<file path=ppt/tags/tag424.xml><?xml version="1.0" encoding="utf-8"?>
<p:tagLst xmlns:a="http://schemas.openxmlformats.org/drawingml/2006/main" xmlns:r="http://schemas.openxmlformats.org/officeDocument/2006/relationships" xmlns:p="http://schemas.openxmlformats.org/presentationml/2006/main">
  <p:tag name="NUM" val="13"/>
</p:tagLst>
</file>

<file path=ppt/tags/tag425.xml><?xml version="1.0" encoding="utf-8"?>
<p:tagLst xmlns:a="http://schemas.openxmlformats.org/drawingml/2006/main" xmlns:r="http://schemas.openxmlformats.org/officeDocument/2006/relationships" xmlns:p="http://schemas.openxmlformats.org/presentationml/2006/main">
  <p:tag name="NUM" val="14"/>
</p:tagLst>
</file>

<file path=ppt/tags/tag426.xml><?xml version="1.0" encoding="utf-8"?>
<p:tagLst xmlns:a="http://schemas.openxmlformats.org/drawingml/2006/main" xmlns:r="http://schemas.openxmlformats.org/officeDocument/2006/relationships" xmlns:p="http://schemas.openxmlformats.org/presentationml/2006/main">
  <p:tag name="NUM" val="15"/>
</p:tagLst>
</file>

<file path=ppt/tags/tag427.xml><?xml version="1.0" encoding="utf-8"?>
<p:tagLst xmlns:a="http://schemas.openxmlformats.org/drawingml/2006/main" xmlns:r="http://schemas.openxmlformats.org/officeDocument/2006/relationships" xmlns:p="http://schemas.openxmlformats.org/presentationml/2006/main">
  <p:tag name="NUM" val="16"/>
</p:tagLst>
</file>

<file path=ppt/tags/tag428.xml><?xml version="1.0" encoding="utf-8"?>
<p:tagLst xmlns:a="http://schemas.openxmlformats.org/drawingml/2006/main" xmlns:r="http://schemas.openxmlformats.org/officeDocument/2006/relationships" xmlns:p="http://schemas.openxmlformats.org/presentationml/2006/main">
  <p:tag name="NUM" val="17"/>
</p:tagLst>
</file>

<file path=ppt/tags/tag429.xml><?xml version="1.0" encoding="utf-8"?>
<p:tagLst xmlns:a="http://schemas.openxmlformats.org/drawingml/2006/main" xmlns:r="http://schemas.openxmlformats.org/officeDocument/2006/relationships" xmlns:p="http://schemas.openxmlformats.org/presentationml/2006/main">
  <p:tag name="NUM" val="18"/>
</p:tagLst>
</file>

<file path=ppt/tags/tag43.xml><?xml version="1.0" encoding="utf-8"?>
<p:tagLst xmlns:a="http://schemas.openxmlformats.org/drawingml/2006/main" xmlns:r="http://schemas.openxmlformats.org/officeDocument/2006/relationships" xmlns:p="http://schemas.openxmlformats.org/presentationml/2006/main">
  <p:tag name="NUM" val="4"/>
</p:tagLst>
</file>

<file path=ppt/tags/tag430.xml><?xml version="1.0" encoding="utf-8"?>
<p:tagLst xmlns:a="http://schemas.openxmlformats.org/drawingml/2006/main" xmlns:r="http://schemas.openxmlformats.org/officeDocument/2006/relationships" xmlns:p="http://schemas.openxmlformats.org/presentationml/2006/main">
  <p:tag name="NUM" val="19"/>
</p:tagLst>
</file>

<file path=ppt/tags/tag431.xml><?xml version="1.0" encoding="utf-8"?>
<p:tagLst xmlns:a="http://schemas.openxmlformats.org/drawingml/2006/main" xmlns:r="http://schemas.openxmlformats.org/officeDocument/2006/relationships" xmlns:p="http://schemas.openxmlformats.org/presentationml/2006/main">
  <p:tag name="NUM" val="20"/>
</p:tagLst>
</file>

<file path=ppt/tags/tag432.xml><?xml version="1.0" encoding="utf-8"?>
<p:tagLst xmlns:a="http://schemas.openxmlformats.org/drawingml/2006/main" xmlns:r="http://schemas.openxmlformats.org/officeDocument/2006/relationships" xmlns:p="http://schemas.openxmlformats.org/presentationml/2006/main">
  <p:tag name="NUM" val="21"/>
</p:tagLst>
</file>

<file path=ppt/tags/tag433.xml><?xml version="1.0" encoding="utf-8"?>
<p:tagLst xmlns:a="http://schemas.openxmlformats.org/drawingml/2006/main" xmlns:r="http://schemas.openxmlformats.org/officeDocument/2006/relationships" xmlns:p="http://schemas.openxmlformats.org/presentationml/2006/main">
  <p:tag name="NUM" val="22"/>
</p:tagLst>
</file>

<file path=ppt/tags/tag434.xml><?xml version="1.0" encoding="utf-8"?>
<p:tagLst xmlns:a="http://schemas.openxmlformats.org/drawingml/2006/main" xmlns:r="http://schemas.openxmlformats.org/officeDocument/2006/relationships" xmlns:p="http://schemas.openxmlformats.org/presentationml/2006/main">
  <p:tag name="NUM" val="23"/>
</p:tagLst>
</file>

<file path=ppt/tags/tag435.xml><?xml version="1.0" encoding="utf-8"?>
<p:tagLst xmlns:a="http://schemas.openxmlformats.org/drawingml/2006/main" xmlns:r="http://schemas.openxmlformats.org/officeDocument/2006/relationships" xmlns:p="http://schemas.openxmlformats.org/presentationml/2006/main">
  <p:tag name="NUM" val="24"/>
</p:tagLst>
</file>

<file path=ppt/tags/tag436.xml><?xml version="1.0" encoding="utf-8"?>
<p:tagLst xmlns:a="http://schemas.openxmlformats.org/drawingml/2006/main" xmlns:r="http://schemas.openxmlformats.org/officeDocument/2006/relationships" xmlns:p="http://schemas.openxmlformats.org/presentationml/2006/main">
  <p:tag name="NUM" val="25"/>
</p:tagLst>
</file>

<file path=ppt/tags/tag437.xml><?xml version="1.0" encoding="utf-8"?>
<p:tagLst xmlns:a="http://schemas.openxmlformats.org/drawingml/2006/main" xmlns:r="http://schemas.openxmlformats.org/officeDocument/2006/relationships" xmlns:p="http://schemas.openxmlformats.org/presentationml/2006/main">
  <p:tag name="NUM" val="26"/>
</p:tagLst>
</file>

<file path=ppt/tags/tag438.xml><?xml version="1.0" encoding="utf-8"?>
<p:tagLst xmlns:a="http://schemas.openxmlformats.org/drawingml/2006/main" xmlns:r="http://schemas.openxmlformats.org/officeDocument/2006/relationships" xmlns:p="http://schemas.openxmlformats.org/presentationml/2006/main">
  <p:tag name="NUM" val="27"/>
</p:tagLst>
</file>

<file path=ppt/tags/tag439.xml><?xml version="1.0" encoding="utf-8"?>
<p:tagLst xmlns:a="http://schemas.openxmlformats.org/drawingml/2006/main" xmlns:r="http://schemas.openxmlformats.org/officeDocument/2006/relationships" xmlns:p="http://schemas.openxmlformats.org/presentationml/2006/main">
  <p:tag name="NUM" val="28"/>
</p:tagLst>
</file>

<file path=ppt/tags/tag44.xml><?xml version="1.0" encoding="utf-8"?>
<p:tagLst xmlns:a="http://schemas.openxmlformats.org/drawingml/2006/main" xmlns:r="http://schemas.openxmlformats.org/officeDocument/2006/relationships" xmlns:p="http://schemas.openxmlformats.org/presentationml/2006/main">
  <p:tag name="NUM" val="5"/>
</p:tagLst>
</file>

<file path=ppt/tags/tag440.xml><?xml version="1.0" encoding="utf-8"?>
<p:tagLst xmlns:a="http://schemas.openxmlformats.org/drawingml/2006/main" xmlns:r="http://schemas.openxmlformats.org/officeDocument/2006/relationships" xmlns:p="http://schemas.openxmlformats.org/presentationml/2006/main">
  <p:tag name="NUM" val="29"/>
</p:tagLst>
</file>

<file path=ppt/tags/tag441.xml><?xml version="1.0" encoding="utf-8"?>
<p:tagLst xmlns:a="http://schemas.openxmlformats.org/drawingml/2006/main" xmlns:r="http://schemas.openxmlformats.org/officeDocument/2006/relationships" xmlns:p="http://schemas.openxmlformats.org/presentationml/2006/main">
  <p:tag name="NUM" val="30"/>
</p:tagLst>
</file>

<file path=ppt/tags/tag442.xml><?xml version="1.0" encoding="utf-8"?>
<p:tagLst xmlns:a="http://schemas.openxmlformats.org/drawingml/2006/main" xmlns:r="http://schemas.openxmlformats.org/officeDocument/2006/relationships" xmlns:p="http://schemas.openxmlformats.org/presentationml/2006/main">
  <p:tag name="NUM" val="31"/>
</p:tagLst>
</file>

<file path=ppt/tags/tag443.xml><?xml version="1.0" encoding="utf-8"?>
<p:tagLst xmlns:a="http://schemas.openxmlformats.org/drawingml/2006/main" xmlns:r="http://schemas.openxmlformats.org/officeDocument/2006/relationships" xmlns:p="http://schemas.openxmlformats.org/presentationml/2006/main">
  <p:tag name="NUM" val="32"/>
</p:tagLst>
</file>

<file path=ppt/tags/tag444.xml><?xml version="1.0" encoding="utf-8"?>
<p:tagLst xmlns:a="http://schemas.openxmlformats.org/drawingml/2006/main" xmlns:r="http://schemas.openxmlformats.org/officeDocument/2006/relationships" xmlns:p="http://schemas.openxmlformats.org/presentationml/2006/main">
  <p:tag name="NUM" val="33"/>
</p:tagLst>
</file>

<file path=ppt/tags/tag445.xml><?xml version="1.0" encoding="utf-8"?>
<p:tagLst xmlns:a="http://schemas.openxmlformats.org/drawingml/2006/main" xmlns:r="http://schemas.openxmlformats.org/officeDocument/2006/relationships" xmlns:p="http://schemas.openxmlformats.org/presentationml/2006/main">
  <p:tag name="NUM" val="34"/>
</p:tagLst>
</file>

<file path=ppt/tags/tag446.xml><?xml version="1.0" encoding="utf-8"?>
<p:tagLst xmlns:a="http://schemas.openxmlformats.org/drawingml/2006/main" xmlns:r="http://schemas.openxmlformats.org/officeDocument/2006/relationships" xmlns:p="http://schemas.openxmlformats.org/presentationml/2006/main">
  <p:tag name="NUM" val="1"/>
</p:tagLst>
</file>

<file path=ppt/tags/tag447.xml><?xml version="1.0" encoding="utf-8"?>
<p:tagLst xmlns:a="http://schemas.openxmlformats.org/drawingml/2006/main" xmlns:r="http://schemas.openxmlformats.org/officeDocument/2006/relationships" xmlns:p="http://schemas.openxmlformats.org/presentationml/2006/main">
  <p:tag name="NUM" val="2"/>
</p:tagLst>
</file>

<file path=ppt/tags/tag448.xml><?xml version="1.0" encoding="utf-8"?>
<p:tagLst xmlns:a="http://schemas.openxmlformats.org/drawingml/2006/main" xmlns:r="http://schemas.openxmlformats.org/officeDocument/2006/relationships" xmlns:p="http://schemas.openxmlformats.org/presentationml/2006/main">
  <p:tag name="NUM" val="1"/>
</p:tagLst>
</file>

<file path=ppt/tags/tag449.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50.xml><?xml version="1.0" encoding="utf-8"?>
<p:tagLst xmlns:a="http://schemas.openxmlformats.org/drawingml/2006/main" xmlns:r="http://schemas.openxmlformats.org/officeDocument/2006/relationships" xmlns:p="http://schemas.openxmlformats.org/presentationml/2006/main">
  <p:tag name="NUM" val="3"/>
</p:tagLst>
</file>

<file path=ppt/tags/tag451.xml><?xml version="1.0" encoding="utf-8"?>
<p:tagLst xmlns:a="http://schemas.openxmlformats.org/drawingml/2006/main" xmlns:r="http://schemas.openxmlformats.org/officeDocument/2006/relationships" xmlns:p="http://schemas.openxmlformats.org/presentationml/2006/main">
  <p:tag name="NUM" val="4"/>
</p:tagLst>
</file>

<file path=ppt/tags/tag452.xml><?xml version="1.0" encoding="utf-8"?>
<p:tagLst xmlns:a="http://schemas.openxmlformats.org/drawingml/2006/main" xmlns:r="http://schemas.openxmlformats.org/officeDocument/2006/relationships" xmlns:p="http://schemas.openxmlformats.org/presentationml/2006/main">
  <p:tag name="NUM" val="5"/>
</p:tagLst>
</file>

<file path=ppt/tags/tag453.xml><?xml version="1.0" encoding="utf-8"?>
<p:tagLst xmlns:a="http://schemas.openxmlformats.org/drawingml/2006/main" xmlns:r="http://schemas.openxmlformats.org/officeDocument/2006/relationships" xmlns:p="http://schemas.openxmlformats.org/presentationml/2006/main">
  <p:tag name="NUM" val="6"/>
</p:tagLst>
</file>

<file path=ppt/tags/tag454.xml><?xml version="1.0" encoding="utf-8"?>
<p:tagLst xmlns:a="http://schemas.openxmlformats.org/drawingml/2006/main" xmlns:r="http://schemas.openxmlformats.org/officeDocument/2006/relationships" xmlns:p="http://schemas.openxmlformats.org/presentationml/2006/main">
  <p:tag name="NUM" val="7"/>
</p:tagLst>
</file>

<file path=ppt/tags/tag455.xml><?xml version="1.0" encoding="utf-8"?>
<p:tagLst xmlns:a="http://schemas.openxmlformats.org/drawingml/2006/main" xmlns:r="http://schemas.openxmlformats.org/officeDocument/2006/relationships" xmlns:p="http://schemas.openxmlformats.org/presentationml/2006/main">
  <p:tag name="NUM" val="8"/>
</p:tagLst>
</file>

<file path=ppt/tags/tag456.xml><?xml version="1.0" encoding="utf-8"?>
<p:tagLst xmlns:a="http://schemas.openxmlformats.org/drawingml/2006/main" xmlns:r="http://schemas.openxmlformats.org/officeDocument/2006/relationships" xmlns:p="http://schemas.openxmlformats.org/presentationml/2006/main">
  <p:tag name="NUM" val="9"/>
</p:tagLst>
</file>

<file path=ppt/tags/tag457.xml><?xml version="1.0" encoding="utf-8"?>
<p:tagLst xmlns:a="http://schemas.openxmlformats.org/drawingml/2006/main" xmlns:r="http://schemas.openxmlformats.org/officeDocument/2006/relationships" xmlns:p="http://schemas.openxmlformats.org/presentationml/2006/main">
  <p:tag name="NUM" val="10"/>
</p:tagLst>
</file>

<file path=ppt/tags/tag458.xml><?xml version="1.0" encoding="utf-8"?>
<p:tagLst xmlns:a="http://schemas.openxmlformats.org/drawingml/2006/main" xmlns:r="http://schemas.openxmlformats.org/officeDocument/2006/relationships" xmlns:p="http://schemas.openxmlformats.org/presentationml/2006/main">
  <p:tag name="NUM" val="11"/>
</p:tagLst>
</file>

<file path=ppt/tags/tag459.xml><?xml version="1.0" encoding="utf-8"?>
<p:tagLst xmlns:a="http://schemas.openxmlformats.org/drawingml/2006/main" xmlns:r="http://schemas.openxmlformats.org/officeDocument/2006/relationships" xmlns:p="http://schemas.openxmlformats.org/presentationml/2006/main">
  <p:tag name="NUM" val="12"/>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60.xml><?xml version="1.0" encoding="utf-8"?>
<p:tagLst xmlns:a="http://schemas.openxmlformats.org/drawingml/2006/main" xmlns:r="http://schemas.openxmlformats.org/officeDocument/2006/relationships" xmlns:p="http://schemas.openxmlformats.org/presentationml/2006/main">
  <p:tag name="NUM" val="13"/>
</p:tagLst>
</file>

<file path=ppt/tags/tag461.xml><?xml version="1.0" encoding="utf-8"?>
<p:tagLst xmlns:a="http://schemas.openxmlformats.org/drawingml/2006/main" xmlns:r="http://schemas.openxmlformats.org/officeDocument/2006/relationships" xmlns:p="http://schemas.openxmlformats.org/presentationml/2006/main">
  <p:tag name="NUM" val="14"/>
</p:tagLst>
</file>

<file path=ppt/tags/tag462.xml><?xml version="1.0" encoding="utf-8"?>
<p:tagLst xmlns:a="http://schemas.openxmlformats.org/drawingml/2006/main" xmlns:r="http://schemas.openxmlformats.org/officeDocument/2006/relationships" xmlns:p="http://schemas.openxmlformats.org/presentationml/2006/main">
  <p:tag name="NUM" val="15"/>
</p:tagLst>
</file>

<file path=ppt/tags/tag463.xml><?xml version="1.0" encoding="utf-8"?>
<p:tagLst xmlns:a="http://schemas.openxmlformats.org/drawingml/2006/main" xmlns:r="http://schemas.openxmlformats.org/officeDocument/2006/relationships" xmlns:p="http://schemas.openxmlformats.org/presentationml/2006/main">
  <p:tag name="NUM" val="16"/>
</p:tagLst>
</file>

<file path=ppt/tags/tag464.xml><?xml version="1.0" encoding="utf-8"?>
<p:tagLst xmlns:a="http://schemas.openxmlformats.org/drawingml/2006/main" xmlns:r="http://schemas.openxmlformats.org/officeDocument/2006/relationships" xmlns:p="http://schemas.openxmlformats.org/presentationml/2006/main">
  <p:tag name="NUM" val="1"/>
</p:tagLst>
</file>

<file path=ppt/tags/tag465.xml><?xml version="1.0" encoding="utf-8"?>
<p:tagLst xmlns:a="http://schemas.openxmlformats.org/drawingml/2006/main" xmlns:r="http://schemas.openxmlformats.org/officeDocument/2006/relationships" xmlns:p="http://schemas.openxmlformats.org/presentationml/2006/main">
  <p:tag name="NUM" val="2"/>
</p:tagLst>
</file>

<file path=ppt/tags/tag466.xml><?xml version="1.0" encoding="utf-8"?>
<p:tagLst xmlns:a="http://schemas.openxmlformats.org/drawingml/2006/main" xmlns:r="http://schemas.openxmlformats.org/officeDocument/2006/relationships" xmlns:p="http://schemas.openxmlformats.org/presentationml/2006/main">
  <p:tag name="NUM" val="3"/>
</p:tagLst>
</file>

<file path=ppt/tags/tag467.xml><?xml version="1.0" encoding="utf-8"?>
<p:tagLst xmlns:a="http://schemas.openxmlformats.org/drawingml/2006/main" xmlns:r="http://schemas.openxmlformats.org/officeDocument/2006/relationships" xmlns:p="http://schemas.openxmlformats.org/presentationml/2006/main">
  <p:tag name="NUM" val="4"/>
</p:tagLst>
</file>

<file path=ppt/tags/tag468.xml><?xml version="1.0" encoding="utf-8"?>
<p:tagLst xmlns:a="http://schemas.openxmlformats.org/drawingml/2006/main" xmlns:r="http://schemas.openxmlformats.org/officeDocument/2006/relationships" xmlns:p="http://schemas.openxmlformats.org/presentationml/2006/main">
  <p:tag name="NUM" val="5"/>
</p:tagLst>
</file>

<file path=ppt/tags/tag469.xml><?xml version="1.0" encoding="utf-8"?>
<p:tagLst xmlns:a="http://schemas.openxmlformats.org/drawingml/2006/main" xmlns:r="http://schemas.openxmlformats.org/officeDocument/2006/relationships" xmlns:p="http://schemas.openxmlformats.org/presentationml/2006/main">
  <p:tag name="NUM" val="6"/>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70.xml><?xml version="1.0" encoding="utf-8"?>
<p:tagLst xmlns:a="http://schemas.openxmlformats.org/drawingml/2006/main" xmlns:r="http://schemas.openxmlformats.org/officeDocument/2006/relationships" xmlns:p="http://schemas.openxmlformats.org/presentationml/2006/main">
  <p:tag name="NUM" val="7"/>
</p:tagLst>
</file>

<file path=ppt/tags/tag471.xml><?xml version="1.0" encoding="utf-8"?>
<p:tagLst xmlns:a="http://schemas.openxmlformats.org/drawingml/2006/main" xmlns:r="http://schemas.openxmlformats.org/officeDocument/2006/relationships" xmlns:p="http://schemas.openxmlformats.org/presentationml/2006/main">
  <p:tag name="NUM" val="8"/>
</p:tagLst>
</file>

<file path=ppt/tags/tag472.xml><?xml version="1.0" encoding="utf-8"?>
<p:tagLst xmlns:a="http://schemas.openxmlformats.org/drawingml/2006/main" xmlns:r="http://schemas.openxmlformats.org/officeDocument/2006/relationships" xmlns:p="http://schemas.openxmlformats.org/presentationml/2006/main">
  <p:tag name="NUM" val="9"/>
</p:tagLst>
</file>

<file path=ppt/tags/tag473.xml><?xml version="1.0" encoding="utf-8"?>
<p:tagLst xmlns:a="http://schemas.openxmlformats.org/drawingml/2006/main" xmlns:r="http://schemas.openxmlformats.org/officeDocument/2006/relationships" xmlns:p="http://schemas.openxmlformats.org/presentationml/2006/main">
  <p:tag name="NUM" val="10"/>
</p:tagLst>
</file>

<file path=ppt/tags/tag474.xml><?xml version="1.0" encoding="utf-8"?>
<p:tagLst xmlns:a="http://schemas.openxmlformats.org/drawingml/2006/main" xmlns:r="http://schemas.openxmlformats.org/officeDocument/2006/relationships" xmlns:p="http://schemas.openxmlformats.org/presentationml/2006/main">
  <p:tag name="NUM" val="11"/>
</p:tagLst>
</file>

<file path=ppt/tags/tag475.xml><?xml version="1.0" encoding="utf-8"?>
<p:tagLst xmlns:a="http://schemas.openxmlformats.org/drawingml/2006/main" xmlns:r="http://schemas.openxmlformats.org/officeDocument/2006/relationships" xmlns:p="http://schemas.openxmlformats.org/presentationml/2006/main">
  <p:tag name="NUM" val="12"/>
</p:tagLst>
</file>

<file path=ppt/tags/tag476.xml><?xml version="1.0" encoding="utf-8"?>
<p:tagLst xmlns:a="http://schemas.openxmlformats.org/drawingml/2006/main" xmlns:r="http://schemas.openxmlformats.org/officeDocument/2006/relationships" xmlns:p="http://schemas.openxmlformats.org/presentationml/2006/main">
  <p:tag name="NUM" val="13"/>
</p:tagLst>
</file>

<file path=ppt/tags/tag477.xml><?xml version="1.0" encoding="utf-8"?>
<p:tagLst xmlns:a="http://schemas.openxmlformats.org/drawingml/2006/main" xmlns:r="http://schemas.openxmlformats.org/officeDocument/2006/relationships" xmlns:p="http://schemas.openxmlformats.org/presentationml/2006/main">
  <p:tag name="NUM" val="14"/>
</p:tagLst>
</file>

<file path=ppt/tags/tag478.xml><?xml version="1.0" encoding="utf-8"?>
<p:tagLst xmlns:a="http://schemas.openxmlformats.org/drawingml/2006/main" xmlns:r="http://schemas.openxmlformats.org/officeDocument/2006/relationships" xmlns:p="http://schemas.openxmlformats.org/presentationml/2006/main">
  <p:tag name="NUM" val="15"/>
</p:tagLst>
</file>

<file path=ppt/tags/tag479.xml><?xml version="1.0" encoding="utf-8"?>
<p:tagLst xmlns:a="http://schemas.openxmlformats.org/drawingml/2006/main" xmlns:r="http://schemas.openxmlformats.org/officeDocument/2006/relationships" xmlns:p="http://schemas.openxmlformats.org/presentationml/2006/main">
  <p:tag name="NUM" val="16"/>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80.xml><?xml version="1.0" encoding="utf-8"?>
<p:tagLst xmlns:a="http://schemas.openxmlformats.org/drawingml/2006/main" xmlns:r="http://schemas.openxmlformats.org/officeDocument/2006/relationships" xmlns:p="http://schemas.openxmlformats.org/presentationml/2006/main">
  <p:tag name="NUM" val="17"/>
</p:tagLst>
</file>

<file path=ppt/tags/tag481.xml><?xml version="1.0" encoding="utf-8"?>
<p:tagLst xmlns:a="http://schemas.openxmlformats.org/drawingml/2006/main" xmlns:r="http://schemas.openxmlformats.org/officeDocument/2006/relationships" xmlns:p="http://schemas.openxmlformats.org/presentationml/2006/main">
  <p:tag name="NUM" val="18"/>
</p:tagLst>
</file>

<file path=ppt/tags/tag482.xml><?xml version="1.0" encoding="utf-8"?>
<p:tagLst xmlns:a="http://schemas.openxmlformats.org/drawingml/2006/main" xmlns:r="http://schemas.openxmlformats.org/officeDocument/2006/relationships" xmlns:p="http://schemas.openxmlformats.org/presentationml/2006/main">
  <p:tag name="NUM" val="1"/>
</p:tagLst>
</file>

<file path=ppt/tags/tag483.xml><?xml version="1.0" encoding="utf-8"?>
<p:tagLst xmlns:a="http://schemas.openxmlformats.org/drawingml/2006/main" xmlns:r="http://schemas.openxmlformats.org/officeDocument/2006/relationships" xmlns:p="http://schemas.openxmlformats.org/presentationml/2006/main">
  <p:tag name="NUM" val="2"/>
</p:tagLst>
</file>

<file path=ppt/tags/tag484.xml><?xml version="1.0" encoding="utf-8"?>
<p:tagLst xmlns:a="http://schemas.openxmlformats.org/drawingml/2006/main" xmlns:r="http://schemas.openxmlformats.org/officeDocument/2006/relationships" xmlns:p="http://schemas.openxmlformats.org/presentationml/2006/main">
  <p:tag name="NUM" val="1"/>
</p:tagLst>
</file>

<file path=ppt/tags/tag485.xml><?xml version="1.0" encoding="utf-8"?>
<p:tagLst xmlns:a="http://schemas.openxmlformats.org/drawingml/2006/main" xmlns:r="http://schemas.openxmlformats.org/officeDocument/2006/relationships" xmlns:p="http://schemas.openxmlformats.org/presentationml/2006/main">
  <p:tag name="NUM" val="2"/>
</p:tagLst>
</file>

<file path=ppt/tags/tag486.xml><?xml version="1.0" encoding="utf-8"?>
<p:tagLst xmlns:a="http://schemas.openxmlformats.org/drawingml/2006/main" xmlns:r="http://schemas.openxmlformats.org/officeDocument/2006/relationships" xmlns:p="http://schemas.openxmlformats.org/presentationml/2006/main">
  <p:tag name="NUM" val="3"/>
</p:tagLst>
</file>

<file path=ppt/tags/tag487.xml><?xml version="1.0" encoding="utf-8"?>
<p:tagLst xmlns:a="http://schemas.openxmlformats.org/drawingml/2006/main" xmlns:r="http://schemas.openxmlformats.org/officeDocument/2006/relationships" xmlns:p="http://schemas.openxmlformats.org/presentationml/2006/main">
  <p:tag name="NUM" val="4"/>
</p:tagLst>
</file>

<file path=ppt/tags/tag488.xml><?xml version="1.0" encoding="utf-8"?>
<p:tagLst xmlns:a="http://schemas.openxmlformats.org/drawingml/2006/main" xmlns:r="http://schemas.openxmlformats.org/officeDocument/2006/relationships" xmlns:p="http://schemas.openxmlformats.org/presentationml/2006/main">
  <p:tag name="NUM" val="5"/>
</p:tagLst>
</file>

<file path=ppt/tags/tag489.xml><?xml version="1.0" encoding="utf-8"?>
<p:tagLst xmlns:a="http://schemas.openxmlformats.org/drawingml/2006/main" xmlns:r="http://schemas.openxmlformats.org/officeDocument/2006/relationships" xmlns:p="http://schemas.openxmlformats.org/presentationml/2006/main">
  <p:tag name="NUM" val="6"/>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490.xml><?xml version="1.0" encoding="utf-8"?>
<p:tagLst xmlns:a="http://schemas.openxmlformats.org/drawingml/2006/main" xmlns:r="http://schemas.openxmlformats.org/officeDocument/2006/relationships" xmlns:p="http://schemas.openxmlformats.org/presentationml/2006/main">
  <p:tag name="NUM" val="7"/>
</p:tagLst>
</file>

<file path=ppt/tags/tag491.xml><?xml version="1.0" encoding="utf-8"?>
<p:tagLst xmlns:a="http://schemas.openxmlformats.org/drawingml/2006/main" xmlns:r="http://schemas.openxmlformats.org/officeDocument/2006/relationships" xmlns:p="http://schemas.openxmlformats.org/presentationml/2006/main">
  <p:tag name="NUM" val="8"/>
</p:tagLst>
</file>

<file path=ppt/tags/tag492.xml><?xml version="1.0" encoding="utf-8"?>
<p:tagLst xmlns:a="http://schemas.openxmlformats.org/drawingml/2006/main" xmlns:r="http://schemas.openxmlformats.org/officeDocument/2006/relationships" xmlns:p="http://schemas.openxmlformats.org/presentationml/2006/main">
  <p:tag name="NUM" val="9"/>
</p:tagLst>
</file>

<file path=ppt/tags/tag493.xml><?xml version="1.0" encoding="utf-8"?>
<p:tagLst xmlns:a="http://schemas.openxmlformats.org/drawingml/2006/main" xmlns:r="http://schemas.openxmlformats.org/officeDocument/2006/relationships" xmlns:p="http://schemas.openxmlformats.org/presentationml/2006/main">
  <p:tag name="NUM" val="10"/>
</p:tagLst>
</file>

<file path=ppt/tags/tag494.xml><?xml version="1.0" encoding="utf-8"?>
<p:tagLst xmlns:a="http://schemas.openxmlformats.org/drawingml/2006/main" xmlns:r="http://schemas.openxmlformats.org/officeDocument/2006/relationships" xmlns:p="http://schemas.openxmlformats.org/presentationml/2006/main">
  <p:tag name="NUM" val="11"/>
</p:tagLst>
</file>

<file path=ppt/tags/tag495.xml><?xml version="1.0" encoding="utf-8"?>
<p:tagLst xmlns:a="http://schemas.openxmlformats.org/drawingml/2006/main" xmlns:r="http://schemas.openxmlformats.org/officeDocument/2006/relationships" xmlns:p="http://schemas.openxmlformats.org/presentationml/2006/main">
  <p:tag name="NUM" val="12"/>
</p:tagLst>
</file>

<file path=ppt/tags/tag496.xml><?xml version="1.0" encoding="utf-8"?>
<p:tagLst xmlns:a="http://schemas.openxmlformats.org/drawingml/2006/main" xmlns:r="http://schemas.openxmlformats.org/officeDocument/2006/relationships" xmlns:p="http://schemas.openxmlformats.org/presentationml/2006/main">
  <p:tag name="NUM" val="13"/>
</p:tagLst>
</file>

<file path=ppt/tags/tag497.xml><?xml version="1.0" encoding="utf-8"?>
<p:tagLst xmlns:a="http://schemas.openxmlformats.org/drawingml/2006/main" xmlns:r="http://schemas.openxmlformats.org/officeDocument/2006/relationships" xmlns:p="http://schemas.openxmlformats.org/presentationml/2006/main">
  <p:tag name="NUM" val="14"/>
</p:tagLst>
</file>

<file path=ppt/tags/tag498.xml><?xml version="1.0" encoding="utf-8"?>
<p:tagLst xmlns:a="http://schemas.openxmlformats.org/drawingml/2006/main" xmlns:r="http://schemas.openxmlformats.org/officeDocument/2006/relationships" xmlns:p="http://schemas.openxmlformats.org/presentationml/2006/main">
  <p:tag name="NUM" val="15"/>
</p:tagLst>
</file>

<file path=ppt/tags/tag49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00.xml><?xml version="1.0" encoding="utf-8"?>
<p:tagLst xmlns:a="http://schemas.openxmlformats.org/drawingml/2006/main" xmlns:r="http://schemas.openxmlformats.org/officeDocument/2006/relationships" xmlns:p="http://schemas.openxmlformats.org/presentationml/2006/main">
  <p:tag name="NUM" val="2"/>
</p:tagLst>
</file>

<file path=ppt/tags/tag501.xml><?xml version="1.0" encoding="utf-8"?>
<p:tagLst xmlns:a="http://schemas.openxmlformats.org/drawingml/2006/main" xmlns:r="http://schemas.openxmlformats.org/officeDocument/2006/relationships" xmlns:p="http://schemas.openxmlformats.org/presentationml/2006/main">
  <p:tag name="NUM" val="3"/>
</p:tagLst>
</file>

<file path=ppt/tags/tag502.xml><?xml version="1.0" encoding="utf-8"?>
<p:tagLst xmlns:a="http://schemas.openxmlformats.org/drawingml/2006/main" xmlns:r="http://schemas.openxmlformats.org/officeDocument/2006/relationships" xmlns:p="http://schemas.openxmlformats.org/presentationml/2006/main">
  <p:tag name="NUM" val="4"/>
</p:tagLst>
</file>

<file path=ppt/tags/tag503.xml><?xml version="1.0" encoding="utf-8"?>
<p:tagLst xmlns:a="http://schemas.openxmlformats.org/drawingml/2006/main" xmlns:r="http://schemas.openxmlformats.org/officeDocument/2006/relationships" xmlns:p="http://schemas.openxmlformats.org/presentationml/2006/main">
  <p:tag name="NUM" val="5"/>
</p:tagLst>
</file>

<file path=ppt/tags/tag504.xml><?xml version="1.0" encoding="utf-8"?>
<p:tagLst xmlns:a="http://schemas.openxmlformats.org/drawingml/2006/main" xmlns:r="http://schemas.openxmlformats.org/officeDocument/2006/relationships" xmlns:p="http://schemas.openxmlformats.org/presentationml/2006/main">
  <p:tag name="NUM" val="6"/>
</p:tagLst>
</file>

<file path=ppt/tags/tag505.xml><?xml version="1.0" encoding="utf-8"?>
<p:tagLst xmlns:a="http://schemas.openxmlformats.org/drawingml/2006/main" xmlns:r="http://schemas.openxmlformats.org/officeDocument/2006/relationships" xmlns:p="http://schemas.openxmlformats.org/presentationml/2006/main">
  <p:tag name="NUM" val="7"/>
</p:tagLst>
</file>

<file path=ppt/tags/tag506.xml><?xml version="1.0" encoding="utf-8"?>
<p:tagLst xmlns:a="http://schemas.openxmlformats.org/drawingml/2006/main" xmlns:r="http://schemas.openxmlformats.org/officeDocument/2006/relationships" xmlns:p="http://schemas.openxmlformats.org/presentationml/2006/main">
  <p:tag name="NUM" val="8"/>
</p:tagLst>
</file>

<file path=ppt/tags/tag507.xml><?xml version="1.0" encoding="utf-8"?>
<p:tagLst xmlns:a="http://schemas.openxmlformats.org/drawingml/2006/main" xmlns:r="http://schemas.openxmlformats.org/officeDocument/2006/relationships" xmlns:p="http://schemas.openxmlformats.org/presentationml/2006/main">
  <p:tag name="NUM" val="9"/>
</p:tagLst>
</file>

<file path=ppt/tags/tag508.xml><?xml version="1.0" encoding="utf-8"?>
<p:tagLst xmlns:a="http://schemas.openxmlformats.org/drawingml/2006/main" xmlns:r="http://schemas.openxmlformats.org/officeDocument/2006/relationships" xmlns:p="http://schemas.openxmlformats.org/presentationml/2006/main">
  <p:tag name="NUM" val="10"/>
</p:tagLst>
</file>

<file path=ppt/tags/tag509.xml><?xml version="1.0" encoding="utf-8"?>
<p:tagLst xmlns:a="http://schemas.openxmlformats.org/drawingml/2006/main" xmlns:r="http://schemas.openxmlformats.org/officeDocument/2006/relationships" xmlns:p="http://schemas.openxmlformats.org/presentationml/2006/main">
  <p:tag name="NUM" val="1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10.xml><?xml version="1.0" encoding="utf-8"?>
<p:tagLst xmlns:a="http://schemas.openxmlformats.org/drawingml/2006/main" xmlns:r="http://schemas.openxmlformats.org/officeDocument/2006/relationships" xmlns:p="http://schemas.openxmlformats.org/presentationml/2006/main">
  <p:tag name="NUM" val="12"/>
</p:tagLst>
</file>

<file path=ppt/tags/tag511.xml><?xml version="1.0" encoding="utf-8"?>
<p:tagLst xmlns:a="http://schemas.openxmlformats.org/drawingml/2006/main" xmlns:r="http://schemas.openxmlformats.org/officeDocument/2006/relationships" xmlns:p="http://schemas.openxmlformats.org/presentationml/2006/main">
  <p:tag name="NUM" val="13"/>
</p:tagLst>
</file>

<file path=ppt/tags/tag512.xml><?xml version="1.0" encoding="utf-8"?>
<p:tagLst xmlns:a="http://schemas.openxmlformats.org/drawingml/2006/main" xmlns:r="http://schemas.openxmlformats.org/officeDocument/2006/relationships" xmlns:p="http://schemas.openxmlformats.org/presentationml/2006/main">
  <p:tag name="NUM" val="14"/>
</p:tagLst>
</file>

<file path=ppt/tags/tag513.xml><?xml version="1.0" encoding="utf-8"?>
<p:tagLst xmlns:a="http://schemas.openxmlformats.org/drawingml/2006/main" xmlns:r="http://schemas.openxmlformats.org/officeDocument/2006/relationships" xmlns:p="http://schemas.openxmlformats.org/presentationml/2006/main">
  <p:tag name="NUM" val="15"/>
</p:tagLst>
</file>

<file path=ppt/tags/tag514.xml><?xml version="1.0" encoding="utf-8"?>
<p:tagLst xmlns:a="http://schemas.openxmlformats.org/drawingml/2006/main" xmlns:r="http://schemas.openxmlformats.org/officeDocument/2006/relationships" xmlns:p="http://schemas.openxmlformats.org/presentationml/2006/main">
  <p:tag name="NUM" val="16"/>
</p:tagLst>
</file>

<file path=ppt/tags/tag515.xml><?xml version="1.0" encoding="utf-8"?>
<p:tagLst xmlns:a="http://schemas.openxmlformats.org/drawingml/2006/main" xmlns:r="http://schemas.openxmlformats.org/officeDocument/2006/relationships" xmlns:p="http://schemas.openxmlformats.org/presentationml/2006/main">
  <p:tag name="NUM" val="17"/>
</p:tagLst>
</file>

<file path=ppt/tags/tag516.xml><?xml version="1.0" encoding="utf-8"?>
<p:tagLst xmlns:a="http://schemas.openxmlformats.org/drawingml/2006/main" xmlns:r="http://schemas.openxmlformats.org/officeDocument/2006/relationships" xmlns:p="http://schemas.openxmlformats.org/presentationml/2006/main">
  <p:tag name="NUM" val="18"/>
</p:tagLst>
</file>

<file path=ppt/tags/tag517.xml><?xml version="1.0" encoding="utf-8"?>
<p:tagLst xmlns:a="http://schemas.openxmlformats.org/drawingml/2006/main" xmlns:r="http://schemas.openxmlformats.org/officeDocument/2006/relationships" xmlns:p="http://schemas.openxmlformats.org/presentationml/2006/main">
  <p:tag name="NUM" val="19"/>
</p:tagLst>
</file>

<file path=ppt/tags/tag518.xml><?xml version="1.0" encoding="utf-8"?>
<p:tagLst xmlns:a="http://schemas.openxmlformats.org/drawingml/2006/main" xmlns:r="http://schemas.openxmlformats.org/officeDocument/2006/relationships" xmlns:p="http://schemas.openxmlformats.org/presentationml/2006/main">
  <p:tag name="NUM" val="20"/>
</p:tagLst>
</file>

<file path=ppt/tags/tag519.xml><?xml version="1.0" encoding="utf-8"?>
<p:tagLst xmlns:a="http://schemas.openxmlformats.org/drawingml/2006/main" xmlns:r="http://schemas.openxmlformats.org/officeDocument/2006/relationships" xmlns:p="http://schemas.openxmlformats.org/presentationml/2006/main">
  <p:tag name="NUM" val="21"/>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20.xml><?xml version="1.0" encoding="utf-8"?>
<p:tagLst xmlns:a="http://schemas.openxmlformats.org/drawingml/2006/main" xmlns:r="http://schemas.openxmlformats.org/officeDocument/2006/relationships" xmlns:p="http://schemas.openxmlformats.org/presentationml/2006/main">
  <p:tag name="NUM" val="22"/>
</p:tagLst>
</file>

<file path=ppt/tags/tag521.xml><?xml version="1.0" encoding="utf-8"?>
<p:tagLst xmlns:a="http://schemas.openxmlformats.org/drawingml/2006/main" xmlns:r="http://schemas.openxmlformats.org/officeDocument/2006/relationships" xmlns:p="http://schemas.openxmlformats.org/presentationml/2006/main">
  <p:tag name="NUM" val="23"/>
</p:tagLst>
</file>

<file path=ppt/tags/tag522.xml><?xml version="1.0" encoding="utf-8"?>
<p:tagLst xmlns:a="http://schemas.openxmlformats.org/drawingml/2006/main" xmlns:r="http://schemas.openxmlformats.org/officeDocument/2006/relationships" xmlns:p="http://schemas.openxmlformats.org/presentationml/2006/main">
  <p:tag name="NUM" val="24"/>
</p:tagLst>
</file>

<file path=ppt/tags/tag523.xml><?xml version="1.0" encoding="utf-8"?>
<p:tagLst xmlns:a="http://schemas.openxmlformats.org/drawingml/2006/main" xmlns:r="http://schemas.openxmlformats.org/officeDocument/2006/relationships" xmlns:p="http://schemas.openxmlformats.org/presentationml/2006/main">
  <p:tag name="NUM" val="25"/>
</p:tagLst>
</file>

<file path=ppt/tags/tag524.xml><?xml version="1.0" encoding="utf-8"?>
<p:tagLst xmlns:a="http://schemas.openxmlformats.org/drawingml/2006/main" xmlns:r="http://schemas.openxmlformats.org/officeDocument/2006/relationships" xmlns:p="http://schemas.openxmlformats.org/presentationml/2006/main">
  <p:tag name="NUM" val="26"/>
</p:tagLst>
</file>

<file path=ppt/tags/tag525.xml><?xml version="1.0" encoding="utf-8"?>
<p:tagLst xmlns:a="http://schemas.openxmlformats.org/drawingml/2006/main" xmlns:r="http://schemas.openxmlformats.org/officeDocument/2006/relationships" xmlns:p="http://schemas.openxmlformats.org/presentationml/2006/main">
  <p:tag name="NUM" val="1"/>
</p:tagLst>
</file>

<file path=ppt/tags/tag526.xml><?xml version="1.0" encoding="utf-8"?>
<p:tagLst xmlns:a="http://schemas.openxmlformats.org/drawingml/2006/main" xmlns:r="http://schemas.openxmlformats.org/officeDocument/2006/relationships" xmlns:p="http://schemas.openxmlformats.org/presentationml/2006/main">
  <p:tag name="NUM" val="2"/>
</p:tagLst>
</file>

<file path=ppt/tags/tag527.xml><?xml version="1.0" encoding="utf-8"?>
<p:tagLst xmlns:a="http://schemas.openxmlformats.org/drawingml/2006/main" xmlns:r="http://schemas.openxmlformats.org/officeDocument/2006/relationships" xmlns:p="http://schemas.openxmlformats.org/presentationml/2006/main">
  <p:tag name="NUM" val="1"/>
</p:tagLst>
</file>

<file path=ppt/tags/tag528.xml><?xml version="1.0" encoding="utf-8"?>
<p:tagLst xmlns:a="http://schemas.openxmlformats.org/drawingml/2006/main" xmlns:r="http://schemas.openxmlformats.org/officeDocument/2006/relationships" xmlns:p="http://schemas.openxmlformats.org/presentationml/2006/main">
  <p:tag name="NUM" val="2"/>
</p:tagLst>
</file>

<file path=ppt/tags/tag529.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4"/>
</p:tagLst>
</file>

<file path=ppt/tags/tag530.xml><?xml version="1.0" encoding="utf-8"?>
<p:tagLst xmlns:a="http://schemas.openxmlformats.org/drawingml/2006/main" xmlns:r="http://schemas.openxmlformats.org/officeDocument/2006/relationships" xmlns:p="http://schemas.openxmlformats.org/presentationml/2006/main">
  <p:tag name="NUM" val="4"/>
</p:tagLst>
</file>

<file path=ppt/tags/tag531.xml><?xml version="1.0" encoding="utf-8"?>
<p:tagLst xmlns:a="http://schemas.openxmlformats.org/drawingml/2006/main" xmlns:r="http://schemas.openxmlformats.org/officeDocument/2006/relationships" xmlns:p="http://schemas.openxmlformats.org/presentationml/2006/main">
  <p:tag name="NUM" val="5"/>
</p:tagLst>
</file>

<file path=ppt/tags/tag532.xml><?xml version="1.0" encoding="utf-8"?>
<p:tagLst xmlns:a="http://schemas.openxmlformats.org/drawingml/2006/main" xmlns:r="http://schemas.openxmlformats.org/officeDocument/2006/relationships" xmlns:p="http://schemas.openxmlformats.org/presentationml/2006/main">
  <p:tag name="NUM" val="6"/>
</p:tagLst>
</file>

<file path=ppt/tags/tag533.xml><?xml version="1.0" encoding="utf-8"?>
<p:tagLst xmlns:a="http://schemas.openxmlformats.org/drawingml/2006/main" xmlns:r="http://schemas.openxmlformats.org/officeDocument/2006/relationships" xmlns:p="http://schemas.openxmlformats.org/presentationml/2006/main">
  <p:tag name="NUM" val="7"/>
</p:tagLst>
</file>

<file path=ppt/tags/tag534.xml><?xml version="1.0" encoding="utf-8"?>
<p:tagLst xmlns:a="http://schemas.openxmlformats.org/drawingml/2006/main" xmlns:r="http://schemas.openxmlformats.org/officeDocument/2006/relationships" xmlns:p="http://schemas.openxmlformats.org/presentationml/2006/main">
  <p:tag name="NUM" val="8"/>
</p:tagLst>
</file>

<file path=ppt/tags/tag535.xml><?xml version="1.0" encoding="utf-8"?>
<p:tagLst xmlns:a="http://schemas.openxmlformats.org/drawingml/2006/main" xmlns:r="http://schemas.openxmlformats.org/officeDocument/2006/relationships" xmlns:p="http://schemas.openxmlformats.org/presentationml/2006/main">
  <p:tag name="NUM" val="9"/>
</p:tagLst>
</file>

<file path=ppt/tags/tag536.xml><?xml version="1.0" encoding="utf-8"?>
<p:tagLst xmlns:a="http://schemas.openxmlformats.org/drawingml/2006/main" xmlns:r="http://schemas.openxmlformats.org/officeDocument/2006/relationships" xmlns:p="http://schemas.openxmlformats.org/presentationml/2006/main">
  <p:tag name="NUM" val="10"/>
</p:tagLst>
</file>

<file path=ppt/tags/tag537.xml><?xml version="1.0" encoding="utf-8"?>
<p:tagLst xmlns:a="http://schemas.openxmlformats.org/drawingml/2006/main" xmlns:r="http://schemas.openxmlformats.org/officeDocument/2006/relationships" xmlns:p="http://schemas.openxmlformats.org/presentationml/2006/main">
  <p:tag name="NUM" val="11"/>
</p:tagLst>
</file>

<file path=ppt/tags/tag538.xml><?xml version="1.0" encoding="utf-8"?>
<p:tagLst xmlns:a="http://schemas.openxmlformats.org/drawingml/2006/main" xmlns:r="http://schemas.openxmlformats.org/officeDocument/2006/relationships" xmlns:p="http://schemas.openxmlformats.org/presentationml/2006/main">
  <p:tag name="NUM" val="12"/>
</p:tagLst>
</file>

<file path=ppt/tags/tag539.xml><?xml version="1.0" encoding="utf-8"?>
<p:tagLst xmlns:a="http://schemas.openxmlformats.org/drawingml/2006/main" xmlns:r="http://schemas.openxmlformats.org/officeDocument/2006/relationships" xmlns:p="http://schemas.openxmlformats.org/presentationml/2006/main">
  <p:tag name="NUM" val="13"/>
</p:tagLst>
</file>

<file path=ppt/tags/tag54.xml><?xml version="1.0" encoding="utf-8"?>
<p:tagLst xmlns:a="http://schemas.openxmlformats.org/drawingml/2006/main" xmlns:r="http://schemas.openxmlformats.org/officeDocument/2006/relationships" xmlns:p="http://schemas.openxmlformats.org/presentationml/2006/main">
  <p:tag name="NUM" val="5"/>
</p:tagLst>
</file>

<file path=ppt/tags/tag540.xml><?xml version="1.0" encoding="utf-8"?>
<p:tagLst xmlns:a="http://schemas.openxmlformats.org/drawingml/2006/main" xmlns:r="http://schemas.openxmlformats.org/officeDocument/2006/relationships" xmlns:p="http://schemas.openxmlformats.org/presentationml/2006/main">
  <p:tag name="NUM" val="14"/>
</p:tagLst>
</file>

<file path=ppt/tags/tag541.xml><?xml version="1.0" encoding="utf-8"?>
<p:tagLst xmlns:a="http://schemas.openxmlformats.org/drawingml/2006/main" xmlns:r="http://schemas.openxmlformats.org/officeDocument/2006/relationships" xmlns:p="http://schemas.openxmlformats.org/presentationml/2006/main">
  <p:tag name="NUM" val="1"/>
</p:tagLst>
</file>

<file path=ppt/tags/tag542.xml><?xml version="1.0" encoding="utf-8"?>
<p:tagLst xmlns:a="http://schemas.openxmlformats.org/drawingml/2006/main" xmlns:r="http://schemas.openxmlformats.org/officeDocument/2006/relationships" xmlns:p="http://schemas.openxmlformats.org/presentationml/2006/main">
  <p:tag name="NUM" val="2"/>
</p:tagLst>
</file>

<file path=ppt/tags/tag543.xml><?xml version="1.0" encoding="utf-8"?>
<p:tagLst xmlns:a="http://schemas.openxmlformats.org/drawingml/2006/main" xmlns:r="http://schemas.openxmlformats.org/officeDocument/2006/relationships" xmlns:p="http://schemas.openxmlformats.org/presentationml/2006/main">
  <p:tag name="NUM" val="1"/>
</p:tagLst>
</file>

<file path=ppt/tags/tag544.xml><?xml version="1.0" encoding="utf-8"?>
<p:tagLst xmlns:a="http://schemas.openxmlformats.org/drawingml/2006/main" xmlns:r="http://schemas.openxmlformats.org/officeDocument/2006/relationships" xmlns:p="http://schemas.openxmlformats.org/presentationml/2006/main">
  <p:tag name="NUM" val="2"/>
</p:tagLst>
</file>

<file path=ppt/tags/tag545.xml><?xml version="1.0" encoding="utf-8"?>
<p:tagLst xmlns:a="http://schemas.openxmlformats.org/drawingml/2006/main" xmlns:r="http://schemas.openxmlformats.org/officeDocument/2006/relationships" xmlns:p="http://schemas.openxmlformats.org/presentationml/2006/main">
  <p:tag name="NUM" val="3"/>
</p:tagLst>
</file>

<file path=ppt/tags/tag546.xml><?xml version="1.0" encoding="utf-8"?>
<p:tagLst xmlns:a="http://schemas.openxmlformats.org/drawingml/2006/main" xmlns:r="http://schemas.openxmlformats.org/officeDocument/2006/relationships" xmlns:p="http://schemas.openxmlformats.org/presentationml/2006/main">
  <p:tag name="NUM" val="4"/>
</p:tagLst>
</file>

<file path=ppt/tags/tag547.xml><?xml version="1.0" encoding="utf-8"?>
<p:tagLst xmlns:a="http://schemas.openxmlformats.org/drawingml/2006/main" xmlns:r="http://schemas.openxmlformats.org/officeDocument/2006/relationships" xmlns:p="http://schemas.openxmlformats.org/presentationml/2006/main">
  <p:tag name="NUM" val="5"/>
</p:tagLst>
</file>

<file path=ppt/tags/tag548.xml><?xml version="1.0" encoding="utf-8"?>
<p:tagLst xmlns:a="http://schemas.openxmlformats.org/drawingml/2006/main" xmlns:r="http://schemas.openxmlformats.org/officeDocument/2006/relationships" xmlns:p="http://schemas.openxmlformats.org/presentationml/2006/main">
  <p:tag name="NUM" val="6"/>
</p:tagLst>
</file>

<file path=ppt/tags/tag549.xml><?xml version="1.0" encoding="utf-8"?>
<p:tagLst xmlns:a="http://schemas.openxmlformats.org/drawingml/2006/main" xmlns:r="http://schemas.openxmlformats.org/officeDocument/2006/relationships" xmlns:p="http://schemas.openxmlformats.org/presentationml/2006/main">
  <p:tag name="NUM" val="7"/>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50.xml><?xml version="1.0" encoding="utf-8"?>
<p:tagLst xmlns:a="http://schemas.openxmlformats.org/drawingml/2006/main" xmlns:r="http://schemas.openxmlformats.org/officeDocument/2006/relationships" xmlns:p="http://schemas.openxmlformats.org/presentationml/2006/main">
  <p:tag name="NUM" val="8"/>
</p:tagLst>
</file>

<file path=ppt/tags/tag551.xml><?xml version="1.0" encoding="utf-8"?>
<p:tagLst xmlns:a="http://schemas.openxmlformats.org/drawingml/2006/main" xmlns:r="http://schemas.openxmlformats.org/officeDocument/2006/relationships" xmlns:p="http://schemas.openxmlformats.org/presentationml/2006/main">
  <p:tag name="NUM" val="9"/>
</p:tagLst>
</file>

<file path=ppt/tags/tag552.xml><?xml version="1.0" encoding="utf-8"?>
<p:tagLst xmlns:a="http://schemas.openxmlformats.org/drawingml/2006/main" xmlns:r="http://schemas.openxmlformats.org/officeDocument/2006/relationships" xmlns:p="http://schemas.openxmlformats.org/presentationml/2006/main">
  <p:tag name="NUM" val="10"/>
</p:tagLst>
</file>

<file path=ppt/tags/tag553.xml><?xml version="1.0" encoding="utf-8"?>
<p:tagLst xmlns:a="http://schemas.openxmlformats.org/drawingml/2006/main" xmlns:r="http://schemas.openxmlformats.org/officeDocument/2006/relationships" xmlns:p="http://schemas.openxmlformats.org/presentationml/2006/main">
  <p:tag name="NUM" val="11"/>
</p:tagLst>
</file>

<file path=ppt/tags/tag554.xml><?xml version="1.0" encoding="utf-8"?>
<p:tagLst xmlns:a="http://schemas.openxmlformats.org/drawingml/2006/main" xmlns:r="http://schemas.openxmlformats.org/officeDocument/2006/relationships" xmlns:p="http://schemas.openxmlformats.org/presentationml/2006/main">
  <p:tag name="NUM" val="12"/>
</p:tagLst>
</file>

<file path=ppt/tags/tag555.xml><?xml version="1.0" encoding="utf-8"?>
<p:tagLst xmlns:a="http://schemas.openxmlformats.org/drawingml/2006/main" xmlns:r="http://schemas.openxmlformats.org/officeDocument/2006/relationships" xmlns:p="http://schemas.openxmlformats.org/presentationml/2006/main">
  <p:tag name="NUM" val="13"/>
</p:tagLst>
</file>

<file path=ppt/tags/tag556.xml><?xml version="1.0" encoding="utf-8"?>
<p:tagLst xmlns:a="http://schemas.openxmlformats.org/drawingml/2006/main" xmlns:r="http://schemas.openxmlformats.org/officeDocument/2006/relationships" xmlns:p="http://schemas.openxmlformats.org/presentationml/2006/main">
  <p:tag name="NUM" val="14"/>
</p:tagLst>
</file>

<file path=ppt/tags/tag557.xml><?xml version="1.0" encoding="utf-8"?>
<p:tagLst xmlns:a="http://schemas.openxmlformats.org/drawingml/2006/main" xmlns:r="http://schemas.openxmlformats.org/officeDocument/2006/relationships" xmlns:p="http://schemas.openxmlformats.org/presentationml/2006/main">
  <p:tag name="NUM" val="15"/>
</p:tagLst>
</file>

<file path=ppt/tags/tag558.xml><?xml version="1.0" encoding="utf-8"?>
<p:tagLst xmlns:a="http://schemas.openxmlformats.org/drawingml/2006/main" xmlns:r="http://schemas.openxmlformats.org/officeDocument/2006/relationships" xmlns:p="http://schemas.openxmlformats.org/presentationml/2006/main">
  <p:tag name="NUM" val="16"/>
</p:tagLst>
</file>

<file path=ppt/tags/tag559.xml><?xml version="1.0" encoding="utf-8"?>
<p:tagLst xmlns:a="http://schemas.openxmlformats.org/drawingml/2006/main" xmlns:r="http://schemas.openxmlformats.org/officeDocument/2006/relationships" xmlns:p="http://schemas.openxmlformats.org/presentationml/2006/main">
  <p:tag name="NUM" val="17"/>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60.xml><?xml version="1.0" encoding="utf-8"?>
<p:tagLst xmlns:a="http://schemas.openxmlformats.org/drawingml/2006/main" xmlns:r="http://schemas.openxmlformats.org/officeDocument/2006/relationships" xmlns:p="http://schemas.openxmlformats.org/presentationml/2006/main">
  <p:tag name="NUM" val="1"/>
</p:tagLst>
</file>

<file path=ppt/tags/tag561.xml><?xml version="1.0" encoding="utf-8"?>
<p:tagLst xmlns:a="http://schemas.openxmlformats.org/drawingml/2006/main" xmlns:r="http://schemas.openxmlformats.org/officeDocument/2006/relationships" xmlns:p="http://schemas.openxmlformats.org/presentationml/2006/main">
  <p:tag name="NUM" val="2"/>
</p:tagLst>
</file>

<file path=ppt/tags/tag562.xml><?xml version="1.0" encoding="utf-8"?>
<p:tagLst xmlns:a="http://schemas.openxmlformats.org/drawingml/2006/main" xmlns:r="http://schemas.openxmlformats.org/officeDocument/2006/relationships" xmlns:p="http://schemas.openxmlformats.org/presentationml/2006/main">
  <p:tag name="NUM" val="3"/>
</p:tagLst>
</file>

<file path=ppt/tags/tag563.xml><?xml version="1.0" encoding="utf-8"?>
<p:tagLst xmlns:a="http://schemas.openxmlformats.org/drawingml/2006/main" xmlns:r="http://schemas.openxmlformats.org/officeDocument/2006/relationships" xmlns:p="http://schemas.openxmlformats.org/presentationml/2006/main">
  <p:tag name="NUM" val="4"/>
</p:tagLst>
</file>

<file path=ppt/tags/tag564.xml><?xml version="1.0" encoding="utf-8"?>
<p:tagLst xmlns:a="http://schemas.openxmlformats.org/drawingml/2006/main" xmlns:r="http://schemas.openxmlformats.org/officeDocument/2006/relationships" xmlns:p="http://schemas.openxmlformats.org/presentationml/2006/main">
  <p:tag name="NUM" val="5"/>
</p:tagLst>
</file>

<file path=ppt/tags/tag565.xml><?xml version="1.0" encoding="utf-8"?>
<p:tagLst xmlns:a="http://schemas.openxmlformats.org/drawingml/2006/main" xmlns:r="http://schemas.openxmlformats.org/officeDocument/2006/relationships" xmlns:p="http://schemas.openxmlformats.org/presentationml/2006/main">
  <p:tag name="NUM" val="1"/>
</p:tagLst>
</file>

<file path=ppt/tags/tag566.xml><?xml version="1.0" encoding="utf-8"?>
<p:tagLst xmlns:a="http://schemas.openxmlformats.org/drawingml/2006/main" xmlns:r="http://schemas.openxmlformats.org/officeDocument/2006/relationships" xmlns:p="http://schemas.openxmlformats.org/presentationml/2006/main">
  <p:tag name="NUM" val="2"/>
</p:tagLst>
</file>

<file path=ppt/tags/tag567.xml><?xml version="1.0" encoding="utf-8"?>
<p:tagLst xmlns:a="http://schemas.openxmlformats.org/drawingml/2006/main" xmlns:r="http://schemas.openxmlformats.org/officeDocument/2006/relationships" xmlns:p="http://schemas.openxmlformats.org/presentationml/2006/main">
  <p:tag name="NUM" val="3"/>
</p:tagLst>
</file>

<file path=ppt/tags/tag568.xml><?xml version="1.0" encoding="utf-8"?>
<p:tagLst xmlns:a="http://schemas.openxmlformats.org/drawingml/2006/main" xmlns:r="http://schemas.openxmlformats.org/officeDocument/2006/relationships" xmlns:p="http://schemas.openxmlformats.org/presentationml/2006/main">
  <p:tag name="NUM" val="4"/>
</p:tagLst>
</file>

<file path=ppt/tags/tag569.xml><?xml version="1.0" encoding="utf-8"?>
<p:tagLst xmlns:a="http://schemas.openxmlformats.org/drawingml/2006/main" xmlns:r="http://schemas.openxmlformats.org/officeDocument/2006/relationships" xmlns:p="http://schemas.openxmlformats.org/presentationml/2006/main">
  <p:tag name="NUM" val="5"/>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70.xml><?xml version="1.0" encoding="utf-8"?>
<p:tagLst xmlns:a="http://schemas.openxmlformats.org/drawingml/2006/main" xmlns:r="http://schemas.openxmlformats.org/officeDocument/2006/relationships" xmlns:p="http://schemas.openxmlformats.org/presentationml/2006/main">
  <p:tag name="NUM" val="6"/>
</p:tagLst>
</file>

<file path=ppt/tags/tag571.xml><?xml version="1.0" encoding="utf-8"?>
<p:tagLst xmlns:a="http://schemas.openxmlformats.org/drawingml/2006/main" xmlns:r="http://schemas.openxmlformats.org/officeDocument/2006/relationships" xmlns:p="http://schemas.openxmlformats.org/presentationml/2006/main">
  <p:tag name="NUM" val="7"/>
</p:tagLst>
</file>

<file path=ppt/tags/tag572.xml><?xml version="1.0" encoding="utf-8"?>
<p:tagLst xmlns:a="http://schemas.openxmlformats.org/drawingml/2006/main" xmlns:r="http://schemas.openxmlformats.org/officeDocument/2006/relationships" xmlns:p="http://schemas.openxmlformats.org/presentationml/2006/main">
  <p:tag name="NUM" val="8"/>
</p:tagLst>
</file>

<file path=ppt/tags/tag573.xml><?xml version="1.0" encoding="utf-8"?>
<p:tagLst xmlns:a="http://schemas.openxmlformats.org/drawingml/2006/main" xmlns:r="http://schemas.openxmlformats.org/officeDocument/2006/relationships" xmlns:p="http://schemas.openxmlformats.org/presentationml/2006/main">
  <p:tag name="NUM" val="9"/>
</p:tagLst>
</file>

<file path=ppt/tags/tag574.xml><?xml version="1.0" encoding="utf-8"?>
<p:tagLst xmlns:a="http://schemas.openxmlformats.org/drawingml/2006/main" xmlns:r="http://schemas.openxmlformats.org/officeDocument/2006/relationships" xmlns:p="http://schemas.openxmlformats.org/presentationml/2006/main">
  <p:tag name="NUM" val="10"/>
</p:tagLst>
</file>

<file path=ppt/tags/tag575.xml><?xml version="1.0" encoding="utf-8"?>
<p:tagLst xmlns:a="http://schemas.openxmlformats.org/drawingml/2006/main" xmlns:r="http://schemas.openxmlformats.org/officeDocument/2006/relationships" xmlns:p="http://schemas.openxmlformats.org/presentationml/2006/main">
  <p:tag name="NUM" val="11"/>
</p:tagLst>
</file>

<file path=ppt/tags/tag576.xml><?xml version="1.0" encoding="utf-8"?>
<p:tagLst xmlns:a="http://schemas.openxmlformats.org/drawingml/2006/main" xmlns:r="http://schemas.openxmlformats.org/officeDocument/2006/relationships" xmlns:p="http://schemas.openxmlformats.org/presentationml/2006/main">
  <p:tag name="NUM" val="12"/>
</p:tagLst>
</file>

<file path=ppt/tags/tag577.xml><?xml version="1.0" encoding="utf-8"?>
<p:tagLst xmlns:a="http://schemas.openxmlformats.org/drawingml/2006/main" xmlns:r="http://schemas.openxmlformats.org/officeDocument/2006/relationships" xmlns:p="http://schemas.openxmlformats.org/presentationml/2006/main">
  <p:tag name="NUM" val="13"/>
</p:tagLst>
</file>

<file path=ppt/tags/tag578.xml><?xml version="1.0" encoding="utf-8"?>
<p:tagLst xmlns:a="http://schemas.openxmlformats.org/drawingml/2006/main" xmlns:r="http://schemas.openxmlformats.org/officeDocument/2006/relationships" xmlns:p="http://schemas.openxmlformats.org/presentationml/2006/main">
  <p:tag name="NUM" val="14"/>
</p:tagLst>
</file>

<file path=ppt/tags/tag579.xml><?xml version="1.0" encoding="utf-8"?>
<p:tagLst xmlns:a="http://schemas.openxmlformats.org/drawingml/2006/main" xmlns:r="http://schemas.openxmlformats.org/officeDocument/2006/relationships" xmlns:p="http://schemas.openxmlformats.org/presentationml/2006/main">
  <p:tag name="NUM" val="15"/>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3"/>
</p:tagLst>
</file>

<file path=ppt/tags/tag65.xml><?xml version="1.0" encoding="utf-8"?>
<p:tagLst xmlns:a="http://schemas.openxmlformats.org/drawingml/2006/main" xmlns:r="http://schemas.openxmlformats.org/officeDocument/2006/relationships" xmlns:p="http://schemas.openxmlformats.org/presentationml/2006/main">
  <p:tag name="NUM" val="4"/>
</p:tagLst>
</file>

<file path=ppt/tags/tag66.xml><?xml version="1.0" encoding="utf-8"?>
<p:tagLst xmlns:a="http://schemas.openxmlformats.org/drawingml/2006/main" xmlns:r="http://schemas.openxmlformats.org/officeDocument/2006/relationships" xmlns:p="http://schemas.openxmlformats.org/presentationml/2006/main">
  <p:tag name="NUM" val="5"/>
</p:tagLst>
</file>

<file path=ppt/tags/tag67.xml><?xml version="1.0" encoding="utf-8"?>
<p:tagLst xmlns:a="http://schemas.openxmlformats.org/drawingml/2006/main" xmlns:r="http://schemas.openxmlformats.org/officeDocument/2006/relationships" xmlns:p="http://schemas.openxmlformats.org/presentationml/2006/main">
  <p:tag name="NUM" val="6"/>
</p:tagLst>
</file>

<file path=ppt/tags/tag68.xml><?xml version="1.0" encoding="utf-8"?>
<p:tagLst xmlns:a="http://schemas.openxmlformats.org/drawingml/2006/main" xmlns:r="http://schemas.openxmlformats.org/officeDocument/2006/relationships" xmlns:p="http://schemas.openxmlformats.org/presentationml/2006/main">
  <p:tag name="NUM" val="7"/>
</p:tagLst>
</file>

<file path=ppt/tags/tag69.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70.xml><?xml version="1.0" encoding="utf-8"?>
<p:tagLst xmlns:a="http://schemas.openxmlformats.org/drawingml/2006/main" xmlns:r="http://schemas.openxmlformats.org/officeDocument/2006/relationships" xmlns:p="http://schemas.openxmlformats.org/presentationml/2006/main">
  <p:tag name="NUM" val="9"/>
</p:tagLst>
</file>

<file path=ppt/tags/tag71.xml><?xml version="1.0" encoding="utf-8"?>
<p:tagLst xmlns:a="http://schemas.openxmlformats.org/drawingml/2006/main" xmlns:r="http://schemas.openxmlformats.org/officeDocument/2006/relationships" xmlns:p="http://schemas.openxmlformats.org/presentationml/2006/main">
  <p:tag name="NUM" val="10"/>
</p:tagLst>
</file>

<file path=ppt/tags/tag72.xml><?xml version="1.0" encoding="utf-8"?>
<p:tagLst xmlns:a="http://schemas.openxmlformats.org/drawingml/2006/main" xmlns:r="http://schemas.openxmlformats.org/officeDocument/2006/relationships" xmlns:p="http://schemas.openxmlformats.org/presentationml/2006/main">
  <p:tag name="NUM" val="11"/>
</p:tagLst>
</file>

<file path=ppt/tags/tag73.xml><?xml version="1.0" encoding="utf-8"?>
<p:tagLst xmlns:a="http://schemas.openxmlformats.org/drawingml/2006/main" xmlns:r="http://schemas.openxmlformats.org/officeDocument/2006/relationships" xmlns:p="http://schemas.openxmlformats.org/presentationml/2006/main">
  <p:tag name="NUM" val="12"/>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3"/>
</p:tagLst>
</file>

<file path=ppt/tags/tag77.xml><?xml version="1.0" encoding="utf-8"?>
<p:tagLst xmlns:a="http://schemas.openxmlformats.org/drawingml/2006/main" xmlns:r="http://schemas.openxmlformats.org/officeDocument/2006/relationships" xmlns:p="http://schemas.openxmlformats.org/presentationml/2006/main">
  <p:tag name="NUM" val="4"/>
</p:tagLst>
</file>

<file path=ppt/tags/tag78.xml><?xml version="1.0" encoding="utf-8"?>
<p:tagLst xmlns:a="http://schemas.openxmlformats.org/drawingml/2006/main" xmlns:r="http://schemas.openxmlformats.org/officeDocument/2006/relationships" xmlns:p="http://schemas.openxmlformats.org/presentationml/2006/main">
  <p:tag name="NUM" val="5"/>
</p:tagLst>
</file>

<file path=ppt/tags/tag79.xml><?xml version="1.0" encoding="utf-8"?>
<p:tagLst xmlns:a="http://schemas.openxmlformats.org/drawingml/2006/main" xmlns:r="http://schemas.openxmlformats.org/officeDocument/2006/relationships" xmlns:p="http://schemas.openxmlformats.org/presentationml/2006/main">
  <p:tag name="NUM" val="6"/>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7"/>
</p:tagLst>
</file>

<file path=ppt/tags/tag81.xml><?xml version="1.0" encoding="utf-8"?>
<p:tagLst xmlns:a="http://schemas.openxmlformats.org/drawingml/2006/main" xmlns:r="http://schemas.openxmlformats.org/officeDocument/2006/relationships" xmlns:p="http://schemas.openxmlformats.org/presentationml/2006/main">
  <p:tag name="NUM" val="8"/>
</p:tagLst>
</file>

<file path=ppt/tags/tag82.xml><?xml version="1.0" encoding="utf-8"?>
<p:tagLst xmlns:a="http://schemas.openxmlformats.org/drawingml/2006/main" xmlns:r="http://schemas.openxmlformats.org/officeDocument/2006/relationships" xmlns:p="http://schemas.openxmlformats.org/presentationml/2006/main">
  <p:tag name="NUM" val="9"/>
</p:tagLst>
</file>

<file path=ppt/tags/tag83.xml><?xml version="1.0" encoding="utf-8"?>
<p:tagLst xmlns:a="http://schemas.openxmlformats.org/drawingml/2006/main" xmlns:r="http://schemas.openxmlformats.org/officeDocument/2006/relationships" xmlns:p="http://schemas.openxmlformats.org/presentationml/2006/main">
  <p:tag name="NUM" val="10"/>
</p:tagLst>
</file>

<file path=ppt/tags/tag84.xml><?xml version="1.0" encoding="utf-8"?>
<p:tagLst xmlns:a="http://schemas.openxmlformats.org/drawingml/2006/main" xmlns:r="http://schemas.openxmlformats.org/officeDocument/2006/relationships" xmlns:p="http://schemas.openxmlformats.org/presentationml/2006/main">
  <p:tag name="NUM" val="11"/>
</p:tagLst>
</file>

<file path=ppt/tags/tag85.xml><?xml version="1.0" encoding="utf-8"?>
<p:tagLst xmlns:a="http://schemas.openxmlformats.org/drawingml/2006/main" xmlns:r="http://schemas.openxmlformats.org/officeDocument/2006/relationships" xmlns:p="http://schemas.openxmlformats.org/presentationml/2006/main">
  <p:tag name="NUM" val="12"/>
</p:tagLst>
</file>

<file path=ppt/tags/tag86.xml><?xml version="1.0" encoding="utf-8"?>
<p:tagLst xmlns:a="http://schemas.openxmlformats.org/drawingml/2006/main" xmlns:r="http://schemas.openxmlformats.org/officeDocument/2006/relationships" xmlns:p="http://schemas.openxmlformats.org/presentationml/2006/main">
  <p:tag name="NUM" val="13"/>
</p:tagLst>
</file>

<file path=ppt/tags/tag87.xml><?xml version="1.0" encoding="utf-8"?>
<p:tagLst xmlns:a="http://schemas.openxmlformats.org/drawingml/2006/main" xmlns:r="http://schemas.openxmlformats.org/officeDocument/2006/relationships" xmlns:p="http://schemas.openxmlformats.org/presentationml/2006/main">
  <p:tag name="NUM" val="14"/>
</p:tagLst>
</file>

<file path=ppt/tags/tag88.xml><?xml version="1.0" encoding="utf-8"?>
<p:tagLst xmlns:a="http://schemas.openxmlformats.org/drawingml/2006/main" xmlns:r="http://schemas.openxmlformats.org/officeDocument/2006/relationships" xmlns:p="http://schemas.openxmlformats.org/presentationml/2006/main">
  <p:tag name="NUM" val="15"/>
</p:tagLst>
</file>

<file path=ppt/tags/tag89.xml><?xml version="1.0" encoding="utf-8"?>
<p:tagLst xmlns:a="http://schemas.openxmlformats.org/drawingml/2006/main" xmlns:r="http://schemas.openxmlformats.org/officeDocument/2006/relationships" xmlns:p="http://schemas.openxmlformats.org/presentationml/2006/main">
  <p:tag name="NUM" val="16"/>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17"/>
</p:tagLst>
</file>

<file path=ppt/tags/tag91.xml><?xml version="1.0" encoding="utf-8"?>
<p:tagLst xmlns:a="http://schemas.openxmlformats.org/drawingml/2006/main" xmlns:r="http://schemas.openxmlformats.org/officeDocument/2006/relationships" xmlns:p="http://schemas.openxmlformats.org/presentationml/2006/main">
  <p:tag name="NUM" val="18"/>
</p:tagLst>
</file>

<file path=ppt/tags/tag92.xml><?xml version="1.0" encoding="utf-8"?>
<p:tagLst xmlns:a="http://schemas.openxmlformats.org/drawingml/2006/main" xmlns:r="http://schemas.openxmlformats.org/officeDocument/2006/relationships" xmlns:p="http://schemas.openxmlformats.org/presentationml/2006/main">
  <p:tag name="NUM" val="19"/>
</p:tagLst>
</file>

<file path=ppt/tags/tag93.xml><?xml version="1.0" encoding="utf-8"?>
<p:tagLst xmlns:a="http://schemas.openxmlformats.org/drawingml/2006/main" xmlns:r="http://schemas.openxmlformats.org/officeDocument/2006/relationships" xmlns:p="http://schemas.openxmlformats.org/presentationml/2006/main">
  <p:tag name="NUM" val="20"/>
</p:tagLst>
</file>

<file path=ppt/tags/tag94.xml><?xml version="1.0" encoding="utf-8"?>
<p:tagLst xmlns:a="http://schemas.openxmlformats.org/drawingml/2006/main" xmlns:r="http://schemas.openxmlformats.org/officeDocument/2006/relationships" xmlns:p="http://schemas.openxmlformats.org/presentationml/2006/main">
  <p:tag name="NUM" val="21"/>
</p:tagLst>
</file>

<file path=ppt/tags/tag95.xml><?xml version="1.0" encoding="utf-8"?>
<p:tagLst xmlns:a="http://schemas.openxmlformats.org/drawingml/2006/main" xmlns:r="http://schemas.openxmlformats.org/officeDocument/2006/relationships" xmlns:p="http://schemas.openxmlformats.org/presentationml/2006/main">
  <p:tag name="NUM" val="22"/>
</p:tagLst>
</file>

<file path=ppt/tags/tag96.xml><?xml version="1.0" encoding="utf-8"?>
<p:tagLst xmlns:a="http://schemas.openxmlformats.org/drawingml/2006/main" xmlns:r="http://schemas.openxmlformats.org/officeDocument/2006/relationships" xmlns:p="http://schemas.openxmlformats.org/presentationml/2006/main">
  <p:tag name="NUM" val="23"/>
</p:tagLst>
</file>

<file path=ppt/tags/tag97.xml><?xml version="1.0" encoding="utf-8"?>
<p:tagLst xmlns:a="http://schemas.openxmlformats.org/drawingml/2006/main" xmlns:r="http://schemas.openxmlformats.org/officeDocument/2006/relationships" xmlns:p="http://schemas.openxmlformats.org/presentationml/2006/main">
  <p:tag name="NUM" val="24"/>
</p:tagLst>
</file>

<file path=ppt/tags/tag98.xml><?xml version="1.0" encoding="utf-8"?>
<p:tagLst xmlns:a="http://schemas.openxmlformats.org/drawingml/2006/main" xmlns:r="http://schemas.openxmlformats.org/officeDocument/2006/relationships" xmlns:p="http://schemas.openxmlformats.org/presentationml/2006/main">
  <p:tag name="NUM" val="25"/>
</p:tagLst>
</file>

<file path=ppt/tags/tag99.xml><?xml version="1.0" encoding="utf-8"?>
<p:tagLst xmlns:a="http://schemas.openxmlformats.org/drawingml/2006/main" xmlns:r="http://schemas.openxmlformats.org/officeDocument/2006/relationships" xmlns:p="http://schemas.openxmlformats.org/presentationml/2006/main">
  <p:tag name="NUM" val="26"/>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9864</TotalTime>
  <Words>6138</Words>
  <Application>Microsoft Office PowerPoint</Application>
  <PresentationFormat>Grand écran</PresentationFormat>
  <Paragraphs>1053</Paragraphs>
  <Slides>50</Slides>
  <Notes>0</Notes>
  <HiddenSlides>0</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50</vt:i4>
      </vt:variant>
    </vt:vector>
  </HeadingPairs>
  <TitlesOfParts>
    <vt:vector size="65" baseType="lpstr">
      <vt:lpstr>Arial</vt:lpstr>
      <vt:lpstr>Avenir Black</vt:lpstr>
      <vt:lpstr>Avenir Black Oblique</vt:lpstr>
      <vt:lpstr>Avenir Book</vt:lpstr>
      <vt:lpstr>Avenir Book Oblique</vt:lpstr>
      <vt:lpstr>Avenir Heavy</vt:lpstr>
      <vt:lpstr>Avenir Heavy Oblique</vt:lpstr>
      <vt:lpstr>Avenir Medium</vt:lpstr>
      <vt:lpstr>Avenir Medium Oblique</vt:lpstr>
      <vt:lpstr>Calibri</vt:lpstr>
      <vt:lpstr>Calibri Light</vt:lpstr>
      <vt:lpstr>Futura Condensed ExtraBold</vt:lpstr>
      <vt:lpstr>Trebuchet MS</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POUR CO-CONSTRUIRE LES MOBILITÉS D’AUJOURD’HUI ET DE DEMAIN</dc:title>
  <dc:creator>Catherine Labrousse</dc:creator>
  <cp:lastModifiedBy>Marion Morlock</cp:lastModifiedBy>
  <cp:revision>103</cp:revision>
  <dcterms:created xsi:type="dcterms:W3CDTF">2022-01-19T14:50:43Z</dcterms:created>
  <dcterms:modified xsi:type="dcterms:W3CDTF">2022-06-24T13:59:06Z</dcterms:modified>
</cp:coreProperties>
</file>