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35" r:id="rId2"/>
    <p:sldId id="264" r:id="rId3"/>
    <p:sldId id="267" r:id="rId4"/>
    <p:sldId id="278" r:id="rId5"/>
    <p:sldId id="265" r:id="rId6"/>
    <p:sldId id="434" r:id="rId7"/>
    <p:sldId id="258" r:id="rId8"/>
    <p:sldId id="271" r:id="rId9"/>
    <p:sldId id="260" r:id="rId10"/>
    <p:sldId id="275" r:id="rId11"/>
    <p:sldId id="276" r:id="rId12"/>
    <p:sldId id="269" r:id="rId13"/>
    <p:sldId id="279" r:id="rId14"/>
    <p:sldId id="262" r:id="rId15"/>
    <p:sldId id="436" r:id="rId16"/>
    <p:sldId id="270" r:id="rId17"/>
    <p:sldId id="266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04B"/>
    <a:srgbClr val="7D2E9E"/>
    <a:srgbClr val="9E5CAE"/>
    <a:srgbClr val="484282"/>
    <a:srgbClr val="CA1766"/>
    <a:srgbClr val="877DBC"/>
    <a:srgbClr val="E3E4EA"/>
    <a:srgbClr val="9E6CAE"/>
    <a:srgbClr val="B2205A"/>
    <a:srgbClr val="AE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90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BDBFA-A386-0D49-B6ED-2E240720F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72E380-5810-D448-AC53-5CFA30B7B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ACB7E-0FDE-DB4F-991D-87DB3A2F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331EC5-ACB1-7744-8465-2A49A94A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5E020A-F13A-9747-AED6-CF972DD0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70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3C394-3B1E-B240-BE02-59012FF0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8F9DB3-CF10-CC44-B74C-B7ADED7D1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421B4C-9679-C749-BB63-A8083864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2FC915-0B38-F349-922B-9F1BD590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5994A4-F14C-CD42-A5C1-1B1E6BAD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08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8E3537-093D-FF46-900D-77D0EAEFA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957068-AC62-F744-91C3-07631A083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E2043-176E-914F-A521-D05F912D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EA20A9-6957-8240-98AE-66728B4E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B06D3-330A-C24B-B874-6295A19C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40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3B8A3-0C6E-9E44-A7A4-9B324B46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988792-3267-0F44-A61D-3A5FF691B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C935BA-0CB9-7A41-B047-D4297244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FBACB5-2A40-084A-8B92-C7BFAA74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A7B5C-E6D3-9349-8584-36C348F1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35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52527-6F8B-704E-BB7F-72266CE9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097C50-788D-254E-AF7F-8C5A4B75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3F702E-0A57-9747-8A4F-635D00F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95F9C-50F4-5547-81CF-DBC6D699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092099-A36F-A547-A46B-D9C567A2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0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AD9F3-323D-C143-B3EA-18538CA8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BD91E6-E1A5-DA49-8433-692FE2496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90D7BA-F8A3-1B4C-A443-6FB96BE87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8FB31C-0CFF-0043-8ACC-0B36EAD9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54F309-0158-7A49-97DC-98F5FA6A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028ADC-9BBD-2540-8B77-ED9BCB59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4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8FE85-6604-C14D-AADC-251B8730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6E03EA-CEB7-9C44-B368-EB1A6F3C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914F2E-AE26-394C-ADAF-52C638448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C72D50-FA6A-7C4A-B71C-038D727DE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872661-C455-E04F-9B01-419E4A867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1E59EC-96F1-C54C-8B39-18202C09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E04428-7747-F945-9208-F737ED1C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65CEAA-E8CF-5645-AFD9-E419ADD7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01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8FF10-C1F0-AC47-8D30-43BB7CF8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5C6EF2-35D6-E34B-986A-A818AF73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98CD5C-88E0-3743-8D54-B51C5E3D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8AEA46-7D1D-3F47-A021-27590E75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E8B528-E2CE-634B-8E08-4D20DD16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546AE0-BA12-AF42-9FB3-AA73B8A8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0DB334-EFAD-DD4F-AF49-7119D30C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46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86F58-8747-3B48-985B-BD968424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48ED5-4695-9F4B-B6B1-87584769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1234EB-EB92-8D4C-863F-FDBFE4B8F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4E8F8C-0A07-174B-980A-EE798D03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8C2C73-40D9-8E41-8FFF-0C0F73B4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D97F5B-895A-964F-9F0B-4E48F002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19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7323F-D9D7-8D46-814E-C8266A00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4B18B7-CDDC-1845-A203-7838CC85F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78C748-16F5-CF4D-8509-A5388B8DE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A44825-ADE5-6041-91E6-0500FB5F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E5719E-B720-0E43-8793-A818703E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0493D1-2B8C-3D4C-878D-EA10981F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18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BC405AA-7A1F-6F4D-AFED-3ACF9693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086D9F-5DD6-3744-865F-530DD91CC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7C1387-D53A-C043-9615-0765E126B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AC003-7EBF-914A-9A4E-C40B57340DE0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A1B45-34D9-6F4A-9E4A-36789A297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917AE7-25A0-3244-8CC6-1AF05F0E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15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.emf"/><Relationship Id="rId7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D44D8E32-7765-FA49-8A74-26D128AE9DCE}"/>
              </a:ext>
            </a:extLst>
          </p:cNvPr>
          <p:cNvGrpSpPr/>
          <p:nvPr/>
        </p:nvGrpSpPr>
        <p:grpSpPr>
          <a:xfrm>
            <a:off x="5382227" y="2913947"/>
            <a:ext cx="6204032" cy="1851040"/>
            <a:chOff x="5382227" y="2913947"/>
            <a:chExt cx="6204032" cy="1851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C4BB88-0CD2-C64B-9EA0-BA59756E3E07}"/>
                </a:ext>
              </a:extLst>
            </p:cNvPr>
            <p:cNvSpPr/>
            <p:nvPr/>
          </p:nvSpPr>
          <p:spPr>
            <a:xfrm>
              <a:off x="5382230" y="4299335"/>
              <a:ext cx="4537277" cy="409737"/>
            </a:xfrm>
            <a:prstGeom prst="rect">
              <a:avLst/>
            </a:prstGeom>
            <a:solidFill>
              <a:srgbClr val="484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3ACB1E-2F48-1241-816D-28AD52698229}"/>
                </a:ext>
              </a:extLst>
            </p:cNvPr>
            <p:cNvSpPr/>
            <p:nvPr/>
          </p:nvSpPr>
          <p:spPr>
            <a:xfrm>
              <a:off x="5382229" y="3914053"/>
              <a:ext cx="5335929" cy="409737"/>
            </a:xfrm>
            <a:prstGeom prst="rect">
              <a:avLst/>
            </a:prstGeom>
            <a:solidFill>
              <a:srgbClr val="484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1F233EF-FBD5-2647-9E5E-58005EFC0B9C}"/>
                </a:ext>
              </a:extLst>
            </p:cNvPr>
            <p:cNvGrpSpPr/>
            <p:nvPr/>
          </p:nvGrpSpPr>
          <p:grpSpPr>
            <a:xfrm>
              <a:off x="5382227" y="2913947"/>
              <a:ext cx="6204032" cy="1851040"/>
              <a:chOff x="5266480" y="2288112"/>
              <a:chExt cx="6204032" cy="1851040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9DB5B45-E7A3-5E4A-9A4B-95A12C4B25C8}"/>
                  </a:ext>
                </a:extLst>
              </p:cNvPr>
              <p:cNvSpPr txBox="1"/>
              <p:nvPr/>
            </p:nvSpPr>
            <p:spPr>
              <a:xfrm>
                <a:off x="5266480" y="2288112"/>
                <a:ext cx="48382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UNE CONSULTATION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8C79224-6458-F340-B6FC-D4B78736A307}"/>
                  </a:ext>
                </a:extLst>
              </p:cNvPr>
              <p:cNvSpPr txBox="1"/>
              <p:nvPr/>
            </p:nvSpPr>
            <p:spPr>
              <a:xfrm>
                <a:off x="5266480" y="2739526"/>
                <a:ext cx="5139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DE NÎMES MÉTROPOLE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EC90FD8-9E0A-3B4A-A408-C44B367199A8}"/>
                  </a:ext>
                </a:extLst>
              </p:cNvPr>
              <p:cNvSpPr txBox="1"/>
              <p:nvPr/>
            </p:nvSpPr>
            <p:spPr>
              <a:xfrm>
                <a:off x="5278055" y="3615932"/>
                <a:ext cx="61924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d’aujourd’hui et de demain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D966097-8CA7-0D4E-8CB3-0A186D7D0CAE}"/>
                  </a:ext>
                </a:extLst>
              </p:cNvPr>
              <p:cNvSpPr txBox="1"/>
              <p:nvPr/>
            </p:nvSpPr>
            <p:spPr>
              <a:xfrm>
                <a:off x="5278055" y="3222393"/>
                <a:ext cx="53590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pour </a:t>
                </a:r>
                <a:r>
                  <a:rPr lang="fr-FR" sz="2800" dirty="0" err="1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co</a:t>
                </a:r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-construire les </a:t>
                </a:r>
                <a:r>
                  <a:rPr lang="fr-FR" sz="28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mobilités</a:t>
                </a:r>
              </a:p>
            </p:txBody>
          </p:sp>
        </p:grp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EF29F888-A7CD-3640-9BF6-E8DB97B7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2520D34-FFEB-A940-81A7-15DF9D1FD24C}"/>
              </a:ext>
            </a:extLst>
          </p:cNvPr>
          <p:cNvGrpSpPr/>
          <p:nvPr/>
        </p:nvGrpSpPr>
        <p:grpSpPr>
          <a:xfrm>
            <a:off x="5382226" y="2343069"/>
            <a:ext cx="6204033" cy="1851040"/>
            <a:chOff x="5382226" y="2913947"/>
            <a:chExt cx="6204033" cy="18510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668ACC-739D-CB45-9670-8A9083A3957E}"/>
                </a:ext>
              </a:extLst>
            </p:cNvPr>
            <p:cNvSpPr/>
            <p:nvPr/>
          </p:nvSpPr>
          <p:spPr>
            <a:xfrm>
              <a:off x="5382230" y="4299335"/>
              <a:ext cx="4537277" cy="409737"/>
            </a:xfrm>
            <a:prstGeom prst="rect">
              <a:avLst/>
            </a:prstGeom>
            <a:solidFill>
              <a:srgbClr val="484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E7F862-C536-184B-9CF3-02794A196D32}"/>
                </a:ext>
              </a:extLst>
            </p:cNvPr>
            <p:cNvSpPr/>
            <p:nvPr/>
          </p:nvSpPr>
          <p:spPr>
            <a:xfrm>
              <a:off x="5382229" y="3914053"/>
              <a:ext cx="5335929" cy="409737"/>
            </a:xfrm>
            <a:prstGeom prst="rect">
              <a:avLst/>
            </a:prstGeom>
            <a:solidFill>
              <a:srgbClr val="484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5DC5F638-AB77-7146-B25F-CE97C9BC2761}"/>
                </a:ext>
              </a:extLst>
            </p:cNvPr>
            <p:cNvGrpSpPr/>
            <p:nvPr/>
          </p:nvGrpSpPr>
          <p:grpSpPr>
            <a:xfrm>
              <a:off x="5382226" y="2913947"/>
              <a:ext cx="6204033" cy="1851040"/>
              <a:chOff x="5266479" y="2288112"/>
              <a:chExt cx="6204033" cy="1851040"/>
            </a:xfrm>
          </p:grpSpPr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6E4E4D9-9A47-3247-A3E2-29B8CD52EC4E}"/>
                  </a:ext>
                </a:extLst>
              </p:cNvPr>
              <p:cNvSpPr txBox="1"/>
              <p:nvPr/>
            </p:nvSpPr>
            <p:spPr>
              <a:xfrm>
                <a:off x="5266480" y="2288112"/>
                <a:ext cx="58906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UNE CONSULTATION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BC11339-71D4-064D-8DFF-55528AF566C9}"/>
                  </a:ext>
                </a:extLst>
              </p:cNvPr>
              <p:cNvSpPr txBox="1"/>
              <p:nvPr/>
            </p:nvSpPr>
            <p:spPr>
              <a:xfrm>
                <a:off x="5266480" y="2739526"/>
                <a:ext cx="5139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DE NÎMES MÉTROPOLE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BDCBC35D-1B9D-6446-A7B5-B68EC0C777AE}"/>
                  </a:ext>
                </a:extLst>
              </p:cNvPr>
              <p:cNvSpPr txBox="1"/>
              <p:nvPr/>
            </p:nvSpPr>
            <p:spPr>
              <a:xfrm>
                <a:off x="5278055" y="3615932"/>
                <a:ext cx="61924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d’aujourd’hui et de demain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7F39400-D6FE-F547-93EF-CA93F74B85BF}"/>
                  </a:ext>
                </a:extLst>
              </p:cNvPr>
              <p:cNvSpPr txBox="1"/>
              <p:nvPr/>
            </p:nvSpPr>
            <p:spPr>
              <a:xfrm>
                <a:off x="5266479" y="3222393"/>
                <a:ext cx="53706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pour </a:t>
                </a:r>
                <a:r>
                  <a:rPr lang="fr-FR" sz="2800" dirty="0" err="1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co</a:t>
                </a:r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-construire les </a:t>
                </a:r>
                <a:r>
                  <a:rPr lang="fr-FR" sz="28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mobilités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175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00281096-A083-2A4E-9492-CFBDEDAD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age21image1114112">
            <a:extLst>
              <a:ext uri="{FF2B5EF4-FFF2-40B4-BE49-F238E27FC236}">
                <a16:creationId xmlns:a16="http://schemas.microsoft.com/office/drawing/2014/main" id="{ED2B4571-9AEF-8D4D-AA83-2FBBE1CB9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336" y="1698042"/>
            <a:ext cx="4183584" cy="34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0606E90D-1F4C-7047-978B-CCF60FBC2E32}"/>
              </a:ext>
            </a:extLst>
          </p:cNvPr>
          <p:cNvGrpSpPr/>
          <p:nvPr/>
        </p:nvGrpSpPr>
        <p:grpSpPr>
          <a:xfrm>
            <a:off x="600080" y="3166135"/>
            <a:ext cx="6057494" cy="3555487"/>
            <a:chOff x="4308809" y="1583780"/>
            <a:chExt cx="3598258" cy="211202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88C25EC-5E06-E04C-8F1D-52692B247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476"/>
            <a:stretch/>
          </p:blipFill>
          <p:spPr>
            <a:xfrm>
              <a:off x="6038536" y="1590753"/>
              <a:ext cx="1868531" cy="21050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2BCC1D97-B5DF-D24F-8A54-B668CC002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0170"/>
            <a:stretch/>
          </p:blipFill>
          <p:spPr>
            <a:xfrm>
              <a:off x="4308809" y="1583780"/>
              <a:ext cx="1634792" cy="2105049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81C70A6-5177-1049-AE20-BAD4F26D86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561"/>
          <a:stretch/>
        </p:blipFill>
        <p:spPr>
          <a:xfrm>
            <a:off x="0" y="13013"/>
            <a:ext cx="5415499" cy="24093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D69DCD-FB16-0849-A01F-AA49E47628CD}"/>
              </a:ext>
            </a:extLst>
          </p:cNvPr>
          <p:cNvSpPr txBox="1"/>
          <p:nvPr/>
        </p:nvSpPr>
        <p:spPr>
          <a:xfrm>
            <a:off x="5256682" y="1359893"/>
            <a:ext cx="3171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venir Black" panose="02000503020000020003" pitchFamily="2" charset="0"/>
              </a:rPr>
              <a:t>Les leçons des grands </a:t>
            </a:r>
          </a:p>
          <a:p>
            <a:r>
              <a:rPr lang="fr-FR" b="1" dirty="0">
                <a:solidFill>
                  <a:schemeClr val="bg1"/>
                </a:solidFill>
                <a:latin typeface="Avenir Black" panose="02000503020000020003" pitchFamily="2" charset="0"/>
              </a:rPr>
              <a:t>enseignements des études </a:t>
            </a:r>
          </a:p>
          <a:p>
            <a:r>
              <a:rPr lang="fr-FR" b="1" dirty="0">
                <a:solidFill>
                  <a:schemeClr val="bg1"/>
                </a:solidFill>
                <a:latin typeface="Avenir Black" panose="02000503020000020003" pitchFamily="2" charset="0"/>
              </a:rPr>
              <a:t>sur les mobilités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26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00281096-A083-2A4E-9492-CFBDEDAD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84D993-AA09-C546-83B6-3533E4E23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297" y="127777"/>
            <a:ext cx="5145776" cy="40799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0D38D3-30B7-0449-87BE-E23B0D990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90" y="3630616"/>
            <a:ext cx="5787928" cy="29118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872358-EFA7-BD49-BC27-049E67C75C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6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0B0D6D-DD03-914F-AD83-42AB40B6F5A4}"/>
              </a:ext>
            </a:extLst>
          </p:cNvPr>
          <p:cNvSpPr/>
          <p:nvPr/>
        </p:nvSpPr>
        <p:spPr>
          <a:xfrm>
            <a:off x="5712769" y="2343423"/>
            <a:ext cx="775881" cy="70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5B85E8D-E4E3-F24C-A656-A4AEC33D29D6}"/>
              </a:ext>
            </a:extLst>
          </p:cNvPr>
          <p:cNvCxnSpPr>
            <a:cxnSpLocks/>
          </p:cNvCxnSpPr>
          <p:nvPr/>
        </p:nvCxnSpPr>
        <p:spPr>
          <a:xfrm>
            <a:off x="7270282" y="4044998"/>
            <a:ext cx="2849763" cy="0"/>
          </a:xfrm>
          <a:prstGeom prst="line">
            <a:avLst/>
          </a:prstGeom>
          <a:ln w="12700">
            <a:solidFill>
              <a:srgbClr val="CA1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EB7155D-2918-804D-8CC7-A022DD4165CC}"/>
              </a:ext>
            </a:extLst>
          </p:cNvPr>
          <p:cNvSpPr txBox="1"/>
          <p:nvPr/>
        </p:nvSpPr>
        <p:spPr>
          <a:xfrm>
            <a:off x="8083547" y="3174701"/>
            <a:ext cx="14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E5CAE"/>
                </a:solidFill>
                <a:latin typeface="Avenir Black" panose="02000503020000020003" pitchFamily="2" charset="0"/>
                <a:cs typeface="Poppins" pitchFamily="2" charset="77"/>
              </a:rPr>
              <a:t>27%</a:t>
            </a:r>
          </a:p>
        </p:txBody>
      </p:sp>
      <p:pic>
        <p:nvPicPr>
          <p:cNvPr id="38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D719021E-C5E7-C140-8618-6F48241A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2E11365-C4F2-3149-BAAD-ACE770FD6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4623C08-47ED-8545-B843-296AE3737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230" y="2891042"/>
            <a:ext cx="1054289" cy="1050960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D488260-5A0F-A840-A0AA-CBC76E0F65A7}"/>
              </a:ext>
            </a:extLst>
          </p:cNvPr>
          <p:cNvSpPr txBox="1"/>
          <p:nvPr/>
        </p:nvSpPr>
        <p:spPr>
          <a:xfrm>
            <a:off x="8187663" y="4269173"/>
            <a:ext cx="180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E5CAE"/>
                </a:solidFill>
                <a:latin typeface="Avenir Black" panose="02000503020000020003" pitchFamily="2" charset="0"/>
                <a:cs typeface="Poppins" pitchFamily="2" charset="77"/>
              </a:rPr>
              <a:t>7%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6687DCCB-58E0-664E-80F0-FFC1D26B7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922" y="4050616"/>
            <a:ext cx="1054289" cy="1050960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1C005402-B43B-9140-BED3-733DCAAC4BCF}"/>
              </a:ext>
            </a:extLst>
          </p:cNvPr>
          <p:cNvSpPr txBox="1"/>
          <p:nvPr/>
        </p:nvSpPr>
        <p:spPr>
          <a:xfrm>
            <a:off x="8187663" y="5371738"/>
            <a:ext cx="104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E5CAE"/>
                </a:solidFill>
                <a:latin typeface="Avenir Black" panose="02000503020000020003" pitchFamily="2" charset="0"/>
                <a:cs typeface="Poppins" pitchFamily="2" charset="77"/>
              </a:rPr>
              <a:t>1%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4C7A19EA-387C-CA4A-8B96-3484C1012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719" y="5113564"/>
            <a:ext cx="1022188" cy="1018961"/>
          </a:xfrm>
          <a:prstGeom prst="rect">
            <a:avLst/>
          </a:prstGeom>
        </p:spPr>
      </p:pic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E1A8B256-5501-EE4F-AEBF-EF565A6C28E1}"/>
              </a:ext>
            </a:extLst>
          </p:cNvPr>
          <p:cNvCxnSpPr>
            <a:cxnSpLocks/>
          </p:cNvCxnSpPr>
          <p:nvPr/>
        </p:nvCxnSpPr>
        <p:spPr>
          <a:xfrm>
            <a:off x="7280861" y="5090040"/>
            <a:ext cx="2849763" cy="0"/>
          </a:xfrm>
          <a:prstGeom prst="line">
            <a:avLst/>
          </a:prstGeom>
          <a:ln w="12700">
            <a:solidFill>
              <a:srgbClr val="DF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821DC586-C4A8-564A-9C92-0E7F63C74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75" y="4211705"/>
            <a:ext cx="725925" cy="749112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ADFD4572-63E6-3542-B221-A8AEC941D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308" y="5266051"/>
            <a:ext cx="889409" cy="690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71F53C7B-4B18-A14A-84E6-5C18116E2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4178" y="2981453"/>
            <a:ext cx="827778" cy="8277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F35EE1D-FA49-E44D-967F-5DD6BA434883}"/>
              </a:ext>
            </a:extLst>
          </p:cNvPr>
          <p:cNvSpPr txBox="1"/>
          <p:nvPr/>
        </p:nvSpPr>
        <p:spPr>
          <a:xfrm>
            <a:off x="375133" y="3345844"/>
            <a:ext cx="45360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DF004B"/>
                </a:solidFill>
                <a:latin typeface="Avenir Black" panose="02000503020000020003" pitchFamily="2" charset="0"/>
              </a:rPr>
              <a:t>POUR SYNTHÉTISER</a:t>
            </a:r>
          </a:p>
          <a:p>
            <a:pPr algn="ctr"/>
            <a:r>
              <a:rPr lang="fr-FR" sz="3200" b="1" dirty="0">
                <a:solidFill>
                  <a:srgbClr val="DF004B"/>
                </a:solidFill>
                <a:latin typeface="Avenir Black" panose="02000503020000020003" pitchFamily="2" charset="0"/>
              </a:rPr>
              <a:t>SUR NÎMES MÉTROPOLE</a:t>
            </a:r>
          </a:p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FE4ED61-881D-4B42-A7F1-54151F8BA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1887" y="585917"/>
            <a:ext cx="931020" cy="931020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596A4D6-8E56-5B45-95BD-6F91AE8C79B7}"/>
              </a:ext>
            </a:extLst>
          </p:cNvPr>
          <p:cNvCxnSpPr>
            <a:cxnSpLocks/>
          </p:cNvCxnSpPr>
          <p:nvPr/>
        </p:nvCxnSpPr>
        <p:spPr>
          <a:xfrm>
            <a:off x="7280860" y="1678026"/>
            <a:ext cx="2849763" cy="0"/>
          </a:xfrm>
          <a:prstGeom prst="line">
            <a:avLst/>
          </a:prstGeom>
          <a:ln w="12700">
            <a:solidFill>
              <a:srgbClr val="CA1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4A856D8-7ABE-FE41-ACEB-91A35720E66E}"/>
              </a:ext>
            </a:extLst>
          </p:cNvPr>
          <p:cNvSpPr txBox="1"/>
          <p:nvPr/>
        </p:nvSpPr>
        <p:spPr>
          <a:xfrm>
            <a:off x="6944917" y="477697"/>
            <a:ext cx="390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A1766"/>
                </a:solidFill>
                <a:latin typeface="Avenir Black" panose="02000503020000020003" pitchFamily="2" charset="0"/>
              </a:rPr>
              <a:t>3,5 déplacements/jour</a:t>
            </a:r>
            <a:endParaRPr lang="fr-FR" sz="2400" b="1" baseline="30000" dirty="0">
              <a:solidFill>
                <a:srgbClr val="CA1766"/>
              </a:solidFill>
              <a:latin typeface="Avenir Black" panose="02000503020000020003" pitchFamily="2" charset="0"/>
            </a:endParaRPr>
          </a:p>
          <a:p>
            <a:pPr algn="ctr"/>
            <a:r>
              <a:rPr lang="fr-FR" sz="2400" b="1" dirty="0">
                <a:solidFill>
                  <a:srgbClr val="CA1766"/>
                </a:solidFill>
                <a:latin typeface="Avenir Black" panose="02000503020000020003" pitchFamily="2" charset="0"/>
              </a:rPr>
              <a:t>14km/jour</a:t>
            </a:r>
          </a:p>
          <a:p>
            <a:pPr algn="ctr"/>
            <a:r>
              <a:rPr lang="fr-FR" sz="2400" b="1" dirty="0">
                <a:solidFill>
                  <a:srgbClr val="CA1766"/>
                </a:solidFill>
                <a:latin typeface="Avenir Black" panose="02000503020000020003" pitchFamily="2" charset="0"/>
              </a:rPr>
              <a:t>48mn/jour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7C884EE-35AD-DE47-A52F-AE0CA5C649DD}"/>
              </a:ext>
            </a:extLst>
          </p:cNvPr>
          <p:cNvCxnSpPr>
            <a:cxnSpLocks/>
          </p:cNvCxnSpPr>
          <p:nvPr/>
        </p:nvCxnSpPr>
        <p:spPr>
          <a:xfrm>
            <a:off x="7280860" y="2818378"/>
            <a:ext cx="2849763" cy="0"/>
          </a:xfrm>
          <a:prstGeom prst="line">
            <a:avLst/>
          </a:prstGeom>
          <a:ln w="12700">
            <a:solidFill>
              <a:srgbClr val="CA1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AE4AABC-7E33-EA4E-B156-37773984C622}"/>
              </a:ext>
            </a:extLst>
          </p:cNvPr>
          <p:cNvSpPr txBox="1"/>
          <p:nvPr/>
        </p:nvSpPr>
        <p:spPr>
          <a:xfrm>
            <a:off x="8043863" y="1941033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9E5CAE"/>
                </a:solidFill>
                <a:latin typeface="Avenir Black" panose="02000503020000020003" pitchFamily="2" charset="0"/>
                <a:cs typeface="Poppins" pitchFamily="2" charset="77"/>
              </a:rPr>
              <a:t>64%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E66501A-26BB-8441-8B42-BD20BE178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687" y="1832718"/>
            <a:ext cx="897524" cy="88231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038F3C2-E661-904C-84E6-12FD908FC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4668" y="1692814"/>
            <a:ext cx="1105020" cy="11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0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0B0D6D-DD03-914F-AD83-42AB40B6F5A4}"/>
              </a:ext>
            </a:extLst>
          </p:cNvPr>
          <p:cNvSpPr/>
          <p:nvPr/>
        </p:nvSpPr>
        <p:spPr>
          <a:xfrm>
            <a:off x="4889097" y="1593256"/>
            <a:ext cx="6317403" cy="70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DF004B"/>
                </a:solidFill>
                <a:latin typeface="Avenir Book" panose="02000503020000020003" pitchFamily="2" charset="0"/>
              </a:rPr>
              <a:t>PART DES TRANSPORTS EN COMMUN DANS LES DÉPLACEMENTS</a:t>
            </a:r>
          </a:p>
        </p:txBody>
      </p:sp>
      <p:pic>
        <p:nvPicPr>
          <p:cNvPr id="38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D719021E-C5E7-C140-8618-6F48241A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2E11365-C4F2-3149-BAAD-ACE770FD6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24226443-011C-4F40-BE46-6406EBBD1364}"/>
              </a:ext>
            </a:extLst>
          </p:cNvPr>
          <p:cNvSpPr txBox="1"/>
          <p:nvPr/>
        </p:nvSpPr>
        <p:spPr>
          <a:xfrm>
            <a:off x="178748" y="3186026"/>
            <a:ext cx="3836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DF004B"/>
                </a:solidFill>
                <a:latin typeface="Avenir Black" panose="02000503020000020003" pitchFamily="2" charset="0"/>
              </a:rPr>
              <a:t>ET AILLEURS</a:t>
            </a:r>
          </a:p>
          <a:p>
            <a:pPr algn="ctr"/>
            <a:r>
              <a:rPr lang="fr-FR" sz="3600" b="1" dirty="0">
                <a:solidFill>
                  <a:srgbClr val="DF004B"/>
                </a:solidFill>
                <a:latin typeface="Avenir Black" panose="02000503020000020003" pitchFamily="2" charset="0"/>
              </a:rPr>
              <a:t>EN </a:t>
            </a:r>
          </a:p>
          <a:p>
            <a:pPr algn="ctr"/>
            <a:r>
              <a:rPr lang="fr-FR" sz="3600" b="1" dirty="0">
                <a:solidFill>
                  <a:srgbClr val="DF004B"/>
                </a:solidFill>
                <a:latin typeface="Avenir Black" panose="02000503020000020003" pitchFamily="2" charset="0"/>
              </a:rPr>
              <a:t>FRANCE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DB2616-D206-3B42-8D57-0AD9E2D05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873" y="304048"/>
            <a:ext cx="725925" cy="7491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9B5504-A1C9-2B40-A096-3CA9F1B67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690" y="121140"/>
            <a:ext cx="1054289" cy="10509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AC025E9-8346-994A-A40E-20F579346C88}"/>
              </a:ext>
            </a:extLst>
          </p:cNvPr>
          <p:cNvSpPr txBox="1"/>
          <p:nvPr/>
        </p:nvSpPr>
        <p:spPr>
          <a:xfrm>
            <a:off x="6243145" y="2427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6EE39E0B-4801-EE43-A2F1-8FE7C04B4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15178"/>
              </p:ext>
            </p:extLst>
          </p:nvPr>
        </p:nvGraphicFramePr>
        <p:xfrm>
          <a:off x="4314824" y="2538177"/>
          <a:ext cx="7244186" cy="3530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093">
                  <a:extLst>
                    <a:ext uri="{9D8B030D-6E8A-4147-A177-3AD203B41FA5}">
                      <a16:colId xmlns:a16="http://schemas.microsoft.com/office/drawing/2014/main" val="751994216"/>
                    </a:ext>
                  </a:extLst>
                </a:gridCol>
                <a:gridCol w="3622093">
                  <a:extLst>
                    <a:ext uri="{9D8B030D-6E8A-4147-A177-3AD203B41FA5}">
                      <a16:colId xmlns:a16="http://schemas.microsoft.com/office/drawing/2014/main" val="3385316453"/>
                    </a:ext>
                  </a:extLst>
                </a:gridCol>
              </a:tblGrid>
              <a:tr h="7061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COLLECTIVITES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6C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POURCENTAGE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6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17830"/>
                  </a:ext>
                </a:extLst>
              </a:tr>
              <a:tr h="7061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Nîmes Métropole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7%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94415"/>
                  </a:ext>
                </a:extLst>
              </a:tr>
              <a:tr h="7061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Grand Nancy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10%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87565"/>
                  </a:ext>
                </a:extLst>
              </a:tr>
              <a:tr h="7061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Grand Besançon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12%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464473"/>
                  </a:ext>
                </a:extLst>
              </a:tr>
              <a:tr h="7061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Grand Dijon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13%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16445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A4ACAD28-2C62-EE41-9DBC-33AAE324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034" y="2570161"/>
            <a:ext cx="14281251" cy="171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6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39814C7-F39E-5A4F-B705-25B42CA9BA65}"/>
              </a:ext>
            </a:extLst>
          </p:cNvPr>
          <p:cNvSpPr txBox="1"/>
          <p:nvPr/>
        </p:nvSpPr>
        <p:spPr>
          <a:xfrm>
            <a:off x="807398" y="2925115"/>
            <a:ext cx="3836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DF004B"/>
                </a:solidFill>
                <a:latin typeface="Avenir Black" panose="02000503020000020003" pitchFamily="2" charset="0"/>
              </a:rPr>
              <a:t>TANGO </a:t>
            </a:r>
          </a:p>
          <a:p>
            <a:pPr algn="ctr"/>
            <a:r>
              <a:rPr lang="fr-FR" sz="3600" b="1">
                <a:solidFill>
                  <a:srgbClr val="DF004B"/>
                </a:solidFill>
                <a:latin typeface="Avenir Black" panose="02000503020000020003" pitchFamily="2" charset="0"/>
              </a:rPr>
              <a:t>Le réseau aujourd’hui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B0D6D-DD03-914F-AD83-42AB40B6F5A4}"/>
              </a:ext>
            </a:extLst>
          </p:cNvPr>
          <p:cNvSpPr/>
          <p:nvPr/>
        </p:nvSpPr>
        <p:spPr>
          <a:xfrm>
            <a:off x="5712769" y="2343423"/>
            <a:ext cx="775881" cy="70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2A00A71F-56D3-B846-8D0C-66E58D175154}"/>
              </a:ext>
            </a:extLst>
          </p:cNvPr>
          <p:cNvGrpSpPr/>
          <p:nvPr/>
        </p:nvGrpSpPr>
        <p:grpSpPr>
          <a:xfrm>
            <a:off x="5890880" y="1204252"/>
            <a:ext cx="3927243" cy="4864106"/>
            <a:chOff x="6183111" y="1279666"/>
            <a:chExt cx="3927243" cy="4864106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7B1C40E8-1472-E648-921B-1DC6A21A0053}"/>
                </a:ext>
              </a:extLst>
            </p:cNvPr>
            <p:cNvGrpSpPr/>
            <p:nvPr/>
          </p:nvGrpSpPr>
          <p:grpSpPr>
            <a:xfrm>
              <a:off x="6183111" y="1279666"/>
              <a:ext cx="3188765" cy="1051834"/>
              <a:chOff x="6135976" y="1260812"/>
              <a:chExt cx="3188765" cy="1051834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719ACCF-9A26-6949-9401-485B71FBE0F4}"/>
                  </a:ext>
                </a:extLst>
              </p:cNvPr>
              <p:cNvSpPr txBox="1"/>
              <p:nvPr/>
            </p:nvSpPr>
            <p:spPr>
              <a:xfrm>
                <a:off x="6135976" y="1260812"/>
                <a:ext cx="13654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4000" b="1" dirty="0">
                    <a:solidFill>
                      <a:srgbClr val="CA1766"/>
                    </a:solidFill>
                    <a:latin typeface="Avenir Black" panose="02000503020000020003" pitchFamily="2" charset="0"/>
                  </a:rPr>
                  <a:t>74</a:t>
                </a:r>
                <a:r>
                  <a:rPr lang="fr-FR" sz="4000" b="1" baseline="30000" dirty="0">
                    <a:solidFill>
                      <a:srgbClr val="CA1766"/>
                    </a:solidFill>
                    <a:latin typeface="Avenir Black" panose="02000503020000020003" pitchFamily="2" charset="0"/>
                  </a:rPr>
                  <a:t>%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B2AC039-C77D-1846-9C2B-4731C8B8998D}"/>
                  </a:ext>
                </a:extLst>
              </p:cNvPr>
              <p:cNvSpPr txBox="1"/>
              <p:nvPr/>
            </p:nvSpPr>
            <p:spPr>
              <a:xfrm>
                <a:off x="7364735" y="1471089"/>
                <a:ext cx="1960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>
                    <a:solidFill>
                      <a:srgbClr val="CA1766"/>
                    </a:solidFill>
                    <a:latin typeface="Avenir Black" panose="02000503020000020003" pitchFamily="2" charset="0"/>
                    <a:cs typeface="Poppins" pitchFamily="2" charset="77"/>
                  </a:rPr>
                  <a:t>DU TRAFIC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31AEB3E-82A0-E04A-B9F3-0982ADB48853}"/>
                  </a:ext>
                </a:extLst>
              </p:cNvPr>
              <p:cNvSpPr txBox="1"/>
              <p:nvPr/>
            </p:nvSpPr>
            <p:spPr>
              <a:xfrm>
                <a:off x="6456700" y="1820203"/>
                <a:ext cx="26452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b="1">
                    <a:solidFill>
                      <a:srgbClr val="7D2E9E"/>
                    </a:solidFill>
                    <a:latin typeface="Avenir Heavy" panose="02000503020000020003" pitchFamily="2" charset="0"/>
                    <a:cs typeface="Poppins" pitchFamily="2" charset="77"/>
                  </a:rPr>
                  <a:t>EST POUR DES TRAJETS </a:t>
                </a:r>
              </a:p>
              <a:p>
                <a:r>
                  <a:rPr lang="fr-FR" sz="1300" b="1">
                    <a:solidFill>
                      <a:srgbClr val="7D2E9E"/>
                    </a:solidFill>
                    <a:latin typeface="Avenir Heavy" panose="02000503020000020003" pitchFamily="2" charset="0"/>
                    <a:cs typeface="Poppins" pitchFamily="2" charset="77"/>
                  </a:rPr>
                  <a:t>DOMICILE – TRAVAIL / ÉTUDES</a:t>
                </a:r>
              </a:p>
            </p:txBody>
          </p:sp>
        </p:grp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19267B9-56D0-404F-8F43-282175470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7041" y="1369517"/>
              <a:ext cx="931020" cy="931020"/>
            </a:xfrm>
            <a:prstGeom prst="rect">
              <a:avLst/>
            </a:prstGeom>
          </p:spPr>
        </p:pic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5B85E8D-E4E3-F24C-A656-A4AEC33D29D6}"/>
                </a:ext>
              </a:extLst>
            </p:cNvPr>
            <p:cNvCxnSpPr/>
            <p:nvPr/>
          </p:nvCxnSpPr>
          <p:spPr>
            <a:xfrm>
              <a:off x="6400800" y="2548871"/>
              <a:ext cx="3709554" cy="0"/>
            </a:xfrm>
            <a:prstGeom prst="line">
              <a:avLst/>
            </a:prstGeom>
            <a:ln w="12700">
              <a:solidFill>
                <a:srgbClr val="DF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5597C54-133D-BD42-92B5-4EE92A83BE1B}"/>
                </a:ext>
              </a:extLst>
            </p:cNvPr>
            <p:cNvSpPr txBox="1"/>
            <p:nvPr/>
          </p:nvSpPr>
          <p:spPr>
            <a:xfrm>
              <a:off x="6735281" y="2665008"/>
              <a:ext cx="50039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6200" b="1">
                  <a:solidFill>
                    <a:srgbClr val="7D2E9E"/>
                  </a:solidFill>
                  <a:latin typeface="Avenir Black" panose="02000503020000020003" pitchFamily="2" charset="0"/>
                </a:rPr>
                <a:t>2</a:t>
              </a:r>
              <a:endParaRPr lang="fr-FR" sz="6200" b="1" baseline="30000">
                <a:solidFill>
                  <a:srgbClr val="7D2E9E"/>
                </a:solidFill>
                <a:latin typeface="Avenir Black" panose="02000503020000020003" pitchFamily="2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EB7155D-2918-804D-8CC7-A022DD4165CC}"/>
                </a:ext>
              </a:extLst>
            </p:cNvPr>
            <p:cNvSpPr txBox="1"/>
            <p:nvPr/>
          </p:nvSpPr>
          <p:spPr>
            <a:xfrm>
              <a:off x="7300649" y="2767595"/>
              <a:ext cx="13654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>
                  <a:solidFill>
                    <a:srgbClr val="9E5CAE"/>
                  </a:solidFill>
                  <a:latin typeface="Avenir Black" panose="02000503020000020003" pitchFamily="2" charset="0"/>
                  <a:cs typeface="Poppins" pitchFamily="2" charset="77"/>
                </a:rPr>
                <a:t>LIGNES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17707B8-362C-A84E-A875-39ED5ED83962}"/>
                </a:ext>
              </a:extLst>
            </p:cNvPr>
            <p:cNvSpPr txBox="1"/>
            <p:nvPr/>
          </p:nvSpPr>
          <p:spPr>
            <a:xfrm>
              <a:off x="7293216" y="3116460"/>
              <a:ext cx="13654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>
                  <a:solidFill>
                    <a:srgbClr val="DF004B"/>
                  </a:solidFill>
                  <a:latin typeface="Avenir Black" panose="02000503020000020003" pitchFamily="2" charset="0"/>
                  <a:cs typeface="Poppins" pitchFamily="2" charset="77"/>
                </a:rPr>
                <a:t>de BHNS</a:t>
              </a: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8B2D6B76-C1D1-624C-B219-36C362AC5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1354" y="2667179"/>
              <a:ext cx="931017" cy="931017"/>
            </a:xfrm>
            <a:prstGeom prst="rect">
              <a:avLst/>
            </a:prstGeom>
          </p:spPr>
        </p:pic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34EB6055-52E9-8E4C-AB06-7C55D3C49B77}"/>
                </a:ext>
              </a:extLst>
            </p:cNvPr>
            <p:cNvCxnSpPr/>
            <p:nvPr/>
          </p:nvCxnSpPr>
          <p:spPr>
            <a:xfrm>
              <a:off x="6400800" y="3733434"/>
              <a:ext cx="3709554" cy="0"/>
            </a:xfrm>
            <a:prstGeom prst="line">
              <a:avLst/>
            </a:prstGeom>
            <a:ln w="12700">
              <a:solidFill>
                <a:srgbClr val="DF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AF5E3F4-06B0-9644-90F1-498F07B68CCB}"/>
                </a:ext>
              </a:extLst>
            </p:cNvPr>
            <p:cNvSpPr txBox="1"/>
            <p:nvPr/>
          </p:nvSpPr>
          <p:spPr>
            <a:xfrm>
              <a:off x="6724890" y="3876989"/>
              <a:ext cx="50039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6200" b="1">
                  <a:solidFill>
                    <a:srgbClr val="9E5CAE"/>
                  </a:solidFill>
                  <a:latin typeface="Avenir Black" panose="02000503020000020003" pitchFamily="2" charset="0"/>
                </a:rPr>
                <a:t>9</a:t>
              </a:r>
              <a:endParaRPr lang="fr-FR" sz="6200" b="1" baseline="30000">
                <a:solidFill>
                  <a:srgbClr val="9E5CAE"/>
                </a:solidFill>
                <a:latin typeface="Avenir Black" panose="02000503020000020003" pitchFamily="2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B84F0BB-4D90-FF46-843C-36564C797ED5}"/>
                </a:ext>
              </a:extLst>
            </p:cNvPr>
            <p:cNvSpPr txBox="1"/>
            <p:nvPr/>
          </p:nvSpPr>
          <p:spPr>
            <a:xfrm>
              <a:off x="7290258" y="3979576"/>
              <a:ext cx="13654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>
                  <a:solidFill>
                    <a:srgbClr val="CA1766"/>
                  </a:solidFill>
                  <a:latin typeface="Avenir Black" panose="02000503020000020003" pitchFamily="2" charset="0"/>
                  <a:cs typeface="Poppins" pitchFamily="2" charset="77"/>
                </a:rPr>
                <a:t>LIGNES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9704AA8-FE0D-8E46-9355-EC1387E97EED}"/>
                </a:ext>
              </a:extLst>
            </p:cNvPr>
            <p:cNvSpPr txBox="1"/>
            <p:nvPr/>
          </p:nvSpPr>
          <p:spPr>
            <a:xfrm>
              <a:off x="7303607" y="4307659"/>
              <a:ext cx="13654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00" b="1">
                  <a:solidFill>
                    <a:srgbClr val="7D2E9E"/>
                  </a:solidFill>
                  <a:latin typeface="Avenir Black" panose="02000503020000020003" pitchFamily="2" charset="0"/>
                  <a:cs typeface="Poppins" pitchFamily="2" charset="77"/>
                </a:rPr>
                <a:t>urbaines</a:t>
              </a: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C2464C47-A417-B641-91A6-4C65F40E84D8}"/>
                </a:ext>
              </a:extLst>
            </p:cNvPr>
            <p:cNvCxnSpPr/>
            <p:nvPr/>
          </p:nvCxnSpPr>
          <p:spPr>
            <a:xfrm>
              <a:off x="6400800" y="4928389"/>
              <a:ext cx="3709554" cy="0"/>
            </a:xfrm>
            <a:prstGeom prst="line">
              <a:avLst/>
            </a:prstGeom>
            <a:ln w="12700">
              <a:solidFill>
                <a:srgbClr val="DF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103B3A7-5FC8-4A42-94E3-C8C4CD09E876}"/>
                </a:ext>
              </a:extLst>
            </p:cNvPr>
            <p:cNvSpPr txBox="1"/>
            <p:nvPr/>
          </p:nvSpPr>
          <p:spPr>
            <a:xfrm>
              <a:off x="6724890" y="5097332"/>
              <a:ext cx="50039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6200" b="1">
                  <a:solidFill>
                    <a:srgbClr val="CA1766"/>
                  </a:solidFill>
                  <a:latin typeface="Avenir Black" panose="02000503020000020003" pitchFamily="2" charset="0"/>
                </a:rPr>
                <a:t>9</a:t>
              </a:r>
              <a:endParaRPr lang="fr-FR" sz="6200" b="1" baseline="30000">
                <a:solidFill>
                  <a:srgbClr val="CA1766"/>
                </a:solidFill>
                <a:latin typeface="Avenir Black" panose="02000503020000020003" pitchFamily="2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F0D18BF-F5F4-0047-B769-3AE76DDE6BF7}"/>
                </a:ext>
              </a:extLst>
            </p:cNvPr>
            <p:cNvSpPr txBox="1"/>
            <p:nvPr/>
          </p:nvSpPr>
          <p:spPr>
            <a:xfrm>
              <a:off x="7290258" y="5220701"/>
              <a:ext cx="13654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>
                  <a:solidFill>
                    <a:srgbClr val="7D2E9E"/>
                  </a:solidFill>
                  <a:latin typeface="Avenir Black" panose="02000503020000020003" pitchFamily="2" charset="0"/>
                  <a:cs typeface="Poppins" pitchFamily="2" charset="77"/>
                </a:rPr>
                <a:t>LIGNES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DA705CA-0A79-5149-9027-1AFCDE1B1E34}"/>
                </a:ext>
              </a:extLst>
            </p:cNvPr>
            <p:cNvSpPr txBox="1"/>
            <p:nvPr/>
          </p:nvSpPr>
          <p:spPr>
            <a:xfrm>
              <a:off x="7303607" y="5559175"/>
              <a:ext cx="1539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9E5CAE"/>
                  </a:solidFill>
                  <a:latin typeface="Avenir Black" panose="02000503020000020003" pitchFamily="2" charset="0"/>
                  <a:cs typeface="Poppins" pitchFamily="2" charset="77"/>
                </a:rPr>
                <a:t>périurbaines</a:t>
              </a:r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B8BC32AA-5F09-4A45-AACC-ECE54DCB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1354" y="3872524"/>
              <a:ext cx="931017" cy="931017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84278A73-5D3F-164B-AB62-1F6083C25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9941" y="5092868"/>
              <a:ext cx="931017" cy="931017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B51DD772-1561-094A-BC1B-D51AA32D7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1503" y="2882032"/>
              <a:ext cx="602200" cy="419715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9BED10CC-81D5-C14B-B05D-760F854A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31400" y="4054566"/>
              <a:ext cx="662303" cy="582156"/>
            </a:xfrm>
            <a:prstGeom prst="rect">
              <a:avLst/>
            </a:prstGeom>
          </p:spPr>
        </p:pic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88400A9C-BF87-8C4A-AAE6-D0E5A9E7E7E8}"/>
                </a:ext>
              </a:extLst>
            </p:cNvPr>
            <p:cNvSpPr/>
            <p:nvPr/>
          </p:nvSpPr>
          <p:spPr>
            <a:xfrm>
              <a:off x="9552258" y="4224620"/>
              <a:ext cx="171516" cy="171516"/>
            </a:xfrm>
            <a:prstGeom prst="ellipse">
              <a:avLst/>
            </a:prstGeom>
            <a:solidFill>
              <a:srgbClr val="7D2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D2E9E"/>
                </a:solidFill>
              </a:endParaRPr>
            </a:p>
          </p:txBody>
        </p: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3781E202-91B3-8449-9A02-2DD32A66B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7111" y="5334547"/>
              <a:ext cx="537801" cy="472720"/>
            </a:xfrm>
            <a:prstGeom prst="rect">
              <a:avLst/>
            </a:prstGeom>
          </p:spPr>
        </p:pic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787FCB23-E372-0A40-BFF5-9FD633B05BE3}"/>
                </a:ext>
              </a:extLst>
            </p:cNvPr>
            <p:cNvSpPr/>
            <p:nvPr/>
          </p:nvSpPr>
          <p:spPr>
            <a:xfrm>
              <a:off x="9262723" y="5218632"/>
              <a:ext cx="687275" cy="687275"/>
            </a:xfrm>
            <a:prstGeom prst="ellipse">
              <a:avLst/>
            </a:prstGeom>
            <a:noFill/>
            <a:ln w="38100">
              <a:solidFill>
                <a:srgbClr val="7D2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8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D719021E-C5E7-C140-8618-6F48241A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8836701-C7C7-B046-8E1C-B043788B22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2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D4AB7-8F24-1841-8495-CC0EF169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RESEAU AUJOURD’HUI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6D36A8B-8C50-4D40-8718-13A20F32B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2" y="228447"/>
            <a:ext cx="11968975" cy="63619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2F7F378-DE65-094A-8092-A0F70DE0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592" y="5631592"/>
            <a:ext cx="1226408" cy="12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32FCC96-6CA8-FA41-83F7-0AAAE531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51317F-0264-324B-8ADD-AB0E26EE737E}"/>
              </a:ext>
            </a:extLst>
          </p:cNvPr>
          <p:cNvSpPr/>
          <p:nvPr/>
        </p:nvSpPr>
        <p:spPr>
          <a:xfrm>
            <a:off x="2252949" y="2500733"/>
            <a:ext cx="3294411" cy="409737"/>
          </a:xfrm>
          <a:prstGeom prst="rect">
            <a:avLst/>
          </a:prstGeom>
          <a:solidFill>
            <a:srgbClr val="48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D397F8-45F0-6E40-8D10-9F956006E00C}"/>
              </a:ext>
            </a:extLst>
          </p:cNvPr>
          <p:cNvSpPr txBox="1"/>
          <p:nvPr/>
        </p:nvSpPr>
        <p:spPr>
          <a:xfrm>
            <a:off x="1232189" y="3304359"/>
            <a:ext cx="533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HABITANTS DE NÎMES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C1CBCD-5DB3-5E4B-888F-33F73DE6174A}"/>
              </a:ext>
            </a:extLst>
          </p:cNvPr>
          <p:cNvSpPr txBox="1"/>
          <p:nvPr/>
        </p:nvSpPr>
        <p:spPr>
          <a:xfrm>
            <a:off x="1277587" y="3731121"/>
            <a:ext cx="277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MÉTROPOLE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1D27-1495-614D-BF41-8E5B769A94F4}"/>
              </a:ext>
            </a:extLst>
          </p:cNvPr>
          <p:cNvSpPr/>
          <p:nvPr/>
        </p:nvSpPr>
        <p:spPr>
          <a:xfrm>
            <a:off x="1297907" y="2907133"/>
            <a:ext cx="4178333" cy="409737"/>
          </a:xfrm>
          <a:prstGeom prst="rect">
            <a:avLst/>
          </a:prstGeom>
          <a:solidFill>
            <a:srgbClr val="48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D02B22-0C80-C04C-9D0E-6E7881B0223A}"/>
              </a:ext>
            </a:extLst>
          </p:cNvPr>
          <p:cNvSpPr txBox="1"/>
          <p:nvPr/>
        </p:nvSpPr>
        <p:spPr>
          <a:xfrm>
            <a:off x="1297906" y="2434567"/>
            <a:ext cx="4178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LA CONSULTATION DES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74CB4A5-8367-0048-A8BA-7443FF01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08" y="1238828"/>
            <a:ext cx="693452" cy="6741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1D3FAE-7438-A745-A9E2-6940BDB1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17" y="4525938"/>
            <a:ext cx="1758286" cy="23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C175FC4-5F4B-954D-A648-FC75F6D4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53" y="2485765"/>
            <a:ext cx="154719" cy="1035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57" y="3183679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953" y="3892142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0CF9F6-793D-7D45-B28D-B4F730EBED27}"/>
              </a:ext>
            </a:extLst>
          </p:cNvPr>
          <p:cNvSpPr txBox="1"/>
          <p:nvPr/>
        </p:nvSpPr>
        <p:spPr>
          <a:xfrm>
            <a:off x="357809" y="2349731"/>
            <a:ext cx="4214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Comment consultons-nous les habitants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39BD58-22A6-B341-8623-D34C20E21303}"/>
              </a:ext>
            </a:extLst>
          </p:cNvPr>
          <p:cNvSpPr txBox="1"/>
          <p:nvPr/>
        </p:nvSpPr>
        <p:spPr>
          <a:xfrm>
            <a:off x="6255026" y="1040462"/>
            <a:ext cx="520354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Information publiée dans le magazine Métropole (décembre 21)</a:t>
            </a:r>
          </a:p>
          <a:p>
            <a:endParaRPr lang="fr-FR" dirty="0"/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Information après des élus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Consultation ouverte aux habitant  SUR INSCRIPTION sur internet</a:t>
            </a:r>
          </a:p>
          <a:p>
            <a:endParaRPr lang="fr-FR" dirty="0"/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Organisation de tables rondes par secteur géographique</a:t>
            </a:r>
          </a:p>
          <a:p>
            <a:endParaRPr lang="fr-FR" dirty="0"/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Présentation du futur réseau Tango du secteur concerné</a:t>
            </a:r>
          </a:p>
          <a:p>
            <a:endParaRPr lang="fr-FR" dirty="0"/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Dans chaque atelier, les participants seront appelés à exprimer leur souhait au regard du tracé en faisant des propositions alternatives crédibles.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A01664-25D0-4C40-BFF3-D26D2A49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57" y="4600605"/>
            <a:ext cx="154719" cy="1035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AFF63B1-D5EE-9244-A15A-E08B726B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89" y="1874364"/>
            <a:ext cx="154719" cy="10355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8C8D21C-0D9E-E040-864E-4507B054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125" y="1187326"/>
            <a:ext cx="154719" cy="1035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C05F3ED-9755-FE42-82BC-E6452C2364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3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0CF9F6-793D-7D45-B28D-B4F730EBED27}"/>
              </a:ext>
            </a:extLst>
          </p:cNvPr>
          <p:cNvSpPr txBox="1"/>
          <p:nvPr/>
        </p:nvSpPr>
        <p:spPr>
          <a:xfrm>
            <a:off x="357809" y="2349731"/>
            <a:ext cx="44142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Quand consultons-nous les habitants ?</a:t>
            </a:r>
          </a:p>
          <a:p>
            <a:pPr algn="ctr"/>
            <a:r>
              <a:rPr lang="fr-FR" sz="3200" b="1" dirty="0">
                <a:solidFill>
                  <a:srgbClr val="CA1766"/>
                </a:solidFill>
                <a:latin typeface="Avenir Black" panose="02000503020000020003" pitchFamily="2" charset="0"/>
              </a:rPr>
              <a:t>11 ateliers</a:t>
            </a:r>
          </a:p>
          <a:p>
            <a:pPr algn="ctr"/>
            <a:r>
              <a:rPr lang="fr-FR" sz="3200" b="1" dirty="0">
                <a:solidFill>
                  <a:srgbClr val="CA1766"/>
                </a:solidFill>
                <a:latin typeface="Avenir Black" panose="02000503020000020003" pitchFamily="2" charset="0"/>
              </a:rPr>
              <a:t>entre le 25 janvier &amp; le 10 février 2022 </a:t>
            </a:r>
          </a:p>
          <a:p>
            <a:pPr algn="ctr"/>
            <a:endParaRPr lang="fr-FR" sz="4000" b="1" dirty="0">
              <a:solidFill>
                <a:srgbClr val="CA1766"/>
              </a:solidFill>
              <a:latin typeface="Avenir Black" panose="02000503020000020003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39BD58-22A6-B341-8623-D34C20E21303}"/>
              </a:ext>
            </a:extLst>
          </p:cNvPr>
          <p:cNvSpPr txBox="1"/>
          <p:nvPr/>
        </p:nvSpPr>
        <p:spPr>
          <a:xfrm>
            <a:off x="6310693" y="403098"/>
            <a:ext cx="581085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25/01/22  14h – 17h  Secteur Nîmes Costières à Nîmes Métropole (Colisée 3 - 3 rue du Colisée - Nîmes)</a:t>
            </a:r>
          </a:p>
          <a:p>
            <a:endParaRPr lang="fr-FR" sz="1200" dirty="0">
              <a:latin typeface="Avenir Book" panose="02000503020000020003" pitchFamily="2" charset="0"/>
            </a:endParaRPr>
          </a:p>
          <a:p>
            <a:r>
              <a:rPr lang="fr-FR" sz="1200" dirty="0">
                <a:latin typeface="Avenir Book" panose="02000503020000020003" pitchFamily="2" charset="0"/>
              </a:rPr>
              <a:t>26/01/22  14h -17h Secteur Gardonnenque à la Calmette (Halle des Sports P. Debureau)</a:t>
            </a:r>
          </a:p>
          <a:p>
            <a:endParaRPr lang="fr-FR" sz="1200" dirty="0">
              <a:latin typeface="Avenir Book" panose="02000503020000020003" pitchFamily="2" charset="0"/>
            </a:endParaRPr>
          </a:p>
          <a:p>
            <a:r>
              <a:rPr lang="fr-FR" sz="1200" dirty="0">
                <a:latin typeface="Avenir Book" panose="02000503020000020003" pitchFamily="2" charset="0"/>
              </a:rPr>
              <a:t>27/01/22   14h -17h  Secteur Garrigues à Marguerittes (Salle Polyvalente Louis Picard)</a:t>
            </a:r>
          </a:p>
          <a:p>
            <a:endParaRPr lang="fr-FR" sz="1200" dirty="0">
              <a:latin typeface="Avenir Book" panose="02000503020000020003" pitchFamily="2" charset="0"/>
            </a:endParaRPr>
          </a:p>
          <a:p>
            <a:r>
              <a:rPr lang="fr-FR" sz="1200" dirty="0">
                <a:latin typeface="Avenir Book" panose="02000503020000020003" pitchFamily="2" charset="0"/>
              </a:rPr>
              <a:t>01/02/22  14h- 17h  Secteur Nîmes Garrigues Ouest à Nîmes Métropole (Colisée 3 - 3 rue du Colisée - Nîmes)</a:t>
            </a:r>
          </a:p>
          <a:p>
            <a:endParaRPr lang="fr-FR" sz="1200" dirty="0">
              <a:latin typeface="Avenir Book" panose="02000503020000020003" pitchFamily="2" charset="0"/>
            </a:endParaRPr>
          </a:p>
          <a:p>
            <a:r>
              <a:rPr lang="fr-FR" sz="1200" dirty="0">
                <a:latin typeface="Avenir Book" panose="02000503020000020003" pitchFamily="2" charset="0"/>
              </a:rPr>
              <a:t>02/02/22  14h- 17h  Secteur Costières – Saint-Gilles à Rodilhan (Espace culturel Bernard Fabre)</a:t>
            </a:r>
          </a:p>
          <a:p>
            <a:endParaRPr lang="fr-FR" sz="1200" dirty="0">
              <a:latin typeface="Avenir Book" panose="02000503020000020003" pitchFamily="2" charset="0"/>
            </a:endParaRPr>
          </a:p>
          <a:p>
            <a:r>
              <a:rPr lang="fr-FR" sz="1200" dirty="0">
                <a:latin typeface="Avenir Book" panose="02000503020000020003" pitchFamily="2" charset="0"/>
              </a:rPr>
              <a:t>03/02/22  14h- 17h  Secteur Nîmes Centre à Nîmes Métropole (Colisée 3 - 3 rue du Colisée - Nîmes)</a:t>
            </a:r>
          </a:p>
          <a:p>
            <a:endParaRPr lang="fr-FR" sz="1200" dirty="0">
              <a:latin typeface="Avenir Book" panose="02000503020000020003" pitchFamily="2" charset="0"/>
            </a:endParaRPr>
          </a:p>
          <a:p>
            <a:r>
              <a:rPr lang="fr-FR" sz="1200" dirty="0">
                <a:latin typeface="Avenir Book" panose="02000503020000020003" pitchFamily="2" charset="0"/>
              </a:rPr>
              <a:t>03/02/22  17h -20h  Secteur Nîmes </a:t>
            </a:r>
            <a:r>
              <a:rPr lang="fr-FR" sz="1200" dirty="0" err="1">
                <a:latin typeface="Avenir Book" panose="02000503020000020003" pitchFamily="2" charset="0"/>
              </a:rPr>
              <a:t>Courbessac</a:t>
            </a:r>
            <a:r>
              <a:rPr lang="fr-FR" sz="1200" dirty="0">
                <a:latin typeface="Avenir Book" panose="02000503020000020003" pitchFamily="2" charset="0"/>
              </a:rPr>
              <a:t> Mas de </a:t>
            </a:r>
            <a:r>
              <a:rPr lang="fr-FR" sz="1200" dirty="0" err="1">
                <a:latin typeface="Avenir Book" panose="02000503020000020003" pitchFamily="2" charset="0"/>
              </a:rPr>
              <a:t>Mingues</a:t>
            </a:r>
            <a:r>
              <a:rPr lang="fr-FR" sz="1200" dirty="0">
                <a:latin typeface="Avenir Book" panose="02000503020000020003" pitchFamily="2" charset="0"/>
              </a:rPr>
              <a:t> à Nîmes Métropole (Colisée 3 - 3 rue du Colisée - Nîmes)</a:t>
            </a:r>
          </a:p>
          <a:p>
            <a:endParaRPr lang="fr-FR" sz="1200" dirty="0">
              <a:latin typeface="Avenir Book" panose="02000503020000020003" pitchFamily="2" charset="0"/>
            </a:endParaRPr>
          </a:p>
          <a:p>
            <a:r>
              <a:rPr lang="fr-FR" sz="1200" dirty="0">
                <a:latin typeface="Avenir Book" panose="02000503020000020003" pitchFamily="2" charset="0"/>
              </a:rPr>
              <a:t>07/02/22  14h- 17h  Secteur Nîmes Garrigues Nord à Nîmes Métropole (Colisée 3 - 3 rue du Colisée - Nîmes)</a:t>
            </a:r>
          </a:p>
          <a:p>
            <a:endParaRPr lang="fr-FR" sz="1200" dirty="0">
              <a:latin typeface="Avenir Book" panose="02000503020000020003" pitchFamily="2" charset="0"/>
            </a:endParaRPr>
          </a:p>
          <a:p>
            <a:r>
              <a:rPr lang="fr-FR" sz="1200" dirty="0">
                <a:latin typeface="Avenir Book" panose="02000503020000020003" pitchFamily="2" charset="0"/>
              </a:rPr>
              <a:t>08/02/22  14h- 17h  Secteur Nîmes Ouest Saint Césaire à Nîmes Métropole (Colisée 3 - 3 rue du Colisée - Nîmes)</a:t>
            </a:r>
          </a:p>
          <a:p>
            <a:endParaRPr lang="fr-FR" sz="1200" dirty="0">
              <a:latin typeface="Avenir Book" panose="02000503020000020003" pitchFamily="2" charset="0"/>
            </a:endParaRPr>
          </a:p>
          <a:p>
            <a:r>
              <a:rPr lang="fr-FR" sz="1200" dirty="0">
                <a:latin typeface="Avenir Book" panose="02000503020000020003" pitchFamily="2" charset="0"/>
              </a:rPr>
              <a:t>09/02/22  14h- 17h Secteur </a:t>
            </a:r>
            <a:r>
              <a:rPr lang="fr-FR" sz="1200" dirty="0" err="1">
                <a:latin typeface="Avenir Book" panose="02000503020000020003" pitchFamily="2" charset="0"/>
              </a:rPr>
              <a:t>Vaunage</a:t>
            </a:r>
            <a:r>
              <a:rPr lang="fr-FR" sz="1200" dirty="0">
                <a:latin typeface="Avenir Book" panose="02000503020000020003" pitchFamily="2" charset="0"/>
              </a:rPr>
              <a:t> à Langlade (Salle Jean Cavalier)</a:t>
            </a:r>
          </a:p>
          <a:p>
            <a:endParaRPr lang="fr-FR" sz="1200" dirty="0">
              <a:latin typeface="Avenir Book" panose="02000503020000020003" pitchFamily="2" charset="0"/>
            </a:endParaRPr>
          </a:p>
          <a:p>
            <a:r>
              <a:rPr lang="fr-FR" sz="1200" dirty="0">
                <a:latin typeface="Avenir Book" panose="02000503020000020003" pitchFamily="2" charset="0"/>
              </a:rPr>
              <a:t>10/02/22  14h- 17h  Secteur Nîmes </a:t>
            </a:r>
            <a:r>
              <a:rPr lang="fr-FR" sz="1200" dirty="0" err="1">
                <a:latin typeface="Avenir Book" panose="02000503020000020003" pitchFamily="2" charset="0"/>
              </a:rPr>
              <a:t>Grézan</a:t>
            </a:r>
            <a:r>
              <a:rPr lang="fr-FR" sz="1200" dirty="0">
                <a:latin typeface="Avenir Book" panose="02000503020000020003" pitchFamily="2" charset="0"/>
              </a:rPr>
              <a:t> Chemin Bas d’Avignon à  Nîmes Métropole (Colisée 3 - 3 rue du Colisée - Nîmes</a:t>
            </a:r>
            <a:r>
              <a:rPr lang="fr-FR" sz="1400" dirty="0">
                <a:latin typeface="Avenir Book" panose="02000503020000020003" pitchFamily="2" charset="0"/>
              </a:rPr>
              <a:t>)</a:t>
            </a:r>
          </a:p>
          <a:p>
            <a:endParaRPr lang="en-US" sz="1400" dirty="0">
              <a:latin typeface="Avenir Book" panose="02000503020000020003" pitchFamily="2" charset="0"/>
            </a:endParaRPr>
          </a:p>
          <a:p>
            <a:endParaRPr lang="en-US" dirty="0"/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7F8D59F-034F-384E-A872-8D103E131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F24E175-1B2C-40E0-9E23-1B7AC5B6383A}"/>
              </a:ext>
            </a:extLst>
          </p:cNvPr>
          <p:cNvGrpSpPr/>
          <p:nvPr/>
        </p:nvGrpSpPr>
        <p:grpSpPr>
          <a:xfrm>
            <a:off x="6139751" y="517479"/>
            <a:ext cx="205131" cy="5428605"/>
            <a:chOff x="6139751" y="517479"/>
            <a:chExt cx="205131" cy="542860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C175FC4-5F4B-954D-A648-FC75F6D4D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9751" y="1560916"/>
              <a:ext cx="154719" cy="103552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920C695-4DCF-014D-BDCB-9E278383A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4038" y="2100960"/>
              <a:ext cx="154719" cy="103552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2940CDC-0D74-4142-95DE-221AE77D3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4246" y="2680982"/>
              <a:ext cx="154719" cy="103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6A01664-25D0-4C40-BFF3-D26D2A496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5557" y="3211911"/>
              <a:ext cx="154719" cy="103552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AFF63B1-D5EE-9244-A15A-E08B726B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1504" y="1135208"/>
              <a:ext cx="154719" cy="103552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8C8D21C-0D9E-E040-864E-4507B0541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5974" y="517479"/>
              <a:ext cx="154719" cy="10355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CD73F9A-9C4F-714B-A8B4-3594AEFD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8509" y="3782183"/>
              <a:ext cx="154719" cy="103552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968697ED-8013-DC44-9810-63F591545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7910" y="4300096"/>
              <a:ext cx="154719" cy="10355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70B9ED60-EE4C-BC42-BF04-3B60462A8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7910" y="4874375"/>
              <a:ext cx="154719" cy="103552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9183543-8609-654D-A784-BF0975AD7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0163" y="5842532"/>
              <a:ext cx="154719" cy="10355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E890F92-E551-43BA-B74C-AFFAEA86D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7910" y="5421503"/>
              <a:ext cx="154719" cy="103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1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85AF1BA-21AB-EE41-85FB-613862B8F296}"/>
              </a:ext>
            </a:extLst>
          </p:cNvPr>
          <p:cNvSpPr txBox="1"/>
          <p:nvPr/>
        </p:nvSpPr>
        <p:spPr>
          <a:xfrm>
            <a:off x="196769" y="2451704"/>
            <a:ext cx="44446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rgbClr val="CA1766"/>
                </a:solidFill>
                <a:latin typeface="Avenir Black" panose="02000503020000020003" pitchFamily="2" charset="0"/>
              </a:rPr>
              <a:t>Les mobilités de Nîmes Métropole au cœur de l’avenir du territoire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FB0F907-8C35-C049-8C95-4DAC0A501A71}"/>
              </a:ext>
            </a:extLst>
          </p:cNvPr>
          <p:cNvSpPr txBox="1"/>
          <p:nvPr/>
        </p:nvSpPr>
        <p:spPr>
          <a:xfrm>
            <a:off x="6096000" y="4436601"/>
            <a:ext cx="575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/>
                <a:cs typeface="Poppins" pitchFamily="2" charset="77"/>
              </a:rPr>
              <a:t>Inciter à l’utilisation des modes de transports alternatifs, plus doux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E0AC08-471C-704B-A065-EAD07F0882D9}"/>
              </a:ext>
            </a:extLst>
          </p:cNvPr>
          <p:cNvSpPr txBox="1"/>
          <p:nvPr/>
        </p:nvSpPr>
        <p:spPr>
          <a:xfrm>
            <a:off x="6120606" y="2451704"/>
            <a:ext cx="578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  <a:cs typeface="Poppins" pitchFamily="2" charset="77"/>
              </a:rPr>
              <a:t>Améliorer les déplacements urbains, en les rendant plus proches des attentes des habitants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3246972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41282" y="3998880"/>
            <a:ext cx="154718" cy="1035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7099E9-1CF5-D74F-ABD3-1DFC97D6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4555942"/>
            <a:ext cx="154719" cy="1035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92A350E-BBB2-2348-AADD-49251F53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5057216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52B955-7E16-9E4F-BC39-626F1E6767D3}"/>
              </a:ext>
            </a:extLst>
          </p:cNvPr>
          <p:cNvSpPr txBox="1"/>
          <p:nvPr/>
        </p:nvSpPr>
        <p:spPr>
          <a:xfrm>
            <a:off x="6096000" y="4985731"/>
            <a:ext cx="46937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Contribuer, à l’échelle de Nîmes Métropole, à la lutte contre le </a:t>
            </a:r>
          </a:p>
          <a:p>
            <a:r>
              <a:rPr lang="fr-FR" sz="1400" dirty="0">
                <a:latin typeface="Avenir Book" panose="02000503020000020003" pitchFamily="2" charset="0"/>
              </a:rPr>
              <a:t>réchauffement climatique grâce, entre autres, à la réduction </a:t>
            </a:r>
          </a:p>
          <a:p>
            <a:r>
              <a:rPr lang="fr-FR" sz="1400" dirty="0">
                <a:latin typeface="Avenir Book" panose="02000503020000020003" pitchFamily="2" charset="0"/>
              </a:rPr>
              <a:t>des émissions des gaz à effet de serre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CB70EC-CE89-AF49-ABD3-780A53647509}"/>
              </a:ext>
            </a:extLst>
          </p:cNvPr>
          <p:cNvSpPr txBox="1"/>
          <p:nvPr/>
        </p:nvSpPr>
        <p:spPr>
          <a:xfrm>
            <a:off x="6120606" y="3887471"/>
            <a:ext cx="457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Maintenir les développements urbains et économiques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0D3114D-7E06-DF4B-B0DB-6A27620F48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0CCD87-1CDA-BA4D-960B-E7E054E65ACF}"/>
              </a:ext>
            </a:extLst>
          </p:cNvPr>
          <p:cNvSpPr txBox="1"/>
          <p:nvPr/>
        </p:nvSpPr>
        <p:spPr>
          <a:xfrm>
            <a:off x="6120606" y="3119803"/>
            <a:ext cx="566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venir Book" panose="02000503020000020003" pitchFamily="2" charset="0"/>
              </a:rPr>
              <a:t>Améliorer la qualité de vie des habitants dans un territoire aux circulations fluides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D1733B8-E295-3746-8B26-E6ACB7C0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2608554"/>
            <a:ext cx="154719" cy="1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0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85AF1BA-21AB-EE41-85FB-613862B8F296}"/>
              </a:ext>
            </a:extLst>
          </p:cNvPr>
          <p:cNvSpPr txBox="1"/>
          <p:nvPr/>
        </p:nvSpPr>
        <p:spPr>
          <a:xfrm>
            <a:off x="196769" y="2874500"/>
            <a:ext cx="444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Un réseau</a:t>
            </a:r>
          </a:p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TANGO optimisé en</a:t>
            </a:r>
          </a:p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2022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3246972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01" y="3748246"/>
            <a:ext cx="154719" cy="1035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7099E9-1CF5-D74F-ABD3-1DFC97D6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01" y="4609526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7D85F3-75E5-BD48-9046-F6ECEE42EC31}"/>
              </a:ext>
            </a:extLst>
          </p:cNvPr>
          <p:cNvSpPr txBox="1"/>
          <p:nvPr/>
        </p:nvSpPr>
        <p:spPr>
          <a:xfrm>
            <a:off x="6095420" y="3150595"/>
            <a:ext cx="384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  <a:cs typeface="Poppins" pitchFamily="2" charset="77"/>
              </a:rPr>
              <a:t>Offrir des liaisons plus directes et plus rapides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AF0A1-93CB-5448-A521-BD121C6F5A2E}"/>
              </a:ext>
            </a:extLst>
          </p:cNvPr>
          <p:cNvSpPr txBox="1"/>
          <p:nvPr/>
        </p:nvSpPr>
        <p:spPr>
          <a:xfrm>
            <a:off x="6121224" y="4411410"/>
            <a:ext cx="589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Inciter à l’utilisation d’autres modes de transports (que le véhicule individuel)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F58782-C7FF-A440-B5FD-379B3305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552" y="4151773"/>
            <a:ext cx="154719" cy="1035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0E0201-08F0-7A4F-8B03-D7CE9E32B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DC3C2C-F306-9F4C-8DBD-C700A554F4D2}"/>
              </a:ext>
            </a:extLst>
          </p:cNvPr>
          <p:cNvSpPr txBox="1"/>
          <p:nvPr/>
        </p:nvSpPr>
        <p:spPr>
          <a:xfrm>
            <a:off x="6095420" y="3490468"/>
            <a:ext cx="589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Adapter le réseau aux besoins des administrés et plus particulièrement la clientèle active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250AAE-B4A9-0C4E-A472-E3ECFC7362A4}"/>
              </a:ext>
            </a:extLst>
          </p:cNvPr>
          <p:cNvSpPr txBox="1"/>
          <p:nvPr/>
        </p:nvSpPr>
        <p:spPr>
          <a:xfrm>
            <a:off x="6096000" y="4045784"/>
            <a:ext cx="270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Gagner des temps de parcours </a:t>
            </a:r>
          </a:p>
        </p:txBody>
      </p:sp>
    </p:spTree>
    <p:extLst>
      <p:ext uri="{BB962C8B-B14F-4D97-AF65-F5344CB8AC3E}">
        <p14:creationId xmlns:p14="http://schemas.microsoft.com/office/powerpoint/2010/main" val="15226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85AF1BA-21AB-EE41-85FB-613862B8F296}"/>
              </a:ext>
            </a:extLst>
          </p:cNvPr>
          <p:cNvSpPr txBox="1"/>
          <p:nvPr/>
        </p:nvSpPr>
        <p:spPr>
          <a:xfrm>
            <a:off x="196769" y="3299182"/>
            <a:ext cx="444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Un Plan de mobilité (PDM)</a:t>
            </a:r>
          </a:p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2030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3246972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01" y="3748246"/>
            <a:ext cx="154719" cy="1035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7099E9-1CF5-D74F-ABD3-1DFC97D6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722" y="5134622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7D85F3-75E5-BD48-9046-F6ECEE42EC31}"/>
              </a:ext>
            </a:extLst>
          </p:cNvPr>
          <p:cNvSpPr txBox="1"/>
          <p:nvPr/>
        </p:nvSpPr>
        <p:spPr>
          <a:xfrm>
            <a:off x="6095420" y="3084548"/>
            <a:ext cx="5646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latin typeface="Avenir Book" panose="02000503020000020003" pitchFamily="2" charset="0"/>
                <a:cs typeface="Poppins" pitchFamily="2" charset="77"/>
              </a:rPr>
              <a:t>Un document cadre qui projette Nîmes Métropole à échéance 2030 </a:t>
            </a:r>
          </a:p>
          <a:p>
            <a:r>
              <a:rPr lang="fr-FR" sz="1400">
                <a:latin typeface="Avenir Book" panose="02000503020000020003" pitchFamily="2" charset="0"/>
                <a:cs typeface="Poppins" pitchFamily="2" charset="77"/>
              </a:rPr>
              <a:t>en matière de mobilités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AF0A1-93CB-5448-A521-BD121C6F5A2E}"/>
              </a:ext>
            </a:extLst>
          </p:cNvPr>
          <p:cNvSpPr txBox="1"/>
          <p:nvPr/>
        </p:nvSpPr>
        <p:spPr>
          <a:xfrm>
            <a:off x="6095420" y="4403299"/>
            <a:ext cx="589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Un territoire accessible à tous et pour tous grâce à un réseau interconnecté favorisant l’intermodalité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F58782-C7FF-A440-B5FD-379B3305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00" y="4505411"/>
            <a:ext cx="154719" cy="1035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0E0201-08F0-7A4F-8B03-D7CE9E32B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DC3C2C-F306-9F4C-8DBD-C700A554F4D2}"/>
              </a:ext>
            </a:extLst>
          </p:cNvPr>
          <p:cNvSpPr txBox="1"/>
          <p:nvPr/>
        </p:nvSpPr>
        <p:spPr>
          <a:xfrm>
            <a:off x="6095420" y="3646133"/>
            <a:ext cx="5899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venir Book" panose="02000503020000020003" pitchFamily="2" charset="0"/>
              </a:rPr>
              <a:t>Des objectifs ambitieux pour mieux répondre à l’avenir de notre territoire qui concilient développement économique et préservation de l’environnement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A02CAB-A64B-5F4A-A699-C572E4A141FD}"/>
              </a:ext>
            </a:extLst>
          </p:cNvPr>
          <p:cNvSpPr txBox="1"/>
          <p:nvPr/>
        </p:nvSpPr>
        <p:spPr>
          <a:xfrm>
            <a:off x="6098441" y="5006685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latin typeface="Avenir Book" panose="02000503020000020003" pitchFamily="2" charset="0"/>
              </a:rPr>
              <a:t>Pour un territoire toujours plus attractif</a:t>
            </a:r>
          </a:p>
        </p:txBody>
      </p:sp>
    </p:spTree>
    <p:extLst>
      <p:ext uri="{BB962C8B-B14F-4D97-AF65-F5344CB8AC3E}">
        <p14:creationId xmlns:p14="http://schemas.microsoft.com/office/powerpoint/2010/main" val="236272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C175FC4-5F4B-954D-A648-FC75F6D4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2507505"/>
            <a:ext cx="154719" cy="1035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3246972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3892845"/>
            <a:ext cx="154719" cy="1035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7099E9-1CF5-D74F-ABD3-1DFC97D6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4555942"/>
            <a:ext cx="154719" cy="1035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92A350E-BBB2-2348-AADD-49251F53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5057216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0CF9F6-793D-7D45-B28D-B4F730EBED27}"/>
              </a:ext>
            </a:extLst>
          </p:cNvPr>
          <p:cNvSpPr txBox="1"/>
          <p:nvPr/>
        </p:nvSpPr>
        <p:spPr>
          <a:xfrm>
            <a:off x="357809" y="2349731"/>
            <a:ext cx="42141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Pourquoi consulter les habitants ?</a:t>
            </a:r>
          </a:p>
          <a:p>
            <a:pPr algn="ctr"/>
            <a:r>
              <a:rPr lang="fr-FR" sz="3600" b="1" i="1" dirty="0">
                <a:solidFill>
                  <a:srgbClr val="CA1766"/>
                </a:solidFill>
                <a:latin typeface="Avenir Black" panose="02000503020000020003" pitchFamily="2" charset="0"/>
              </a:rPr>
              <a:t>« Imaginons le territoire de demain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9148D0-90D2-374B-BA3F-8CDB77C11730}"/>
              </a:ext>
            </a:extLst>
          </p:cNvPr>
          <p:cNvSpPr txBox="1"/>
          <p:nvPr/>
        </p:nvSpPr>
        <p:spPr>
          <a:xfrm>
            <a:off x="6096000" y="2415405"/>
            <a:ext cx="461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Favoriser la connaissance des actions de mobilités menées par</a:t>
            </a:r>
          </a:p>
          <a:p>
            <a:r>
              <a:rPr lang="fr-FR" sz="1400" dirty="0">
                <a:latin typeface="Avenir Book" panose="02000503020000020003" pitchFamily="2" charset="0"/>
              </a:rPr>
              <a:t>l’Agglomération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4A9B17-1051-7848-9E71-12A74EA74015}"/>
              </a:ext>
            </a:extLst>
          </p:cNvPr>
          <p:cNvSpPr txBox="1"/>
          <p:nvPr/>
        </p:nvSpPr>
        <p:spPr>
          <a:xfrm>
            <a:off x="6096000" y="3117974"/>
            <a:ext cx="4701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Partager et faire comprendre la logique du réseau Tango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7128AB-25DA-8E4C-BD55-9B10FFE0C017}"/>
              </a:ext>
            </a:extLst>
          </p:cNvPr>
          <p:cNvSpPr txBox="1"/>
          <p:nvPr/>
        </p:nvSpPr>
        <p:spPr>
          <a:xfrm>
            <a:off x="6057719" y="3779818"/>
            <a:ext cx="447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Avenir Book" panose="02000503020000020003" pitchFamily="2" charset="0"/>
              </a:rPr>
              <a:t>Co-construire</a:t>
            </a:r>
            <a:r>
              <a:rPr lang="fr-FR" sz="1400" dirty="0">
                <a:latin typeface="Avenir Book" panose="02000503020000020003" pitchFamily="2" charset="0"/>
              </a:rPr>
              <a:t> les projets de déplacement avec les habitants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122D46-9E20-B745-BAD7-9A9AB92260CD}"/>
              </a:ext>
            </a:extLst>
          </p:cNvPr>
          <p:cNvSpPr txBox="1"/>
          <p:nvPr/>
        </p:nvSpPr>
        <p:spPr>
          <a:xfrm>
            <a:off x="6096000" y="4440394"/>
            <a:ext cx="4854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Les impliquer dans l’acceptation du Plan de Mobilité (PDM) 2030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17AC2E-7679-2E49-980F-6E8C96B7BCC3}"/>
              </a:ext>
            </a:extLst>
          </p:cNvPr>
          <p:cNvSpPr txBox="1"/>
          <p:nvPr/>
        </p:nvSpPr>
        <p:spPr>
          <a:xfrm>
            <a:off x="6096000" y="4971181"/>
            <a:ext cx="4095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Les inciter à utiliser d’autres modes de transports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1658455-E254-D947-BF06-4F2F7FC19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131898" y="91106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4887CBD-B7F9-4821-98B6-D0FAF0B73509}"/>
              </a:ext>
            </a:extLst>
          </p:cNvPr>
          <p:cNvSpPr/>
          <p:nvPr/>
        </p:nvSpPr>
        <p:spPr>
          <a:xfrm>
            <a:off x="9171592" y="1739076"/>
            <a:ext cx="2939098" cy="3897840"/>
          </a:xfrm>
          <a:prstGeom prst="rect">
            <a:avLst/>
          </a:prstGeom>
          <a:solidFill>
            <a:srgbClr val="008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887CBD-B7F9-4821-98B6-D0FAF0B73509}"/>
              </a:ext>
            </a:extLst>
          </p:cNvPr>
          <p:cNvSpPr/>
          <p:nvPr/>
        </p:nvSpPr>
        <p:spPr>
          <a:xfrm>
            <a:off x="5094798" y="1739077"/>
            <a:ext cx="3997774" cy="3876380"/>
          </a:xfrm>
          <a:prstGeom prst="rect">
            <a:avLst/>
          </a:prstGeom>
          <a:solidFill>
            <a:srgbClr val="FF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692" y="937071"/>
            <a:ext cx="11514666" cy="836645"/>
          </a:xfrm>
        </p:spPr>
        <p:txBody>
          <a:bodyPr>
            <a:normAutofit fontScale="90000"/>
          </a:bodyPr>
          <a:lstStyle/>
          <a:p>
            <a:r>
              <a:rPr lang="fr-FR" dirty="0"/>
              <a:t>  </a:t>
            </a:r>
            <a:r>
              <a:rPr lang="fr-FR" b="1" dirty="0">
                <a:solidFill>
                  <a:srgbClr val="DF004B"/>
                </a:solidFill>
                <a:latin typeface="Avenir Book" panose="02000503020000020003" pitchFamily="2" charset="0"/>
              </a:rPr>
              <a:t>Démarches Réseau 2022, PDM et Plan Vélo</a:t>
            </a:r>
            <a:br>
              <a:rPr lang="fr-FR" dirty="0"/>
            </a:br>
            <a:endParaRPr lang="fr-FR" sz="32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87CBD-B7F9-4821-98B6-D0FAF0B73509}"/>
              </a:ext>
            </a:extLst>
          </p:cNvPr>
          <p:cNvSpPr/>
          <p:nvPr/>
        </p:nvSpPr>
        <p:spPr>
          <a:xfrm>
            <a:off x="126205" y="1740198"/>
            <a:ext cx="4844886" cy="3847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9136E7-42ED-4D77-9E3B-31569C54378E}"/>
              </a:ext>
            </a:extLst>
          </p:cNvPr>
          <p:cNvSpPr txBox="1"/>
          <p:nvPr/>
        </p:nvSpPr>
        <p:spPr>
          <a:xfrm>
            <a:off x="200025" y="1858350"/>
            <a:ext cx="14531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Ateliers communes</a:t>
            </a:r>
          </a:p>
          <a:p>
            <a:r>
              <a:rPr lang="fr-FR" sz="1600" dirty="0">
                <a:solidFill>
                  <a:srgbClr val="C00000"/>
                </a:solidFill>
              </a:rPr>
              <a:t>Sept. – Oct. 2021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FCBBA4-B4AB-490B-8D55-4671F441145A}"/>
              </a:ext>
            </a:extLst>
          </p:cNvPr>
          <p:cNvSpPr txBox="1"/>
          <p:nvPr/>
        </p:nvSpPr>
        <p:spPr>
          <a:xfrm>
            <a:off x="3456431" y="1813070"/>
            <a:ext cx="15333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Ateliers Géographiques </a:t>
            </a:r>
            <a:r>
              <a:rPr lang="fr-FR" sz="1600" dirty="0"/>
              <a:t>« Grand public »</a:t>
            </a:r>
          </a:p>
          <a:p>
            <a:r>
              <a:rPr lang="fr-FR" sz="1600" dirty="0">
                <a:solidFill>
                  <a:srgbClr val="C00000"/>
                </a:solidFill>
              </a:rPr>
              <a:t>Janv. - Fév. 2022</a:t>
            </a:r>
          </a:p>
          <a:p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3841EB-9233-47AB-A42E-1929BDEFB32E}"/>
              </a:ext>
            </a:extLst>
          </p:cNvPr>
          <p:cNvSpPr txBox="1"/>
          <p:nvPr/>
        </p:nvSpPr>
        <p:spPr>
          <a:xfrm>
            <a:off x="1719836" y="1829775"/>
            <a:ext cx="165529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Réunion Plénière </a:t>
            </a:r>
            <a:r>
              <a:rPr lang="fr-FR" sz="1600" dirty="0"/>
              <a:t>Maires des communes</a:t>
            </a:r>
          </a:p>
          <a:p>
            <a:r>
              <a:rPr lang="fr-FR" sz="1600" dirty="0">
                <a:solidFill>
                  <a:srgbClr val="C00000"/>
                </a:solidFill>
              </a:rPr>
              <a:t>Janvier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14326B-F814-4084-A571-9B10026F149B}"/>
              </a:ext>
            </a:extLst>
          </p:cNvPr>
          <p:cNvSpPr txBox="1"/>
          <p:nvPr/>
        </p:nvSpPr>
        <p:spPr>
          <a:xfrm>
            <a:off x="233933" y="4564695"/>
            <a:ext cx="22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PDM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0EC111-E1C9-4C60-BA9A-57382C617F51}"/>
              </a:ext>
            </a:extLst>
          </p:cNvPr>
          <p:cNvSpPr txBox="1"/>
          <p:nvPr/>
        </p:nvSpPr>
        <p:spPr>
          <a:xfrm>
            <a:off x="3519488" y="4549364"/>
            <a:ext cx="22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PDM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C971EC-38E8-4C9C-83BD-D773FC054D85}"/>
              </a:ext>
            </a:extLst>
          </p:cNvPr>
          <p:cNvSpPr txBox="1"/>
          <p:nvPr/>
        </p:nvSpPr>
        <p:spPr>
          <a:xfrm>
            <a:off x="2698562" y="5811024"/>
            <a:ext cx="1976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9E5CAE"/>
                </a:solidFill>
              </a:rPr>
              <a:t>Plan d’action Vélo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DE0901-E1CE-462E-9ADF-5C27ABBE8E7B}"/>
              </a:ext>
            </a:extLst>
          </p:cNvPr>
          <p:cNvSpPr txBox="1"/>
          <p:nvPr/>
        </p:nvSpPr>
        <p:spPr>
          <a:xfrm>
            <a:off x="120482" y="1375934"/>
            <a:ext cx="484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84282"/>
                </a:solidFill>
                <a:latin typeface="Avenir Book" panose="02000503020000020003" pitchFamily="2" charset="0"/>
              </a:rPr>
              <a:t>Construction des scénarios</a:t>
            </a:r>
          </a:p>
        </p:txBody>
      </p:sp>
      <p:sp>
        <p:nvSpPr>
          <p:cNvPr id="14" name="Flèche : bas 16">
            <a:extLst>
              <a:ext uri="{FF2B5EF4-FFF2-40B4-BE49-F238E27FC236}">
                <a16:creationId xmlns:a16="http://schemas.microsoft.com/office/drawing/2014/main" id="{4D8D1396-99FD-4756-9F16-BBA98D486ABE}"/>
              </a:ext>
            </a:extLst>
          </p:cNvPr>
          <p:cNvSpPr/>
          <p:nvPr/>
        </p:nvSpPr>
        <p:spPr>
          <a:xfrm>
            <a:off x="3657600" y="5181093"/>
            <a:ext cx="333376" cy="60034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E5EA54-2FE2-4B76-8FDE-6FADECCACD61}"/>
              </a:ext>
            </a:extLst>
          </p:cNvPr>
          <p:cNvSpPr txBox="1"/>
          <p:nvPr/>
        </p:nvSpPr>
        <p:spPr>
          <a:xfrm>
            <a:off x="5739482" y="4395476"/>
            <a:ext cx="146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Conseil de Développement</a:t>
            </a:r>
          </a:p>
          <a:p>
            <a:r>
              <a:rPr lang="fr-FR" sz="1600" dirty="0">
                <a:solidFill>
                  <a:srgbClr val="C00000"/>
                </a:solidFill>
              </a:rPr>
              <a:t>Février 2022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FC7D2F-3633-40EB-BCFC-08D7A3071BEE}"/>
              </a:ext>
            </a:extLst>
          </p:cNvPr>
          <p:cNvSpPr txBox="1"/>
          <p:nvPr/>
        </p:nvSpPr>
        <p:spPr>
          <a:xfrm>
            <a:off x="7373017" y="4379972"/>
            <a:ext cx="146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Choix d’un scénario</a:t>
            </a:r>
          </a:p>
          <a:p>
            <a:r>
              <a:rPr lang="fr-FR" sz="1600" dirty="0">
                <a:solidFill>
                  <a:srgbClr val="C00000"/>
                </a:solidFill>
              </a:rPr>
              <a:t>Mars 2022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0B91DDA-633E-44F7-A406-441AC1C1DBD5}"/>
              </a:ext>
            </a:extLst>
          </p:cNvPr>
          <p:cNvSpPr txBox="1"/>
          <p:nvPr/>
        </p:nvSpPr>
        <p:spPr>
          <a:xfrm>
            <a:off x="9182099" y="4418695"/>
            <a:ext cx="993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Plan d’action</a:t>
            </a:r>
          </a:p>
          <a:p>
            <a:r>
              <a:rPr lang="fr-FR" sz="1600" dirty="0">
                <a:solidFill>
                  <a:srgbClr val="C00000"/>
                </a:solidFill>
              </a:rPr>
              <a:t>Av. - Mai 2022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96FBA94-E712-47B1-B719-CEA573EEEC44}"/>
              </a:ext>
            </a:extLst>
          </p:cNvPr>
          <p:cNvSpPr txBox="1"/>
          <p:nvPr/>
        </p:nvSpPr>
        <p:spPr>
          <a:xfrm>
            <a:off x="4842503" y="5859050"/>
            <a:ext cx="200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9E5CAE"/>
                </a:solidFill>
                <a:latin typeface="Avenir Book" panose="02000503020000020003" pitchFamily="2" charset="0"/>
              </a:rPr>
              <a:t>Finalisation/arbitrage</a:t>
            </a:r>
          </a:p>
          <a:p>
            <a:r>
              <a:rPr lang="fr-FR" sz="1400" b="1" dirty="0">
                <a:solidFill>
                  <a:srgbClr val="9E5CAE"/>
                </a:solidFill>
                <a:latin typeface="Avenir Book" panose="02000503020000020003" pitchFamily="2" charset="0"/>
              </a:rPr>
              <a:t>Concertation asso vélo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EBE0979-BF55-4F80-80E6-2B2ACD49D01F}"/>
              </a:ext>
            </a:extLst>
          </p:cNvPr>
          <p:cNvSpPr txBox="1"/>
          <p:nvPr/>
        </p:nvSpPr>
        <p:spPr>
          <a:xfrm>
            <a:off x="7017836" y="585277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DF004B"/>
                </a:solidFill>
              </a:rPr>
              <a:t>Négo maîtrise d’ouvrage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3D94EA-AB28-415F-8530-43A26BFDD2E5}"/>
              </a:ext>
            </a:extLst>
          </p:cNvPr>
          <p:cNvSpPr txBox="1"/>
          <p:nvPr/>
        </p:nvSpPr>
        <p:spPr>
          <a:xfrm>
            <a:off x="8562975" y="5867957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D2E9E"/>
                </a:solidFill>
                <a:latin typeface="Avenir Book" panose="02000503020000020003" pitchFamily="2" charset="0"/>
              </a:rPr>
              <a:t>Mise en œuvre 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CE8CF8-B662-4BB5-BD9A-C9DB09C7F527}"/>
              </a:ext>
            </a:extLst>
          </p:cNvPr>
          <p:cNvSpPr txBox="1"/>
          <p:nvPr/>
        </p:nvSpPr>
        <p:spPr>
          <a:xfrm>
            <a:off x="5102221" y="1358408"/>
            <a:ext cx="403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A1766"/>
                </a:solidFill>
              </a:rPr>
              <a:t>Arbitrages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B89096-4213-4209-8F29-6C0CADF6AC0B}"/>
              </a:ext>
            </a:extLst>
          </p:cNvPr>
          <p:cNvSpPr txBox="1"/>
          <p:nvPr/>
        </p:nvSpPr>
        <p:spPr>
          <a:xfrm>
            <a:off x="9215771" y="1369745"/>
            <a:ext cx="284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E5CAE"/>
                </a:solidFill>
              </a:rPr>
              <a:t>Mise en œuvre/procédure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457A0AF-6CB5-4047-A816-87DA738EFDD2}"/>
              </a:ext>
            </a:extLst>
          </p:cNvPr>
          <p:cNvSpPr txBox="1"/>
          <p:nvPr/>
        </p:nvSpPr>
        <p:spPr>
          <a:xfrm>
            <a:off x="1759741" y="3486501"/>
            <a:ext cx="158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Réseau 2022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36607FF-D722-4E60-B944-154FF725D478}"/>
              </a:ext>
            </a:extLst>
          </p:cNvPr>
          <p:cNvSpPr txBox="1"/>
          <p:nvPr/>
        </p:nvSpPr>
        <p:spPr>
          <a:xfrm>
            <a:off x="3498958" y="3473670"/>
            <a:ext cx="158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Réseau 2022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ED7F1E5-435D-4E09-BD9B-C60E2ADB5699}"/>
              </a:ext>
            </a:extLst>
          </p:cNvPr>
          <p:cNvSpPr txBox="1"/>
          <p:nvPr/>
        </p:nvSpPr>
        <p:spPr>
          <a:xfrm>
            <a:off x="5257799" y="344289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Bilan/arbitrage</a:t>
            </a:r>
          </a:p>
          <a:p>
            <a:r>
              <a:rPr lang="fr-FR" sz="1600" dirty="0">
                <a:solidFill>
                  <a:srgbClr val="C00000"/>
                </a:solidFill>
              </a:rPr>
              <a:t>Février 2022</a:t>
            </a:r>
          </a:p>
          <a:p>
            <a:endParaRPr lang="fr-FR" sz="1600" dirty="0"/>
          </a:p>
        </p:txBody>
      </p:sp>
      <p:sp>
        <p:nvSpPr>
          <p:cNvPr id="26" name="Flèche : droite 39">
            <a:extLst>
              <a:ext uri="{FF2B5EF4-FFF2-40B4-BE49-F238E27FC236}">
                <a16:creationId xmlns:a16="http://schemas.microsoft.com/office/drawing/2014/main" id="{837CF7FA-4E8F-469F-8707-0AAF1058F76F}"/>
              </a:ext>
            </a:extLst>
          </p:cNvPr>
          <p:cNvSpPr/>
          <p:nvPr/>
        </p:nvSpPr>
        <p:spPr>
          <a:xfrm>
            <a:off x="4842503" y="3500069"/>
            <a:ext cx="421388" cy="206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93FBA7F-AFEC-43C8-8D9D-67E47178D76C}"/>
              </a:ext>
            </a:extLst>
          </p:cNvPr>
          <p:cNvSpPr txBox="1"/>
          <p:nvPr/>
        </p:nvSpPr>
        <p:spPr>
          <a:xfrm>
            <a:off x="9182767" y="3464858"/>
            <a:ext cx="288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Calage offre &amp; production, communication…</a:t>
            </a:r>
          </a:p>
          <a:p>
            <a:r>
              <a:rPr lang="fr-FR" sz="1600" dirty="0">
                <a:solidFill>
                  <a:srgbClr val="C00000"/>
                </a:solidFill>
              </a:rPr>
              <a:t>Avril - Août 2022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EAE9438-E8E1-44A8-A329-A257B62A31A1}"/>
              </a:ext>
            </a:extLst>
          </p:cNvPr>
          <p:cNvSpPr txBox="1"/>
          <p:nvPr/>
        </p:nvSpPr>
        <p:spPr>
          <a:xfrm>
            <a:off x="6591302" y="344289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Comité de partenaires</a:t>
            </a:r>
          </a:p>
          <a:p>
            <a:r>
              <a:rPr lang="fr-FR" sz="1600" dirty="0">
                <a:solidFill>
                  <a:srgbClr val="C00000"/>
                </a:solidFill>
              </a:rPr>
              <a:t>Mars 2022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616B8A0-0D70-4F26-B545-A5A725CB205D}"/>
              </a:ext>
            </a:extLst>
          </p:cNvPr>
          <p:cNvCxnSpPr>
            <a:stCxn id="19" idx="0"/>
          </p:cNvCxnSpPr>
          <p:nvPr/>
        </p:nvCxnSpPr>
        <p:spPr>
          <a:xfrm flipV="1">
            <a:off x="7817936" y="4735773"/>
            <a:ext cx="1446420" cy="111700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50B91DDA-633E-44F7-A406-441AC1C1DBD5}"/>
              </a:ext>
            </a:extLst>
          </p:cNvPr>
          <p:cNvSpPr txBox="1"/>
          <p:nvPr/>
        </p:nvSpPr>
        <p:spPr>
          <a:xfrm>
            <a:off x="10106025" y="4447270"/>
            <a:ext cx="1404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Enquête publique</a:t>
            </a:r>
          </a:p>
          <a:p>
            <a:r>
              <a:rPr lang="fr-FR" sz="1600" dirty="0">
                <a:solidFill>
                  <a:srgbClr val="C00000"/>
                </a:solidFill>
              </a:rPr>
              <a:t>Juin 2022</a:t>
            </a:r>
          </a:p>
          <a:p>
            <a:endParaRPr lang="fr-FR" sz="16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0B91DDA-633E-44F7-A406-441AC1C1DBD5}"/>
              </a:ext>
            </a:extLst>
          </p:cNvPr>
          <p:cNvSpPr txBox="1"/>
          <p:nvPr/>
        </p:nvSpPr>
        <p:spPr>
          <a:xfrm>
            <a:off x="10988535" y="4418695"/>
            <a:ext cx="1122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Approbation</a:t>
            </a:r>
            <a:r>
              <a:rPr lang="fr-FR" sz="1600" dirty="0"/>
              <a:t> PDM</a:t>
            </a:r>
          </a:p>
          <a:p>
            <a:r>
              <a:rPr lang="fr-FR" sz="1600" dirty="0">
                <a:solidFill>
                  <a:srgbClr val="C00000"/>
                </a:solidFill>
              </a:rPr>
              <a:t>Déc. 2022</a:t>
            </a: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120482" y="4330258"/>
            <a:ext cx="11990208" cy="1775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1691261" y="1739077"/>
            <a:ext cx="9927" cy="38520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3405624" y="1729552"/>
            <a:ext cx="9927" cy="38520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120482" y="3373400"/>
            <a:ext cx="11990208" cy="1775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C614326B-F814-4084-A571-9B10026F149B}"/>
              </a:ext>
            </a:extLst>
          </p:cNvPr>
          <p:cNvSpPr txBox="1"/>
          <p:nvPr/>
        </p:nvSpPr>
        <p:spPr>
          <a:xfrm>
            <a:off x="1942135" y="4582055"/>
            <a:ext cx="22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PDM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8BA012D-5483-B44A-99BA-1B5A41BA7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561"/>
          <a:stretch/>
        </p:blipFill>
        <p:spPr>
          <a:xfrm>
            <a:off x="131898" y="91106"/>
            <a:ext cx="1527569" cy="6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8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32FCC96-6CA8-FA41-83F7-0AAAE531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12764C-9403-794D-88F2-46648A4ED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06" y="4909914"/>
            <a:ext cx="951154" cy="19480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51317F-0264-324B-8ADD-AB0E26EE737E}"/>
              </a:ext>
            </a:extLst>
          </p:cNvPr>
          <p:cNvSpPr/>
          <p:nvPr/>
        </p:nvSpPr>
        <p:spPr>
          <a:xfrm>
            <a:off x="2252949" y="2500733"/>
            <a:ext cx="3294411" cy="409737"/>
          </a:xfrm>
          <a:prstGeom prst="rect">
            <a:avLst/>
          </a:prstGeom>
          <a:solidFill>
            <a:srgbClr val="48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EE9A32-B2CB-2442-8968-F487A4B10094}"/>
              </a:ext>
            </a:extLst>
          </p:cNvPr>
          <p:cNvSpPr txBox="1"/>
          <p:nvPr/>
        </p:nvSpPr>
        <p:spPr>
          <a:xfrm>
            <a:off x="1297907" y="1423515"/>
            <a:ext cx="5509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LES ENSEIGNEMENTS DES ÉTUDES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E9F25A-165E-C847-BB1F-DC14809FBD19}"/>
              </a:ext>
            </a:extLst>
          </p:cNvPr>
          <p:cNvSpPr txBox="1"/>
          <p:nvPr/>
        </p:nvSpPr>
        <p:spPr>
          <a:xfrm>
            <a:off x="1277587" y="2440801"/>
            <a:ext cx="426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SUR LES HABITUDES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D397F8-45F0-6E40-8D10-9F956006E00C}"/>
              </a:ext>
            </a:extLst>
          </p:cNvPr>
          <p:cNvSpPr txBox="1"/>
          <p:nvPr/>
        </p:nvSpPr>
        <p:spPr>
          <a:xfrm>
            <a:off x="1277587" y="3304401"/>
            <a:ext cx="567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DES HABITANTS DE NÎMES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C1CBCD-5DB3-5E4B-888F-33F73DE6174A}"/>
              </a:ext>
            </a:extLst>
          </p:cNvPr>
          <p:cNvSpPr txBox="1"/>
          <p:nvPr/>
        </p:nvSpPr>
        <p:spPr>
          <a:xfrm>
            <a:off x="1277587" y="3731121"/>
            <a:ext cx="277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MÉTROPOLE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1D27-1495-614D-BF41-8E5B769A94F4}"/>
              </a:ext>
            </a:extLst>
          </p:cNvPr>
          <p:cNvSpPr/>
          <p:nvPr/>
        </p:nvSpPr>
        <p:spPr>
          <a:xfrm>
            <a:off x="1297907" y="2907133"/>
            <a:ext cx="4178333" cy="409737"/>
          </a:xfrm>
          <a:prstGeom prst="rect">
            <a:avLst/>
          </a:prstGeom>
          <a:solidFill>
            <a:srgbClr val="48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D02B22-0C80-C04C-9D0E-6E7881B0223A}"/>
              </a:ext>
            </a:extLst>
          </p:cNvPr>
          <p:cNvSpPr txBox="1"/>
          <p:nvPr/>
        </p:nvSpPr>
        <p:spPr>
          <a:xfrm>
            <a:off x="1277587" y="2857361"/>
            <a:ext cx="417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DE DÉPLACEMENTS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74CB4A5-8367-0048-A8BA-7443FF017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55" y="425202"/>
            <a:ext cx="693452" cy="67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Espace réservé du contenu 4">
            <a:extLst>
              <a:ext uri="{FF2B5EF4-FFF2-40B4-BE49-F238E27FC236}">
                <a16:creationId xmlns:a16="http://schemas.microsoft.com/office/drawing/2014/main" id="{762FA3B5-A8EB-8A4A-8E5B-C07C4B449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8098" y="1815443"/>
            <a:ext cx="7755892" cy="43637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60CAB5-C9E3-2A4D-809C-4D5354972C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87F1A0F0-B764-A641-9B50-57915C3E93F5}"/>
              </a:ext>
            </a:extLst>
          </p:cNvPr>
          <p:cNvGrpSpPr/>
          <p:nvPr/>
        </p:nvGrpSpPr>
        <p:grpSpPr>
          <a:xfrm>
            <a:off x="924177" y="3237245"/>
            <a:ext cx="3965227" cy="1094983"/>
            <a:chOff x="930859" y="3353361"/>
            <a:chExt cx="3965227" cy="109498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482F03-BE1E-7845-A555-9C5A0BDE35B0}"/>
                </a:ext>
              </a:extLst>
            </p:cNvPr>
            <p:cNvSpPr/>
            <p:nvPr/>
          </p:nvSpPr>
          <p:spPr>
            <a:xfrm>
              <a:off x="930859" y="3353361"/>
              <a:ext cx="3282321" cy="400503"/>
            </a:xfrm>
            <a:prstGeom prst="rect">
              <a:avLst/>
            </a:prstGeom>
            <a:solidFill>
              <a:srgbClr val="9E6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4FDFE8-7AD1-AD42-BD5B-966205535623}"/>
                </a:ext>
              </a:extLst>
            </p:cNvPr>
            <p:cNvSpPr/>
            <p:nvPr/>
          </p:nvSpPr>
          <p:spPr>
            <a:xfrm>
              <a:off x="930859" y="3689025"/>
              <a:ext cx="3965227" cy="400503"/>
            </a:xfrm>
            <a:prstGeom prst="rect">
              <a:avLst/>
            </a:prstGeom>
            <a:solidFill>
              <a:srgbClr val="9E6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A43CF7-2B78-3248-BE2A-F7844BC4B918}"/>
                </a:ext>
              </a:extLst>
            </p:cNvPr>
            <p:cNvSpPr/>
            <p:nvPr/>
          </p:nvSpPr>
          <p:spPr>
            <a:xfrm>
              <a:off x="930859" y="4047841"/>
              <a:ext cx="2576265" cy="400503"/>
            </a:xfrm>
            <a:prstGeom prst="rect">
              <a:avLst/>
            </a:prstGeom>
            <a:solidFill>
              <a:srgbClr val="9E6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431475F3-F5ED-C046-97C4-1F533B203D02}"/>
              </a:ext>
            </a:extLst>
          </p:cNvPr>
          <p:cNvSpPr txBox="1"/>
          <p:nvPr/>
        </p:nvSpPr>
        <p:spPr>
          <a:xfrm>
            <a:off x="5919551" y="3203506"/>
            <a:ext cx="4857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venir Medium" panose="02000503020000020003" pitchFamily="2" charset="0"/>
                <a:cs typeface="Poppins" pitchFamily="2" charset="77"/>
              </a:rPr>
              <a:t>Un fort flux de domicile - travail / domicile – étude</a:t>
            </a:r>
          </a:p>
          <a:p>
            <a:r>
              <a:rPr lang="fr-FR" sz="1400">
                <a:latin typeface="Avenir" panose="02000503020000020003" pitchFamily="2" charset="0"/>
                <a:cs typeface="Poppins" pitchFamily="2" charset="77"/>
              </a:rPr>
              <a:t>(74%) des communes vers Nîmes et plus particulièrement en provenance de l’Est avec une utilisation du véhicule individuels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30AE4B8-60A0-0942-9857-5D81BEB7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832" y="3303248"/>
            <a:ext cx="154719" cy="10355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08FB677-47EB-8A4F-8A25-20DA895FF760}"/>
              </a:ext>
            </a:extLst>
          </p:cNvPr>
          <p:cNvSpPr txBox="1"/>
          <p:nvPr/>
        </p:nvSpPr>
        <p:spPr>
          <a:xfrm>
            <a:off x="5919551" y="4349400"/>
            <a:ext cx="4857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venir Medium" panose="02000503020000020003" pitchFamily="2" charset="0"/>
                <a:cs typeface="Poppins" pitchFamily="2" charset="77"/>
              </a:rPr>
              <a:t>Des pôles d’attractivité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latin typeface="Avenir" panose="02000503020000020003" pitchFamily="2" charset="0"/>
                <a:cs typeface="Poppins" pitchFamily="2" charset="77"/>
              </a:rPr>
              <a:t>Domicile – étude : Marguerittes, Bouillargues, Manduel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latin typeface="Avenir" panose="02000503020000020003" pitchFamily="2" charset="0"/>
                <a:cs typeface="Poppins" pitchFamily="2" charset="77"/>
              </a:rPr>
              <a:t>Domicile – travail en direction de Garons, </a:t>
            </a:r>
            <a:r>
              <a:rPr lang="fr-FR" sz="1400" err="1">
                <a:latin typeface="Avenir" panose="02000503020000020003" pitchFamily="2" charset="0"/>
                <a:cs typeface="Poppins" pitchFamily="2" charset="77"/>
              </a:rPr>
              <a:t>Caissargues</a:t>
            </a:r>
            <a:r>
              <a:rPr lang="fr-FR" sz="1400">
                <a:latin typeface="Avenir" panose="02000503020000020003" pitchFamily="2" charset="0"/>
                <a:cs typeface="Poppins" pitchFamily="2" charset="77"/>
              </a:rPr>
              <a:t>, Marguerittes et Bouillargues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71FE4E9-4BB9-4543-BADB-F56FD0437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832" y="4449142"/>
            <a:ext cx="154719" cy="103552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1937D4ED-EDFF-E540-8545-04D0AE0F90E1}"/>
              </a:ext>
            </a:extLst>
          </p:cNvPr>
          <p:cNvGrpSpPr/>
          <p:nvPr/>
        </p:nvGrpSpPr>
        <p:grpSpPr>
          <a:xfrm>
            <a:off x="6776503" y="548459"/>
            <a:ext cx="2095516" cy="2220373"/>
            <a:chOff x="6695055" y="681574"/>
            <a:chExt cx="2095516" cy="222037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0E2D255-62AB-724B-86F0-D95BCBE2A11E}"/>
                </a:ext>
              </a:extLst>
            </p:cNvPr>
            <p:cNvSpPr/>
            <p:nvPr/>
          </p:nvSpPr>
          <p:spPr>
            <a:xfrm>
              <a:off x="6897010" y="681574"/>
              <a:ext cx="1893561" cy="1893562"/>
            </a:xfrm>
            <a:prstGeom prst="ellipse">
              <a:avLst/>
            </a:prstGeom>
            <a:noFill/>
            <a:ln w="28575">
              <a:solidFill>
                <a:srgbClr val="B22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69689E-F2B9-3247-BF52-21DED538B0FE}"/>
                </a:ext>
              </a:extLst>
            </p:cNvPr>
            <p:cNvSpPr/>
            <p:nvPr/>
          </p:nvSpPr>
          <p:spPr>
            <a:xfrm>
              <a:off x="7305824" y="1917571"/>
              <a:ext cx="1075931" cy="984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E00E99D-B8F7-404C-987E-CAF8A4BC73E5}"/>
                </a:ext>
              </a:extLst>
            </p:cNvPr>
            <p:cNvSpPr txBox="1"/>
            <p:nvPr/>
          </p:nvSpPr>
          <p:spPr>
            <a:xfrm>
              <a:off x="6695055" y="1105533"/>
              <a:ext cx="1893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5400" b="1">
                  <a:solidFill>
                    <a:srgbClr val="CA1766"/>
                  </a:solidFill>
                  <a:latin typeface="Avenir Black" panose="02000503020000020003" pitchFamily="2" charset="0"/>
                </a:rPr>
                <a:t>74</a:t>
              </a:r>
              <a:r>
                <a:rPr lang="fr-FR" sz="5400" b="1" baseline="30000">
                  <a:solidFill>
                    <a:srgbClr val="CA1766"/>
                  </a:solidFill>
                  <a:latin typeface="Avenir Black" panose="02000503020000020003" pitchFamily="2" charset="0"/>
                </a:rPr>
                <a:t>%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13E53E0-12F6-0840-A782-7C12DD178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5028" y="1980404"/>
              <a:ext cx="897524" cy="882312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83C3533-7F18-BB47-8829-BAAEB363670B}"/>
              </a:ext>
            </a:extLst>
          </p:cNvPr>
          <p:cNvSpPr txBox="1"/>
          <p:nvPr/>
        </p:nvSpPr>
        <p:spPr>
          <a:xfrm>
            <a:off x="881542" y="3172995"/>
            <a:ext cx="410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venir Black" panose="02000503020000020003" pitchFamily="2" charset="0"/>
              </a:rPr>
              <a:t>Les leçons des grands </a:t>
            </a:r>
          </a:p>
          <a:p>
            <a:r>
              <a:rPr lang="fr-FR" sz="2400" b="1" dirty="0">
                <a:solidFill>
                  <a:schemeClr val="bg1"/>
                </a:solidFill>
                <a:latin typeface="Avenir Black" panose="02000503020000020003" pitchFamily="2" charset="0"/>
              </a:rPr>
              <a:t>enseignements des études </a:t>
            </a:r>
          </a:p>
          <a:p>
            <a:r>
              <a:rPr lang="fr-FR" sz="2400" b="1" dirty="0">
                <a:solidFill>
                  <a:schemeClr val="bg1"/>
                </a:solidFill>
                <a:latin typeface="Avenir Black" panose="02000503020000020003" pitchFamily="2" charset="0"/>
              </a:rPr>
              <a:t>sur les mobilités</a:t>
            </a:r>
          </a:p>
        </p:txBody>
      </p:sp>
      <p:pic>
        <p:nvPicPr>
          <p:cNvPr id="25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00281096-A083-2A4E-9492-CFBDEDAD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2D1AF2A-8903-5D4B-B7C2-9E5FB3CEE6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17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9916</TotalTime>
  <Words>866</Words>
  <Application>Microsoft Office PowerPoint</Application>
  <PresentationFormat>Grand écran</PresentationFormat>
  <Paragraphs>175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Avenir</vt:lpstr>
      <vt:lpstr>Avenir Black</vt:lpstr>
      <vt:lpstr>Avenir Book</vt:lpstr>
      <vt:lpstr>Avenir Heavy</vt:lpstr>
      <vt:lpstr>Avenir Medium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Démarches Réseau 2022, PDM et Plan Vélo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RESEAU AUJOURD’HUI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Lic 6</dc:creator>
  <cp:lastModifiedBy>Magali Besson</cp:lastModifiedBy>
  <cp:revision>142</cp:revision>
  <dcterms:created xsi:type="dcterms:W3CDTF">2021-10-29T09:18:10Z</dcterms:created>
  <dcterms:modified xsi:type="dcterms:W3CDTF">2022-01-12T13:42:50Z</dcterms:modified>
</cp:coreProperties>
</file>