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51" r:id="rId5"/>
    <p:sldMasterId id="2147483812" r:id="rId6"/>
  </p:sldMasterIdLst>
  <p:notesMasterIdLst>
    <p:notesMasterId r:id="rId30"/>
  </p:notesMasterIdLst>
  <p:handoutMasterIdLst>
    <p:handoutMasterId r:id="rId31"/>
  </p:handoutMasterIdLst>
  <p:sldIdLst>
    <p:sldId id="925" r:id="rId7"/>
    <p:sldId id="936" r:id="rId8"/>
    <p:sldId id="937" r:id="rId9"/>
    <p:sldId id="931" r:id="rId10"/>
    <p:sldId id="923" r:id="rId11"/>
    <p:sldId id="948" r:id="rId12"/>
    <p:sldId id="930" r:id="rId13"/>
    <p:sldId id="926" r:id="rId14"/>
    <p:sldId id="929" r:id="rId15"/>
    <p:sldId id="914" r:id="rId16"/>
    <p:sldId id="932" r:id="rId17"/>
    <p:sldId id="934" r:id="rId18"/>
    <p:sldId id="949" r:id="rId19"/>
    <p:sldId id="941" r:id="rId20"/>
    <p:sldId id="935" r:id="rId21"/>
    <p:sldId id="918" r:id="rId22"/>
    <p:sldId id="938" r:id="rId23"/>
    <p:sldId id="939" r:id="rId24"/>
    <p:sldId id="940" r:id="rId25"/>
    <p:sldId id="943" r:id="rId26"/>
    <p:sldId id="944" r:id="rId27"/>
    <p:sldId id="945" r:id="rId28"/>
    <p:sldId id="950" r:id="rId29"/>
  </p:sldIdLst>
  <p:sldSz cx="10693400" cy="7200900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1" userDrawn="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C101DD-9EA2-FFCA-3408-1BB1800637D3}" name="Emilie Barbier" initials="EB" userId="S::emilie.barbier@nimes-metropole.fr::ec8facd3-fa66-489f-bb86-708d69c016d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ier Emilie" initials="BE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76C7"/>
    <a:srgbClr val="4469D0"/>
    <a:srgbClr val="6F8BDB"/>
    <a:srgbClr val="FFFFFF"/>
    <a:srgbClr val="FF6600"/>
    <a:srgbClr val="F37052"/>
    <a:srgbClr val="9999FF"/>
    <a:srgbClr val="FFCCCC"/>
    <a:srgbClr val="FFC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145FBF-470C-4147-9F5C-51575E294ADA}" v="22" dt="2023-04-28T14:22:48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0823" autoAdjust="0"/>
  </p:normalViewPr>
  <p:slideViewPr>
    <p:cSldViewPr snapToGrid="0">
      <p:cViewPr varScale="1">
        <p:scale>
          <a:sx n="58" d="100"/>
          <a:sy n="58" d="100"/>
        </p:scale>
        <p:origin x="1236" y="40"/>
      </p:cViewPr>
      <p:guideLst>
        <p:guide orient="horz" pos="365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3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0" tIns="45761" rIns="91520" bIns="45761" numCol="1" anchor="t" anchorCtr="0" compatLnSpc="1">
            <a:prstTxWarp prst="textNoShape">
              <a:avLst/>
            </a:prstTxWarp>
          </a:bodyPr>
          <a:lstStyle>
            <a:lvl1pPr defTabSz="915512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2" y="1"/>
            <a:ext cx="2944343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0" tIns="45761" rIns="91520" bIns="45761" numCol="1" anchor="t" anchorCtr="0" compatLnSpc="1">
            <a:prstTxWarp prst="textNoShape">
              <a:avLst/>
            </a:prstTxWarp>
          </a:bodyPr>
          <a:lstStyle>
            <a:lvl1pPr algn="r" defTabSz="915512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8"/>
            <a:ext cx="2944343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0" tIns="45761" rIns="91520" bIns="45761" numCol="1" anchor="b" anchorCtr="0" compatLnSpc="1">
            <a:prstTxWarp prst="textNoShape">
              <a:avLst/>
            </a:prstTxWarp>
          </a:bodyPr>
          <a:lstStyle>
            <a:lvl1pPr defTabSz="915512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2" y="9429308"/>
            <a:ext cx="2944343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0" tIns="45761" rIns="91520" bIns="4576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fld id="{A1ABCC55-D460-41AD-8C8C-034BC77E6C8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28958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343" cy="49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8" tIns="45990" rIns="91978" bIns="45990" numCol="1" anchor="t" anchorCtr="0" compatLnSpc="1">
            <a:prstTxWarp prst="textNoShape">
              <a:avLst/>
            </a:prstTxWarp>
          </a:bodyPr>
          <a:lstStyle>
            <a:lvl1pPr defTabSz="920270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6" y="0"/>
            <a:ext cx="2945861" cy="49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8" tIns="45990" rIns="91978" bIns="45990" numCol="1" anchor="t" anchorCtr="0" compatLnSpc="1">
            <a:prstTxWarp prst="textNoShape">
              <a:avLst/>
            </a:prstTxWarp>
          </a:bodyPr>
          <a:lstStyle>
            <a:lvl1pPr algn="r" defTabSz="920270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38175" y="746125"/>
            <a:ext cx="552450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5" y="4713116"/>
            <a:ext cx="5435707" cy="446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8" tIns="45990" rIns="91978" bIns="45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8"/>
            <a:ext cx="2944343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8" tIns="45990" rIns="91978" bIns="45990" numCol="1" anchor="b" anchorCtr="0" compatLnSpc="1">
            <a:prstTxWarp prst="textNoShape">
              <a:avLst/>
            </a:prstTxWarp>
          </a:bodyPr>
          <a:lstStyle>
            <a:lvl1pPr defTabSz="920270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6" y="9429308"/>
            <a:ext cx="2945861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8" tIns="45990" rIns="91978" bIns="45990" numCol="1" anchor="b" anchorCtr="0" compatLnSpc="1">
            <a:prstTxWarp prst="textNoShape">
              <a:avLst/>
            </a:prstTxWarp>
          </a:bodyPr>
          <a:lstStyle>
            <a:lvl1pPr algn="r" defTabSz="918719" eaLnBrk="1" hangingPunct="1">
              <a:defRPr sz="1100"/>
            </a:lvl1pPr>
          </a:lstStyle>
          <a:p>
            <a:fld id="{D3CE2770-B994-4B36-8848-3FFAC293D27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3693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2563" indent="-182563" algn="l" rtl="0" eaLnBrk="0" fontAlgn="base" hangingPunct="0">
      <a:spcBef>
        <a:spcPct val="30000"/>
      </a:spcBef>
      <a:spcAft>
        <a:spcPct val="0"/>
      </a:spcAft>
      <a:buBlip>
        <a:blip r:embed="rId2"/>
      </a:buBlip>
      <a:tabLst>
        <a:tab pos="182563" algn="l"/>
        <a:tab pos="541338" algn="l"/>
        <a:tab pos="898525" algn="l"/>
      </a:tabLst>
      <a:defRPr sz="12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541338" indent="-179388" algn="l" rtl="0" eaLnBrk="0" fontAlgn="base" hangingPunct="0">
      <a:spcBef>
        <a:spcPct val="30000"/>
      </a:spcBef>
      <a:spcAft>
        <a:spcPct val="0"/>
      </a:spcAft>
      <a:buBlip>
        <a:blip r:embed="rId3"/>
      </a:buBlip>
      <a:tabLst>
        <a:tab pos="182563" algn="l"/>
        <a:tab pos="541338" algn="l"/>
        <a:tab pos="898525" algn="l"/>
      </a:tabLst>
      <a:defRPr sz="12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indent="-193675" algn="l" rtl="0" eaLnBrk="0" fontAlgn="base" hangingPunct="0">
      <a:spcBef>
        <a:spcPct val="30000"/>
      </a:spcBef>
      <a:spcAft>
        <a:spcPct val="0"/>
      </a:spcAft>
      <a:buFont typeface="Wingdings" panose="05000000000000000000" pitchFamily="2" charset="2"/>
      <a:buChar char="ü"/>
      <a:tabLst>
        <a:tab pos="182563" algn="l"/>
        <a:tab pos="541338" algn="l"/>
        <a:tab pos="898525" algn="l"/>
      </a:tabLst>
      <a:defRPr sz="12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tabLst>
        <a:tab pos="182563" algn="l"/>
        <a:tab pos="541338" algn="l"/>
        <a:tab pos="898525" algn="l"/>
      </a:tabLst>
      <a:defRPr sz="12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tabLst>
        <a:tab pos="182563" algn="l"/>
        <a:tab pos="541338" algn="l"/>
        <a:tab pos="898525" algn="l"/>
      </a:tabLst>
      <a:defRPr sz="12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Introduction M. </a:t>
            </a:r>
            <a:r>
              <a:rPr lang="fr-FR" err="1"/>
              <a:t>Touzellier</a:t>
            </a:r>
            <a:endParaRPr lang="fr-FR"/>
          </a:p>
          <a:p>
            <a:pPr marL="0" indent="0">
              <a:buNone/>
            </a:pPr>
            <a:r>
              <a:rPr lang="fr-FR"/>
              <a:t>Retour sur avis du CODEV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3866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1075">
              <a:buNone/>
              <a:tabLst>
                <a:tab pos="183896" algn="l"/>
                <a:tab pos="545290" algn="l"/>
                <a:tab pos="905084" algn="l"/>
              </a:tabLst>
              <a:defRPr/>
            </a:pPr>
            <a:r>
              <a:rPr lang="fr-FR" sz="1100" spc="-30">
                <a:latin typeface="+mn-lt"/>
              </a:rPr>
              <a:t>Les actions nouvelles :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Initialisation du projet européen </a:t>
            </a:r>
            <a:r>
              <a:rPr lang="fr-FR" sz="1100" spc="-30" err="1">
                <a:latin typeface="+mn-lt"/>
              </a:rPr>
              <a:t>Nemausus</a:t>
            </a:r>
            <a:endParaRPr lang="fr-FR" sz="1100" spc="-30">
              <a:latin typeface="+mn-lt"/>
            </a:endParaRP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Réaménagement des abords extérieurs de l’aéroport Nîmes Grande Provence Méditerranée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Renouvellement de la Porte Sud et de la Porte Ouest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Requalification des ZAE de Bouillargues – </a:t>
            </a:r>
            <a:r>
              <a:rPr lang="fr-FR" sz="1100" spc="-30" err="1">
                <a:latin typeface="+mn-lt"/>
              </a:rPr>
              <a:t>Actiparc</a:t>
            </a:r>
            <a:r>
              <a:rPr lang="fr-FR" sz="1100" spc="-30">
                <a:latin typeface="+mn-lt"/>
              </a:rPr>
              <a:t> – Parc Delta – KM 4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endParaRPr lang="fr-FR" sz="1100" spc="-30">
              <a:latin typeface="+mn-lt"/>
            </a:endParaRPr>
          </a:p>
          <a:p>
            <a:pPr marL="0" indent="0" defTabSz="921075">
              <a:buNone/>
              <a:tabLst>
                <a:tab pos="183896" algn="l"/>
                <a:tab pos="545290" algn="l"/>
                <a:tab pos="905084" algn="l"/>
              </a:tabLst>
              <a:defRPr/>
            </a:pPr>
            <a:r>
              <a:rPr lang="fr-FR" sz="1100" spc="-30">
                <a:latin typeface="+mn-lt"/>
              </a:rPr>
              <a:t>Les actions phares :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Développement de Base de Sécurité Civile – Plateforme aéroportuaire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i="1" spc="-30">
                <a:latin typeface="+mn-lt"/>
              </a:rPr>
              <a:t>Création d’une cuisine centrale intercommunale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Soutien à la construction du Palais des Congrès de Nîmes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Création d'un tiers-lieu d'innovation économique (Marché Gare / Marché aux bestiaux)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3463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100">
                <a:latin typeface="+mn-lt"/>
              </a:rPr>
              <a:t>Proposition d’actions phares = actions démonstratives de l’ambition de l’</a:t>
            </a:r>
            <a:r>
              <a:rPr lang="fr-FR" sz="1100" err="1">
                <a:latin typeface="+mn-lt"/>
              </a:rPr>
              <a:t>écométropole</a:t>
            </a:r>
            <a:r>
              <a:rPr lang="fr-FR" sz="1100">
                <a:latin typeface="+mn-lt"/>
              </a:rPr>
              <a:t>.</a:t>
            </a:r>
          </a:p>
          <a:p>
            <a:pPr marL="0" indent="0">
              <a:buNone/>
            </a:pPr>
            <a:endParaRPr lang="fr-FR" sz="1100">
              <a:latin typeface="+mn-lt"/>
            </a:endParaRPr>
          </a:p>
          <a:p>
            <a:pPr marL="0" indent="0">
              <a:buNone/>
            </a:pPr>
            <a:endParaRPr lang="fr-FR" sz="110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98983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100">
                <a:latin typeface="+mn-lt"/>
              </a:rPr>
              <a:t>Rappel des actions nouvelles issus des comités de suivi et de la poursuite du travail avec les services communautaires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7787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21075">
              <a:buNone/>
              <a:tabLst>
                <a:tab pos="183896" algn="l"/>
                <a:tab pos="545290" algn="l"/>
                <a:tab pos="905084" algn="l"/>
              </a:tabLst>
              <a:defRPr/>
            </a:pPr>
            <a:r>
              <a:rPr lang="fr-FR" sz="1100" spc="-30">
                <a:latin typeface="+mn-lt"/>
              </a:rPr>
              <a:t>Les actions nouvelles :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Aménagement des réservoirs et corridors de biodiversité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Créations de nouvelles déchèteries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Mise en place d’un système de prévision hydrométéorologique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Aménagements hydrauliques sur la </a:t>
            </a:r>
            <a:r>
              <a:rPr lang="fr-FR" sz="1100" spc="-30" err="1">
                <a:latin typeface="+mn-lt"/>
              </a:rPr>
              <a:t>Vallongue</a:t>
            </a:r>
            <a:r>
              <a:rPr lang="fr-FR" sz="1100" spc="-30">
                <a:latin typeface="+mn-lt"/>
              </a:rPr>
              <a:t> à Bernis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Aménagement de réseaux de chaleur urbain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endParaRPr lang="fr-FR" sz="1100" spc="-30">
              <a:latin typeface="+mn-lt"/>
            </a:endParaRPr>
          </a:p>
          <a:p>
            <a:pPr marL="0" indent="0" defTabSz="921075">
              <a:buNone/>
              <a:tabLst>
                <a:tab pos="183896" algn="l"/>
                <a:tab pos="545290" algn="l"/>
                <a:tab pos="905084" algn="l"/>
              </a:tabLst>
              <a:defRPr/>
            </a:pPr>
            <a:r>
              <a:rPr lang="fr-FR" sz="1100" spc="-30">
                <a:latin typeface="+mn-lt"/>
              </a:rPr>
              <a:t>Les actions phares :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Accompagnement à la mise en œuvre de l’ORCOD-IN sur </a:t>
            </a:r>
            <a:r>
              <a:rPr lang="fr-FR" sz="1100" spc="-30" err="1">
                <a:solidFill>
                  <a:srgbClr val="FF0000"/>
                </a:solidFill>
                <a:latin typeface="+mn-lt"/>
              </a:rPr>
              <a:t>Pissevin</a:t>
            </a:r>
            <a:endParaRPr lang="fr-FR" sz="1100" spc="-30">
              <a:solidFill>
                <a:srgbClr val="FF0000"/>
              </a:solidFill>
              <a:latin typeface="+mn-lt"/>
            </a:endParaRP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i="1" spc="-30">
                <a:latin typeface="+mn-lt"/>
              </a:rPr>
              <a:t>Elaboration d’une Trame Verte Bleue et Noire dynamique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i="1" spc="-30">
                <a:latin typeface="+mn-lt"/>
              </a:rPr>
              <a:t>Mise en place d’un programme de recherche de fuite et de renouvellement du réseau AEP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i="1" spc="-30">
                <a:latin typeface="+mn-lt"/>
              </a:rPr>
              <a:t>Elaboration d’un schéma des eaux non conventionnelles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Extension de l’usine de méthanisation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Mise en œuvre du PAPI 3 </a:t>
            </a:r>
            <a:r>
              <a:rPr lang="fr-FR" sz="1100" spc="-30" err="1">
                <a:solidFill>
                  <a:srgbClr val="FF0000"/>
                </a:solidFill>
                <a:latin typeface="+mn-lt"/>
              </a:rPr>
              <a:t>Vistre</a:t>
            </a:r>
            <a:endParaRPr lang="fr-FR" sz="1100" spc="-3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61990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100">
                <a:latin typeface="+mn-lt"/>
              </a:rPr>
              <a:t>Proposition d’actions phares = actions démonstratives de l’ambition de l’</a:t>
            </a:r>
            <a:r>
              <a:rPr lang="fr-FR" sz="1100" err="1">
                <a:latin typeface="+mn-lt"/>
              </a:rPr>
              <a:t>écométropole</a:t>
            </a:r>
            <a:r>
              <a:rPr lang="fr-FR" sz="1100">
                <a:latin typeface="+mn-lt"/>
              </a:rPr>
              <a:t>.</a:t>
            </a:r>
          </a:p>
          <a:p>
            <a:pPr marL="0" indent="0">
              <a:buNone/>
            </a:pPr>
            <a:endParaRPr lang="fr-FR" sz="1100">
              <a:latin typeface="+mn-lt"/>
            </a:endParaRPr>
          </a:p>
          <a:p>
            <a:pPr marL="0" indent="0">
              <a:buNone/>
            </a:pPr>
            <a:endParaRPr lang="fr-FR" sz="110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4232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100">
                <a:latin typeface="+mn-lt"/>
              </a:rPr>
              <a:t>Rappel des actions nouvelles issus des comités de suivi et de la poursuite du travail avec les services communautaires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3906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 indent="0">
              <a:spcBef>
                <a:spcPts val="0"/>
              </a:spcBef>
              <a:spcAft>
                <a:spcPts val="289"/>
              </a:spcAft>
              <a:buNone/>
            </a:pPr>
            <a:endParaRPr lang="fr-FR" sz="1100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22915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4"/>
              </a:spcAft>
              <a:buNone/>
            </a:pPr>
            <a:r>
              <a:rPr lang="fr-FR" sz="1100" dirty="0">
                <a:latin typeface="+mn-lt"/>
              </a:rPr>
              <a:t>Rappel des projets urbains métropolitains qui feront l’objet d’une présentation sommaire dans le dossier de projet, et de fiches de présentation plus complètes tirées à part, comme cela avait été fait lors du précédent millésime.</a:t>
            </a:r>
          </a:p>
          <a:p>
            <a:pPr marL="0" indent="0">
              <a:spcBef>
                <a:spcPts val="0"/>
              </a:spcBef>
              <a:spcAft>
                <a:spcPts val="604"/>
              </a:spcAft>
              <a:buNone/>
            </a:pPr>
            <a:r>
              <a:rPr lang="fr-FR" sz="1100" b="1" dirty="0">
                <a:latin typeface="+mn-lt"/>
              </a:rPr>
              <a:t>Le NPNRU : </a:t>
            </a:r>
            <a:r>
              <a:rPr lang="fr-FR" sz="1100" dirty="0">
                <a:latin typeface="+mn-lt"/>
              </a:rPr>
              <a:t>3 quartiers / 27 000 habitants / 10 500 lgts, 424 M € de travaux de démolition / construction neuve / réhabilitation de logements, d’intervention sur les équipements publics et commerciaux de proximité, d’aménagement urbain</a:t>
            </a:r>
          </a:p>
          <a:p>
            <a:pPr marL="0" indent="0">
              <a:spcBef>
                <a:spcPts val="0"/>
              </a:spcBef>
              <a:spcAft>
                <a:spcPts val="604"/>
              </a:spcAft>
              <a:buNone/>
            </a:pPr>
            <a:r>
              <a:rPr lang="fr-FR" sz="1100" dirty="0" err="1">
                <a:latin typeface="+mn-lt"/>
              </a:rPr>
              <a:t>ORCOD</a:t>
            </a:r>
            <a:r>
              <a:rPr lang="fr-FR" sz="1100" dirty="0">
                <a:latin typeface="+mn-lt"/>
              </a:rPr>
              <a:t>-IN sur 12 copros dont le Soleil Levant / 1 600 lgts / 180 M € </a:t>
            </a:r>
          </a:p>
          <a:p>
            <a:pPr marL="0" indent="0">
              <a:spcBef>
                <a:spcPts val="0"/>
              </a:spcBef>
              <a:spcAft>
                <a:spcPts val="604"/>
              </a:spcAft>
              <a:buNone/>
            </a:pPr>
            <a:r>
              <a:rPr lang="fr-FR" sz="1100" i="1" dirty="0">
                <a:latin typeface="+mn-lt"/>
              </a:rPr>
              <a:t>et les services</a:t>
            </a:r>
            <a:endParaRPr lang="fr-FR" sz="1100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8571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4"/>
              </a:spcAft>
              <a:buNone/>
            </a:pPr>
            <a:r>
              <a:rPr lang="fr-FR" sz="1100" b="1" dirty="0">
                <a:latin typeface="+mn-lt"/>
              </a:rPr>
              <a:t>Les quartiers urbains durables mixtes</a:t>
            </a:r>
            <a:endParaRPr lang="fr-FR" sz="1100" dirty="0">
              <a:latin typeface="+mn-lt"/>
            </a:endParaRPr>
          </a:p>
          <a:p>
            <a:pPr marL="183896" indent="-183896">
              <a:spcBef>
                <a:spcPts val="0"/>
              </a:spcBef>
              <a:spcAft>
                <a:spcPts val="604"/>
              </a:spcAft>
              <a:buFont typeface="Arial" panose="020B0604020202020204" pitchFamily="34" charset="0"/>
              <a:buChar char="•"/>
            </a:pPr>
            <a:r>
              <a:rPr lang="fr-FR" sz="1100" dirty="0">
                <a:latin typeface="+mn-lt"/>
              </a:rPr>
              <a:t>La Porte Ouest (Nîmes / Vaunage / </a:t>
            </a:r>
            <a:r>
              <a:rPr lang="fr-FR" sz="1100" dirty="0" err="1">
                <a:latin typeface="+mn-lt"/>
              </a:rPr>
              <a:t>Vistrenque</a:t>
            </a:r>
            <a:r>
              <a:rPr lang="fr-FR" sz="1100" dirty="0">
                <a:latin typeface="+mn-lt"/>
              </a:rPr>
              <a:t>) : étude sur 60 ha entre la ZI Saint-Césaire et Mas Roman (activités, habitat, équipements autour de l’extension du T2 vers le </a:t>
            </a:r>
            <a:r>
              <a:rPr lang="fr-FR" sz="1100" dirty="0" err="1">
                <a:latin typeface="+mn-lt"/>
              </a:rPr>
              <a:t>PEM</a:t>
            </a:r>
            <a:r>
              <a:rPr lang="fr-FR" sz="1100" dirty="0">
                <a:latin typeface="+mn-lt"/>
              </a:rPr>
              <a:t> de Saint-Césaire)</a:t>
            </a:r>
          </a:p>
          <a:p>
            <a:pPr marL="183896" indent="-183896">
              <a:spcBef>
                <a:spcPts val="0"/>
              </a:spcBef>
              <a:spcAft>
                <a:spcPts val="604"/>
              </a:spcAft>
              <a:buFont typeface="Arial" panose="020B0604020202020204" pitchFamily="34" charset="0"/>
              <a:buChar char="•"/>
            </a:pPr>
            <a:r>
              <a:rPr lang="fr-FR" sz="1100" dirty="0">
                <a:latin typeface="+mn-lt"/>
              </a:rPr>
              <a:t>La Porte Sud (Caissargues) : Euro 2000 + </a:t>
            </a:r>
            <a:r>
              <a:rPr lang="fr-FR" sz="1100" dirty="0" err="1">
                <a:latin typeface="+mn-lt"/>
              </a:rPr>
              <a:t>Bellecoste</a:t>
            </a:r>
            <a:r>
              <a:rPr lang="fr-FR" sz="1100" dirty="0">
                <a:latin typeface="+mn-lt"/>
              </a:rPr>
              <a:t> / env. 35 ha pour intensifier les activités et l’habitat autour du T1 dans un « village métropolitain »</a:t>
            </a:r>
          </a:p>
          <a:p>
            <a:pPr marL="183896" indent="-183896">
              <a:spcBef>
                <a:spcPts val="0"/>
              </a:spcBef>
              <a:spcAft>
                <a:spcPts val="604"/>
              </a:spcAft>
              <a:buFont typeface="Arial" panose="020B0604020202020204" pitchFamily="34" charset="0"/>
              <a:buChar char="•"/>
            </a:pPr>
            <a:r>
              <a:rPr lang="fr-FR" sz="1100" dirty="0">
                <a:latin typeface="+mn-lt"/>
              </a:rPr>
              <a:t>La Porte Est (Marguerittes / Caissargues) : opération potentielle à étudier, mixte avec de grands équipements communaux et métropolitains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7661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604"/>
              </a:spcAft>
              <a:buNone/>
            </a:pPr>
            <a:r>
              <a:rPr lang="fr-FR" sz="1100" b="1">
                <a:latin typeface="+mn-lt"/>
              </a:rPr>
              <a:t>Les pôles d’activités économiques structurants</a:t>
            </a:r>
            <a:endParaRPr lang="fr-FR" sz="1100">
              <a:latin typeface="+mn-lt"/>
            </a:endParaRPr>
          </a:p>
          <a:p>
            <a:pPr marL="183896" indent="-183896">
              <a:spcBef>
                <a:spcPts val="0"/>
              </a:spcBef>
              <a:spcAft>
                <a:spcPts val="604"/>
              </a:spcAft>
              <a:buFont typeface="Arial" panose="020B0604020202020204" pitchFamily="34" charset="0"/>
              <a:buChar char="•"/>
            </a:pPr>
            <a:r>
              <a:rPr lang="fr-FR" sz="1100">
                <a:latin typeface="+mn-lt"/>
              </a:rPr>
              <a:t>Plateforme aéroportuaire / </a:t>
            </a:r>
            <a:r>
              <a:rPr lang="fr-FR" sz="1100" err="1">
                <a:latin typeface="+mn-lt"/>
              </a:rPr>
              <a:t>écoparc</a:t>
            </a:r>
            <a:r>
              <a:rPr lang="fr-FR" sz="1100">
                <a:latin typeface="+mn-lt"/>
              </a:rPr>
              <a:t> Mitra Sud (Saint-Gilles / Garons) : 20 ha</a:t>
            </a:r>
          </a:p>
          <a:p>
            <a:pPr marL="183896" indent="-183896">
              <a:spcBef>
                <a:spcPts val="0"/>
              </a:spcBef>
              <a:spcAft>
                <a:spcPts val="604"/>
              </a:spcAft>
              <a:buFont typeface="Arial" panose="020B0604020202020204" pitchFamily="34" charset="0"/>
              <a:buChar char="•"/>
            </a:pPr>
            <a:r>
              <a:rPr lang="fr-FR" sz="1100">
                <a:latin typeface="+mn-lt"/>
              </a:rPr>
              <a:t>ZAC Magna Porta : 60 ha / 45 M€ / </a:t>
            </a:r>
            <a:r>
              <a:rPr lang="fr-FR" sz="1100" i="1">
                <a:latin typeface="+mn-lt"/>
              </a:rPr>
              <a:t>3 000 emplois dans le tertiaire et l’industrie d’avenir</a:t>
            </a:r>
          </a:p>
          <a:p>
            <a:pPr marL="183896" indent="-183896">
              <a:spcBef>
                <a:spcPts val="0"/>
              </a:spcBef>
              <a:spcAft>
                <a:spcPts val="604"/>
              </a:spcAft>
              <a:buFont typeface="Arial" panose="020B0604020202020204" pitchFamily="34" charset="0"/>
              <a:buChar char="•"/>
            </a:pPr>
            <a:r>
              <a:rPr lang="fr-FR" sz="1100">
                <a:latin typeface="+mn-lt"/>
              </a:rPr>
              <a:t>ZAC du Marché Gare (QDO) : 23 ha / 49 M€ / </a:t>
            </a:r>
            <a:r>
              <a:rPr lang="fr-FR" sz="1100" i="1">
                <a:latin typeface="+mn-lt"/>
              </a:rPr>
              <a:t>1 800 emplois dans l’agroalimentaire et les services</a:t>
            </a:r>
            <a:endParaRPr lang="fr-FR" sz="110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9988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Trois idées</a:t>
            </a:r>
            <a:r>
              <a:rPr lang="fr-FR" baseline="0"/>
              <a:t> fortes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59703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Bilan chiffré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60938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Plans d’action pour avoir sous la main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2086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Plans d’action pour avoir sous la main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4745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563" algn="l"/>
                <a:tab pos="541338" algn="l"/>
                <a:tab pos="898525" algn="l"/>
              </a:tabLst>
              <a:defRPr/>
            </a:pPr>
            <a:r>
              <a:rPr lang="fr-FR" sz="11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* Ces montants incluent des coûts prévisionnels d’opérations portés par les MOA privées sans participation de Nîmes Métropole dont le montant s’élève à 519 M €</a:t>
            </a:r>
          </a:p>
          <a:p>
            <a:pPr marL="0" indent="0">
              <a:buNone/>
            </a:pPr>
            <a:endParaRPr lang="fr-FR" sz="1100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23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88807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2923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/>
              <a:t>Les objectifs chiffrés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8375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100">
                <a:latin typeface="+mn-lt"/>
              </a:rPr>
              <a:t>3 idées fortes = 3 axes pour le projet de territoire et le programme d’actions</a:t>
            </a:r>
          </a:p>
          <a:p>
            <a:pPr marL="0" indent="0">
              <a:buNone/>
            </a:pPr>
            <a:r>
              <a:rPr lang="fr-FR" sz="1100">
                <a:latin typeface="+mn-lt"/>
              </a:rPr>
              <a:t>Déclinées en objectifs stratégiques et opérationnels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631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100">
                <a:latin typeface="+mn-lt"/>
              </a:rPr>
              <a:t>3 idées fortes = 3 axes pour le projet de territoire et le programme d’actions</a:t>
            </a:r>
          </a:p>
          <a:p>
            <a:pPr marL="0" indent="0">
              <a:buNone/>
            </a:pPr>
            <a:r>
              <a:rPr lang="fr-FR" sz="1100">
                <a:latin typeface="+mn-lt"/>
              </a:rPr>
              <a:t>Déclinées en objectifs stratégiques et opérationnels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3270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100" spc="-30">
                <a:latin typeface="+mn-lt"/>
              </a:rPr>
              <a:t>Les actions nouvelles :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Renforcement de l’axe ferroviaire Nîmes - Lunel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Mise en place d’une offre de vélos en libre service en zone dense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Création d’un </a:t>
            </a:r>
            <a:r>
              <a:rPr lang="fr-FR" sz="1100" spc="-30" err="1">
                <a:latin typeface="+mn-lt"/>
              </a:rPr>
              <a:t>chronobus</a:t>
            </a:r>
            <a:r>
              <a:rPr lang="fr-FR" sz="1100" spc="-30">
                <a:latin typeface="+mn-lt"/>
              </a:rPr>
              <a:t> sur les secteurs de Langlade, Petit </a:t>
            </a:r>
            <a:r>
              <a:rPr lang="fr-FR" sz="1100" spc="-30" err="1">
                <a:latin typeface="+mn-lt"/>
              </a:rPr>
              <a:t>Védelin</a:t>
            </a:r>
            <a:r>
              <a:rPr lang="fr-FR" sz="1100" spc="-30">
                <a:latin typeface="+mn-lt"/>
              </a:rPr>
              <a:t> et Bernis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latin typeface="+mn-lt"/>
              </a:rPr>
              <a:t>Développement d’un réseau bas débit Long Range (</a:t>
            </a:r>
            <a:r>
              <a:rPr lang="fr-FR" sz="1100" spc="-30" err="1">
                <a:latin typeface="+mn-lt"/>
              </a:rPr>
              <a:t>LoRa</a:t>
            </a:r>
            <a:r>
              <a:rPr lang="fr-FR" sz="1100" spc="-30">
                <a:latin typeface="+mn-lt"/>
              </a:rPr>
              <a:t>)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endParaRPr lang="fr-FR" sz="1100" spc="-30">
              <a:latin typeface="+mn-lt"/>
            </a:endParaRPr>
          </a:p>
          <a:p>
            <a:pPr marL="0" indent="0">
              <a:buNone/>
            </a:pPr>
            <a:r>
              <a:rPr lang="fr-FR" sz="1100" spc="-30">
                <a:latin typeface="+mn-lt"/>
              </a:rPr>
              <a:t>Les actions phares :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Renforcement de l’axe ferroviaire Le Grau-du-Roi – Nîmes - Alès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Création du PEM ferroviaire urbain de Saint-Césaire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Création d’une 3</a:t>
            </a:r>
            <a:r>
              <a:rPr lang="fr-FR" sz="1100" spc="-30" baseline="30000">
                <a:solidFill>
                  <a:srgbClr val="FF0000"/>
                </a:solidFill>
                <a:latin typeface="+mn-lt"/>
              </a:rPr>
              <a:t>ème</a:t>
            </a:r>
            <a:r>
              <a:rPr lang="fr-FR" sz="1100" spc="-30">
                <a:solidFill>
                  <a:srgbClr val="FF0000"/>
                </a:solidFill>
                <a:latin typeface="+mn-lt"/>
              </a:rPr>
              <a:t> voie à quai - Gare de Nîmes - Pont-du-Gard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Extension de la ligne T2 du TCSP de Laennec au PEM de Saint-Césaire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Aménagement de la boucle cyclable Nîmes-Garons-Saint-Gilles – section Nîmes-Bouillargues</a:t>
            </a:r>
          </a:p>
          <a:p>
            <a:pPr marL="177499" indent="-177499">
              <a:buFont typeface="Arial" panose="020B0604020202020204" pitchFamily="34" charset="0"/>
              <a:buChar char="•"/>
            </a:pPr>
            <a:r>
              <a:rPr lang="fr-FR" sz="1100" spc="-30">
                <a:solidFill>
                  <a:srgbClr val="FF0000"/>
                </a:solidFill>
                <a:latin typeface="+mn-lt"/>
              </a:rPr>
              <a:t>Réalisation du Contournement Ouest de Nîmes (</a:t>
            </a:r>
            <a:r>
              <a:rPr lang="fr-FR" sz="1100" spc="-30" err="1">
                <a:solidFill>
                  <a:srgbClr val="FF0000"/>
                </a:solidFill>
                <a:latin typeface="+mn-lt"/>
              </a:rPr>
              <a:t>CONim</a:t>
            </a:r>
            <a:r>
              <a:rPr lang="fr-FR" sz="1100" spc="-3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6261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100" dirty="0">
                <a:latin typeface="+mn-lt"/>
              </a:rPr>
              <a:t>Proposition d’actions phares = actions démonstratives de l’ambition de l’</a:t>
            </a:r>
            <a:r>
              <a:rPr lang="fr-FR" sz="1100" dirty="0" err="1">
                <a:latin typeface="+mn-lt"/>
              </a:rPr>
              <a:t>écométropole</a:t>
            </a:r>
            <a:r>
              <a:rPr lang="fr-FR" sz="1100" dirty="0">
                <a:latin typeface="+mn-lt"/>
              </a:rPr>
              <a:t> &gt; M TOUZELLIER</a:t>
            </a:r>
          </a:p>
          <a:p>
            <a:pPr marL="0" indent="0">
              <a:buNone/>
            </a:pPr>
            <a:endParaRPr lang="fr-FR" sz="1100" dirty="0">
              <a:latin typeface="+mn-lt"/>
            </a:endParaRPr>
          </a:p>
          <a:p>
            <a:pPr marL="0" indent="0">
              <a:buNone/>
            </a:pPr>
            <a:endParaRPr lang="fr-FR" sz="1100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9509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1100">
                <a:latin typeface="+mn-lt"/>
              </a:rPr>
              <a:t>Rappel des actions nouvelles issus des comités de suivi et de la poursuite du travail avec les services communautaires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2770-B994-4B36-8848-3FFAC293D272}" type="slidenum">
              <a:rPr lang="fr-FR" altLang="fr-FR" smtClean="0"/>
              <a:pPr/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571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236788"/>
            <a:ext cx="9090025" cy="154305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079875"/>
            <a:ext cx="7486650" cy="1841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3"/>
          <p:cNvSpPr txBox="1">
            <a:spLocks noChangeArrowheads="1"/>
          </p:cNvSpPr>
          <p:nvPr userDrawn="1"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1800" b="1" ker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NÎMES METROPOLE 2032 </a:t>
            </a:r>
            <a:br>
              <a:rPr lang="fr-FR" sz="1800" b="1" ker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b="1" ker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FEDERATEUR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07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7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835900" y="360363"/>
            <a:ext cx="2406650" cy="5761037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5950" y="360363"/>
            <a:ext cx="7067550" cy="576103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43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15950" y="360363"/>
            <a:ext cx="9626600" cy="57610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9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236788"/>
            <a:ext cx="9090025" cy="154305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079875"/>
            <a:ext cx="7486650" cy="184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A9332-6B36-4AD7-AA34-E8E0B7B51B4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8473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4988" y="1679575"/>
            <a:ext cx="9623425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F7AF49-7A5E-4C9F-868B-CAD8DE0D6DB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608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627563"/>
            <a:ext cx="9090025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052763"/>
            <a:ext cx="9090025" cy="1574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D0E1D0-9142-4C58-A8D3-AE3F6E7902C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7699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4988" y="1679575"/>
            <a:ext cx="4735512" cy="47529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2900" y="1679575"/>
            <a:ext cx="4735513" cy="47529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70719-B9F4-41BC-9079-DE10C74E707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1589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288925"/>
            <a:ext cx="9623425" cy="12001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11313"/>
            <a:ext cx="4724400" cy="6731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284413"/>
            <a:ext cx="4724400" cy="41481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2425" y="1611313"/>
            <a:ext cx="4725988" cy="6731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2425" y="2284413"/>
            <a:ext cx="4725988" cy="41481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A2678-304B-41DF-93EF-10670F4887B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35990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02B18-3A9E-4FC7-A6EF-7F80ECD4A39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084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2886A-0C2B-404B-BA5F-57ACD57B043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015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NÎMES METROPOLE 2032</a:t>
            </a:r>
            <a:b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 sz="2400" b="1"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0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287338"/>
            <a:ext cx="3517900" cy="12192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81475" y="287338"/>
            <a:ext cx="5976938" cy="614521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06538"/>
            <a:ext cx="3517900" cy="4926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14FF1-23FB-4E77-8701-923DEAD98AB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2512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040313"/>
            <a:ext cx="6416675" cy="59531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500" y="642938"/>
            <a:ext cx="6416675" cy="4321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635625"/>
            <a:ext cx="6416675" cy="844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ADD67-1F9D-420F-BBEA-1C9F9C4FBA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3732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988" y="1679575"/>
            <a:ext cx="9623425" cy="47529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FC4C3F-917D-4560-8D54-790B6D2B23F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15351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53350" y="1679575"/>
            <a:ext cx="2405063" cy="475297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988" y="1679575"/>
            <a:ext cx="7065962" cy="47529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D1D6F-5C85-4415-91E7-6EE0F71785A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8378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675" y="1180757"/>
            <a:ext cx="8020050" cy="2506980"/>
          </a:xfrm>
        </p:spPr>
        <p:txBody>
          <a:bodyPr anchor="b">
            <a:normAutofit/>
          </a:bodyPr>
          <a:lstStyle>
            <a:lvl1pPr algn="ctr">
              <a:defRPr sz="5263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782140"/>
            <a:ext cx="8020050" cy="1738550"/>
          </a:xfrm>
        </p:spPr>
        <p:txBody>
          <a:bodyPr>
            <a:normAutofit/>
          </a:bodyPr>
          <a:lstStyle>
            <a:lvl1pPr marL="0" indent="0" algn="ctr">
              <a:buNone/>
              <a:defRPr sz="210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01010" indent="0" algn="ctr">
              <a:buNone/>
              <a:defRPr sz="2456"/>
            </a:lvl2pPr>
            <a:lvl3pPr marL="802020" indent="0" algn="ctr">
              <a:buNone/>
              <a:defRPr sz="2105"/>
            </a:lvl3pPr>
            <a:lvl4pPr marL="1203030" indent="0" algn="ctr">
              <a:buNone/>
              <a:defRPr sz="1754"/>
            </a:lvl4pPr>
            <a:lvl5pPr marL="1604040" indent="0" algn="ctr">
              <a:buNone/>
              <a:defRPr sz="1754"/>
            </a:lvl5pPr>
            <a:lvl6pPr marL="2005051" indent="0" algn="ctr">
              <a:buNone/>
              <a:defRPr sz="1754"/>
            </a:lvl6pPr>
            <a:lvl7pPr marL="2406061" indent="0" algn="ctr">
              <a:buNone/>
              <a:defRPr sz="1754"/>
            </a:lvl7pPr>
            <a:lvl8pPr marL="2807071" indent="0" algn="ctr">
              <a:buNone/>
              <a:defRPr sz="1754"/>
            </a:lvl8pPr>
            <a:lvl9pPr marL="3208081" indent="0" algn="ctr">
              <a:buNone/>
              <a:defRPr sz="1754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187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143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798044"/>
            <a:ext cx="9223058" cy="2993768"/>
          </a:xfrm>
        </p:spPr>
        <p:txBody>
          <a:bodyPr anchor="b">
            <a:normAutofit/>
          </a:bodyPr>
          <a:lstStyle>
            <a:lvl1pPr>
              <a:defRPr sz="5263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4780265"/>
            <a:ext cx="9223058" cy="1575196"/>
          </a:xfrm>
        </p:spPr>
        <p:txBody>
          <a:bodyPr anchor="t">
            <a:normAutofit/>
          </a:bodyPr>
          <a:lstStyle>
            <a:lvl1pPr marL="0" indent="0">
              <a:buNone/>
              <a:defRPr sz="210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0101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830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1247" y="1920240"/>
            <a:ext cx="4544695" cy="45689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1920240"/>
            <a:ext cx="4544695" cy="45689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659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247" y="1765943"/>
            <a:ext cx="4522417" cy="86698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247" y="2632928"/>
            <a:ext cx="4522417" cy="386455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765944"/>
            <a:ext cx="4544696" cy="866983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105" b="1"/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632928"/>
            <a:ext cx="4544696" cy="386455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88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2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627563"/>
            <a:ext cx="9090025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052763"/>
            <a:ext cx="9090025" cy="157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 txBox="1">
            <a:spLocks noChangeArrowheads="1"/>
          </p:cNvSpPr>
          <p:nvPr userDrawn="1"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1800" b="1" ker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NÎMES METROPOLE 2032 </a:t>
            </a:r>
            <a:br>
              <a:rPr lang="fr-FR" sz="1800" b="1" ker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b="1" ker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FEDERATEUR</a:t>
            </a: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0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461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44" y="480060"/>
            <a:ext cx="3448622" cy="1680207"/>
          </a:xfrm>
        </p:spPr>
        <p:txBody>
          <a:bodyPr anchor="b">
            <a:normAutofit/>
          </a:bodyPr>
          <a:lstStyle>
            <a:lvl1pPr>
              <a:defRPr sz="2807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695" y="1040130"/>
            <a:ext cx="5413534" cy="5120640"/>
          </a:xfrm>
        </p:spPr>
        <p:txBody>
          <a:bodyPr/>
          <a:lstStyle>
            <a:lvl1pPr>
              <a:defRPr sz="2807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844" y="2160269"/>
            <a:ext cx="3448622" cy="4000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3"/>
            </a:lvl1pPr>
            <a:lvl2pPr marL="401010" indent="0">
              <a:buNone/>
              <a:defRPr sz="1053"/>
            </a:lvl2pPr>
            <a:lvl3pPr marL="802020" indent="0">
              <a:buNone/>
              <a:defRPr sz="877"/>
            </a:lvl3pPr>
            <a:lvl4pPr marL="1203030" indent="0">
              <a:buNone/>
              <a:defRPr sz="789"/>
            </a:lvl4pPr>
            <a:lvl5pPr marL="1604040" indent="0">
              <a:buNone/>
              <a:defRPr sz="789"/>
            </a:lvl5pPr>
            <a:lvl6pPr marL="2005051" indent="0">
              <a:buNone/>
              <a:defRPr sz="789"/>
            </a:lvl6pPr>
            <a:lvl7pPr marL="2406061" indent="0">
              <a:buNone/>
              <a:defRPr sz="789"/>
            </a:lvl7pPr>
            <a:lvl8pPr marL="2807071" indent="0">
              <a:buNone/>
              <a:defRPr sz="789"/>
            </a:lvl8pPr>
            <a:lvl9pPr marL="3208081" indent="0">
              <a:buNone/>
              <a:defRPr sz="78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546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44" y="480060"/>
            <a:ext cx="3448622" cy="1680210"/>
          </a:xfrm>
        </p:spPr>
        <p:txBody>
          <a:bodyPr anchor="b">
            <a:normAutofit/>
          </a:bodyPr>
          <a:lstStyle>
            <a:lvl1pPr>
              <a:defRPr sz="2807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4695" y="1040130"/>
            <a:ext cx="5413534" cy="5120640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844" y="2160270"/>
            <a:ext cx="3448622" cy="4000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3"/>
            </a:lvl1pPr>
            <a:lvl2pPr marL="401010" indent="0">
              <a:buNone/>
              <a:defRPr sz="1053"/>
            </a:lvl2pPr>
            <a:lvl3pPr marL="802020" indent="0">
              <a:buNone/>
              <a:defRPr sz="877"/>
            </a:lvl3pPr>
            <a:lvl4pPr marL="1203030" indent="0">
              <a:buNone/>
              <a:defRPr sz="789"/>
            </a:lvl4pPr>
            <a:lvl5pPr marL="1604040" indent="0">
              <a:buNone/>
              <a:defRPr sz="789"/>
            </a:lvl5pPr>
            <a:lvl6pPr marL="2005051" indent="0">
              <a:buNone/>
              <a:defRPr sz="789"/>
            </a:lvl6pPr>
            <a:lvl7pPr marL="2406061" indent="0">
              <a:buNone/>
              <a:defRPr sz="789"/>
            </a:lvl7pPr>
            <a:lvl8pPr marL="2807071" indent="0">
              <a:buNone/>
              <a:defRPr sz="789"/>
            </a:lvl8pPr>
            <a:lvl9pPr marL="3208081" indent="0">
              <a:buNone/>
              <a:defRPr sz="78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924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641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378380"/>
            <a:ext cx="2305764" cy="610243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1" y="378381"/>
            <a:ext cx="6783626" cy="6102429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77D9-A09D-4636-B08F-260AD32750F8}" type="datetimeFigureOut">
              <a:rPr lang="fr-FR" smtClean="0"/>
              <a:t>29/06/2023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12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5950" y="1368425"/>
            <a:ext cx="47371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505450" y="1368425"/>
            <a:ext cx="47371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/>
          <a:p>
            <a: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NÎMES METROPOLE 2032 </a:t>
            </a:r>
            <a:b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FEDERATEUR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8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11313"/>
            <a:ext cx="4724400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284413"/>
            <a:ext cx="4724400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2425" y="1611313"/>
            <a:ext cx="4725988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2425" y="2284413"/>
            <a:ext cx="4725988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/>
          <a:p>
            <a: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NÎMES METROPOLE 2032 </a:t>
            </a:r>
            <a:b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FEDERATEUR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1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3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/>
          <a:p>
            <a: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NÎMES METROPOLE 2032 </a:t>
            </a:r>
            <a:b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FEDERATEUR</a:t>
            </a: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3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Titre 3"/>
          <p:cNvSpPr>
            <a:spLocks noGrp="1" noChangeArrowheads="1"/>
          </p:cNvSpPr>
          <p:nvPr>
            <p:ph type="title"/>
          </p:nvPr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/>
          <a:p>
            <a: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NÎMES METROPOLE 2032 </a:t>
            </a:r>
            <a:b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FEDERATEUR</a:t>
            </a: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287338"/>
            <a:ext cx="3517900" cy="12192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81475" y="287338"/>
            <a:ext cx="5976938" cy="61452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06538"/>
            <a:ext cx="3517900" cy="4926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8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040313"/>
            <a:ext cx="6416675" cy="59531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500" y="642938"/>
            <a:ext cx="6416675" cy="4321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635625"/>
            <a:ext cx="6416675" cy="844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922764" y="4608562"/>
            <a:ext cx="5040559" cy="32500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36000" tIns="0" rIns="36000" bIns="36000" anchor="ctr" anchorCtr="0"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0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/>
          <a:p>
            <a: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NÎMES METROPOLE 2032 </a:t>
            </a:r>
            <a:br>
              <a:rPr lang="fr-FR" sz="18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sz="2400" b="1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FEDERATEUR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2324" y="1171064"/>
            <a:ext cx="8569150" cy="548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Enumération 1</a:t>
            </a:r>
          </a:p>
          <a:p>
            <a:pPr lvl="1"/>
            <a:r>
              <a:rPr lang="fr-FR" altLang="fr-FR"/>
              <a:t>Enumération 2</a:t>
            </a:r>
          </a:p>
          <a:p>
            <a:pPr lvl="2"/>
            <a:r>
              <a:rPr lang="fr-FR" altLang="fr-FR"/>
              <a:t>Enumération 3</a:t>
            </a:r>
          </a:p>
          <a:p>
            <a:pPr lvl="3"/>
            <a:r>
              <a:rPr lang="fr-FR" altLang="fr-FR"/>
              <a:t>Enumération 4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9451156" y="6977677"/>
            <a:ext cx="844844" cy="180000"/>
          </a:xfrm>
          <a:prstGeom prst="rect">
            <a:avLst/>
          </a:prstGeom>
          <a:noFill/>
          <a:ln>
            <a:noFill/>
          </a:ln>
        </p:spPr>
        <p:txBody>
          <a:bodyPr lIns="94064" tIns="47032" rIns="94064" bIns="47032"/>
          <a:lstStyle>
            <a:lvl1pPr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FR" altLang="fr-FR" sz="900">
                <a:solidFill>
                  <a:srgbClr val="7E999B"/>
                </a:solidFill>
                <a:latin typeface="Tahoma" panose="020B0604030504040204" pitchFamily="34" charset="0"/>
              </a:rPr>
              <a:t>7 avril 2023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defTabSz="941388" rtl="0" eaLnBrk="0" fontAlgn="base" hangingPunct="0">
        <a:spcBef>
          <a:spcPct val="0"/>
        </a:spcBef>
        <a:spcAft>
          <a:spcPct val="0"/>
        </a:spcAft>
        <a:defRPr sz="4400">
          <a:solidFill>
            <a:srgbClr val="4B686A"/>
          </a:solidFill>
          <a:latin typeface="+mj-lt"/>
          <a:ea typeface="+mj-ea"/>
          <a:cs typeface="+mj-cs"/>
        </a:defRPr>
      </a:lvl1pPr>
      <a:lvl2pPr algn="l" defTabSz="941388" rtl="0" eaLnBrk="0" fontAlgn="base" hangingPunct="0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2pPr>
      <a:lvl3pPr algn="l" defTabSz="941388" rtl="0" eaLnBrk="0" fontAlgn="base" hangingPunct="0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3pPr>
      <a:lvl4pPr algn="l" defTabSz="941388" rtl="0" eaLnBrk="0" fontAlgn="base" hangingPunct="0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4pPr>
      <a:lvl5pPr algn="l" defTabSz="941388" rtl="0" eaLnBrk="0" fontAlgn="base" hangingPunct="0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5pPr>
      <a:lvl6pPr marL="457200" algn="l" defTabSz="941388" rtl="0" fontAlgn="base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6pPr>
      <a:lvl7pPr marL="914400" algn="l" defTabSz="941388" rtl="0" fontAlgn="base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7pPr>
      <a:lvl8pPr marL="1371600" algn="l" defTabSz="941388" rtl="0" fontAlgn="base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8pPr>
      <a:lvl9pPr marL="1828800" algn="l" defTabSz="941388" rtl="0" fontAlgn="base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9pPr>
    </p:titleStyle>
    <p:bodyStyle>
      <a:lvl1pPr marL="352425" indent="-352425" algn="l" defTabSz="941388" rtl="0" eaLnBrk="0" fontAlgn="base" hangingPunct="0">
        <a:spcBef>
          <a:spcPct val="20000"/>
        </a:spcBef>
        <a:spcAft>
          <a:spcPct val="0"/>
        </a:spcAft>
        <a:buClr>
          <a:srgbClr val="7E999B"/>
        </a:buClr>
        <a:buFont typeface="Tahoma" panose="020B0604030504040204" pitchFamily="34" charset="0"/>
        <a:defRPr sz="2900">
          <a:solidFill>
            <a:srgbClr val="7E999B"/>
          </a:solidFill>
          <a:latin typeface="+mn-lt"/>
          <a:ea typeface="+mn-ea"/>
          <a:cs typeface="+mn-cs"/>
        </a:defRPr>
      </a:lvl1pPr>
      <a:lvl2pPr marL="763588" indent="-293688" algn="l" defTabSz="9413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ahoma" panose="020B0604030504040204" pitchFamily="34" charset="0"/>
        <a:defRPr sz="2300">
          <a:solidFill>
            <a:schemeClr val="tx1"/>
          </a:solidFill>
          <a:latin typeface="+mn-lt"/>
          <a:cs typeface="+mn-cs"/>
        </a:defRPr>
      </a:lvl2pPr>
      <a:lvl3pPr marL="1176338" indent="-234950" algn="l" defTabSz="941388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chemeClr val="bg2"/>
          </a:solidFill>
          <a:latin typeface="+mn-lt"/>
          <a:cs typeface="+mn-cs"/>
        </a:defRPr>
      </a:lvl3pPr>
      <a:lvl4pPr marL="1646238" indent="-234950" algn="l" defTabSz="941388" rtl="0" eaLnBrk="0" fontAlgn="base" hangingPunct="0">
        <a:spcBef>
          <a:spcPct val="20000"/>
        </a:spcBef>
        <a:spcAft>
          <a:spcPct val="0"/>
        </a:spcAft>
        <a:buChar char="–"/>
        <a:defRPr i="1">
          <a:solidFill>
            <a:schemeClr val="bg2"/>
          </a:solidFill>
          <a:latin typeface="+mn-lt"/>
          <a:cs typeface="+mn-cs"/>
        </a:defRPr>
      </a:lvl4pPr>
      <a:lvl5pPr marL="2116138" indent="-234950" algn="l" defTabSz="9413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  <a:cs typeface="+mn-cs"/>
        </a:defRPr>
      </a:lvl5pPr>
      <a:lvl6pPr marL="2573338" indent="-234950" algn="l" defTabSz="9413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  <a:cs typeface="+mn-cs"/>
        </a:defRPr>
      </a:lvl6pPr>
      <a:lvl7pPr marL="3030538" indent="-234950" algn="l" defTabSz="9413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  <a:cs typeface="+mn-cs"/>
        </a:defRPr>
      </a:lvl7pPr>
      <a:lvl8pPr marL="3487738" indent="-234950" algn="l" defTabSz="9413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  <a:cs typeface="+mn-cs"/>
        </a:defRPr>
      </a:lvl8pPr>
      <a:lvl9pPr marL="3944938" indent="-234950" algn="l" defTabSz="9413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28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82650" y="2663825"/>
            <a:ext cx="92059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Merci de votre attention</a:t>
            </a: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57675" y="7456488"/>
            <a:ext cx="192722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7513" y="6696075"/>
            <a:ext cx="24939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fld id="{E20FBB4B-F405-4E7F-BF42-45D815EFB58F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3078" name="Rectangle 11"/>
          <p:cNvSpPr>
            <a:spLocks noChangeArrowheads="1"/>
          </p:cNvSpPr>
          <p:nvPr userDrawn="1"/>
        </p:nvSpPr>
        <p:spPr bwMode="auto">
          <a:xfrm>
            <a:off x="522288" y="6769100"/>
            <a:ext cx="2493962" cy="212725"/>
          </a:xfrm>
          <a:prstGeom prst="rect">
            <a:avLst/>
          </a:prstGeom>
          <a:noFill/>
          <a:ln>
            <a:noFill/>
          </a:ln>
        </p:spPr>
        <p:txBody>
          <a:bodyPr lIns="94064" tIns="47032" rIns="94064" bIns="47032"/>
          <a:lstStyle>
            <a:lvl1pPr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900">
                <a:solidFill>
                  <a:srgbClr val="7E999B"/>
                </a:solidFill>
                <a:latin typeface="Tahoma" panose="020B0604030504040204" pitchFamily="34" charset="0"/>
              </a:rPr>
              <a:t>1 février 2017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41388" rtl="0" eaLnBrk="0" fontAlgn="base" hangingPunct="0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+mj-lt"/>
          <a:ea typeface="+mj-ea"/>
          <a:cs typeface="+mj-cs"/>
        </a:defRPr>
      </a:lvl1pPr>
      <a:lvl2pPr algn="l" defTabSz="941388" rtl="0" eaLnBrk="0" fontAlgn="base" hangingPunct="0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2pPr>
      <a:lvl3pPr algn="l" defTabSz="941388" rtl="0" eaLnBrk="0" fontAlgn="base" hangingPunct="0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3pPr>
      <a:lvl4pPr algn="l" defTabSz="941388" rtl="0" eaLnBrk="0" fontAlgn="base" hangingPunct="0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4pPr>
      <a:lvl5pPr algn="l" defTabSz="941388" rtl="0" eaLnBrk="0" fontAlgn="base" hangingPunct="0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5pPr>
      <a:lvl6pPr marL="457200" algn="l" defTabSz="941388" rtl="0" fontAlgn="base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6pPr>
      <a:lvl7pPr marL="914400" algn="l" defTabSz="941388" rtl="0" fontAlgn="base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7pPr>
      <a:lvl8pPr marL="1371600" algn="l" defTabSz="941388" rtl="0" fontAlgn="base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8pPr>
      <a:lvl9pPr marL="1828800" algn="l" defTabSz="941388" rtl="0" fontAlgn="base">
        <a:spcBef>
          <a:spcPct val="0"/>
        </a:spcBef>
        <a:spcAft>
          <a:spcPct val="0"/>
        </a:spcAft>
        <a:defRPr sz="3500">
          <a:solidFill>
            <a:srgbClr val="4B686A"/>
          </a:solidFill>
          <a:latin typeface="Tahoma" pitchFamily="34" charset="0"/>
          <a:cs typeface="Arial" charset="0"/>
        </a:defRPr>
      </a:lvl9pPr>
    </p:titleStyle>
    <p:bodyStyle>
      <a:lvl1pPr marL="352425" indent="-352425" algn="l" defTabSz="941388" rtl="0" eaLnBrk="0" fontAlgn="base" hangingPunct="0">
        <a:spcBef>
          <a:spcPct val="20000"/>
        </a:spcBef>
        <a:spcAft>
          <a:spcPct val="0"/>
        </a:spcAft>
        <a:buClr>
          <a:srgbClr val="7E999B"/>
        </a:buClr>
        <a:buFont typeface="Tahoma" panose="020B0604030504040204" pitchFamily="34" charset="0"/>
        <a:buChar char="•"/>
        <a:defRPr sz="2900">
          <a:solidFill>
            <a:srgbClr val="7E999B"/>
          </a:solidFill>
          <a:latin typeface="+mn-lt"/>
          <a:ea typeface="+mn-ea"/>
          <a:cs typeface="+mn-cs"/>
        </a:defRPr>
      </a:lvl1pPr>
      <a:lvl2pPr marL="763588" indent="-293688" algn="l" defTabSz="9413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ahoma" panose="020B0604030504040204" pitchFamily="34" charset="0"/>
        <a:buChar char="•"/>
        <a:defRPr sz="2300">
          <a:solidFill>
            <a:schemeClr val="tx1"/>
          </a:solidFill>
          <a:latin typeface="+mn-lt"/>
          <a:cs typeface="+mn-cs"/>
        </a:defRPr>
      </a:lvl2pPr>
      <a:lvl3pPr marL="1176338" indent="-234950" algn="l" defTabSz="941388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300">
          <a:solidFill>
            <a:schemeClr val="bg2"/>
          </a:solidFill>
          <a:latin typeface="+mn-lt"/>
          <a:cs typeface="+mn-cs"/>
        </a:defRPr>
      </a:lvl3pPr>
      <a:lvl4pPr marL="1646238" indent="-234950" algn="l" defTabSz="941388" rtl="0" eaLnBrk="0" fontAlgn="base" hangingPunct="0">
        <a:spcBef>
          <a:spcPct val="20000"/>
        </a:spcBef>
        <a:spcAft>
          <a:spcPct val="0"/>
        </a:spcAft>
        <a:buChar char="–"/>
        <a:defRPr i="1">
          <a:solidFill>
            <a:schemeClr val="bg2"/>
          </a:solidFill>
          <a:latin typeface="+mn-lt"/>
          <a:cs typeface="+mn-cs"/>
        </a:defRPr>
      </a:lvl4pPr>
      <a:lvl5pPr marL="2116138" indent="-234950" algn="l" defTabSz="9413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  <a:cs typeface="+mn-cs"/>
        </a:defRPr>
      </a:lvl5pPr>
      <a:lvl6pPr marL="2573338" indent="-234950" algn="l" defTabSz="9413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  <a:cs typeface="+mn-cs"/>
        </a:defRPr>
      </a:lvl6pPr>
      <a:lvl7pPr marL="3030538" indent="-234950" algn="l" defTabSz="9413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  <a:cs typeface="+mn-cs"/>
        </a:defRPr>
      </a:lvl7pPr>
      <a:lvl8pPr marL="3487738" indent="-234950" algn="l" defTabSz="9413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  <a:cs typeface="+mn-cs"/>
        </a:defRPr>
      </a:lvl8pPr>
      <a:lvl9pPr marL="3944938" indent="-234950" algn="l" defTabSz="941388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1247" y="384048"/>
            <a:ext cx="9223058" cy="1391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247" y="1920240"/>
            <a:ext cx="9223058" cy="4568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6674168"/>
            <a:ext cx="2406015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6674168"/>
            <a:ext cx="3609023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8289" y="6674168"/>
            <a:ext cx="2406015" cy="383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26D12-5417-4048-A951-734D483BFE8C}" type="slidenum">
              <a:rPr lang="fr-FR" altLang="fr-FR" smtClean="0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625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Wingdings 2" pitchFamily="18" charset="2"/>
        <a:buChar char="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Wingdings 2" pitchFamily="18" charset="2"/>
        <a:buChar char="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Wingdings 2" pitchFamily="18" charset="2"/>
        <a:buChar char="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spcBef>
          <a:spcPct val="20000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spcBef>
          <a:spcPct val="20000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spcBef>
          <a:spcPct val="20000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spcBef>
          <a:spcPct val="20000"/>
        </a:spcBef>
        <a:buFont typeface="Wingdings 2" pitchFamily="18" charset="2"/>
        <a:buChar char="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44.jpeg"/><Relationship Id="rId10" Type="http://schemas.openxmlformats.org/officeDocument/2006/relationships/image" Target="../media/image47.png"/><Relationship Id="rId4" Type="http://schemas.openxmlformats.org/officeDocument/2006/relationships/image" Target="../media/image43.jpe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745CA27-7079-B130-A62B-7F0F29FD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E931-5272-45C9-AD18-2B27B80C200E}" type="slidenum">
              <a:rPr lang="fr-FR" smtClean="0"/>
              <a:t>1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36AB7B-FD36-6283-1FAD-59D5DC8A4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52" y="6192738"/>
            <a:ext cx="1826571" cy="6397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0A63BD-E392-202F-F838-9A67BEC86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252" y="4536554"/>
            <a:ext cx="9379148" cy="930252"/>
          </a:xfrm>
          <a:prstGeom prst="rect">
            <a:avLst/>
          </a:prstGeom>
          <a:noFill/>
          <a:ln>
            <a:noFill/>
          </a:ln>
        </p:spPr>
        <p:txBody>
          <a:bodyPr lIns="94064" tIns="47032" rIns="94064" bIns="47032"/>
          <a:lstStyle>
            <a:lvl1pPr marL="352425" indent="-352425" algn="l" defTabSz="9413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E999B"/>
              </a:buClr>
              <a:buFont typeface="Tahoma" panose="020B0604030504040204" pitchFamily="34" charset="0"/>
              <a:defRPr sz="2800">
                <a:solidFill>
                  <a:srgbClr val="4B686A"/>
                </a:solidFill>
                <a:latin typeface="+mn-lt"/>
                <a:ea typeface="+mn-ea"/>
                <a:cs typeface="+mn-cs"/>
              </a:defRPr>
            </a:lvl1pPr>
            <a:lvl2pPr marL="763588" indent="-293688" algn="l" defTabSz="9413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ahoma" panose="020B0604030504040204" pitchFamily="34" charset="0"/>
              <a:defRPr sz="2300">
                <a:solidFill>
                  <a:srgbClr val="C42D1E"/>
                </a:solidFill>
                <a:latin typeface="+mn-lt"/>
              </a:defRPr>
            </a:lvl2pPr>
            <a:lvl3pPr marL="1176338" indent="-234950" algn="l" defTabSz="9413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defRPr>
                <a:solidFill>
                  <a:srgbClr val="4B686A"/>
                </a:solidFill>
                <a:latin typeface="+mn-lt"/>
              </a:defRPr>
            </a:lvl3pPr>
            <a:lvl4pPr marL="1646238" indent="-234950" algn="l" defTabSz="9413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i="1">
                <a:solidFill>
                  <a:schemeClr val="bg2"/>
                </a:solidFill>
                <a:latin typeface="+mn-lt"/>
              </a:defRPr>
            </a:lvl4pPr>
            <a:lvl5pPr marL="2116138" indent="-234950" algn="l" defTabSz="9413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73338" indent="-234950" algn="l" defTabSz="941388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030538" indent="-234950" algn="l" defTabSz="941388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87738" indent="-234950" algn="l" defTabSz="941388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944938" indent="-234950" algn="l" defTabSz="941388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eaLnBrk="1" hangingPunct="1">
              <a:defRPr/>
            </a:pPr>
            <a:r>
              <a:rPr lang="fr-FR" altLang="fr-FR" sz="16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 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70FC4F-10AD-FD5D-06E9-8DA2879D8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52" y="843944"/>
            <a:ext cx="2382999" cy="11723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0A6816-8F3C-7651-072B-E1E5BE636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378"/>
            <a:ext cx="10693400" cy="135888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A58FE66-595C-67AA-F375-C8A97F853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252" y="2952378"/>
            <a:ext cx="9379148" cy="135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2800" b="1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ECO-METROPOLE 2032</a:t>
            </a:r>
          </a:p>
          <a:p>
            <a:pPr fontAlgn="auto">
              <a:spcAft>
                <a:spcPts val="0"/>
              </a:spcAft>
            </a:pPr>
            <a:r>
              <a:rPr lang="fr-FR" sz="2800" b="1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Actualisation du projet de territoire </a:t>
            </a:r>
          </a:p>
          <a:p>
            <a:pPr fontAlgn="auto">
              <a:spcAft>
                <a:spcPts val="0"/>
              </a:spcAft>
            </a:pPr>
            <a:r>
              <a:rPr lang="fr-FR" sz="2800" b="1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Métropole 2030</a:t>
            </a:r>
          </a:p>
          <a:p>
            <a:pPr fontAlgn="auto">
              <a:spcAft>
                <a:spcPts val="0"/>
              </a:spcAft>
            </a:pPr>
            <a:r>
              <a:rPr lang="fr-FR" sz="2800" b="1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Synthèse</a:t>
            </a:r>
            <a:endParaRPr lang="fr-FR" sz="3200" b="1" dirty="0">
              <a:solidFill>
                <a:schemeClr val="bg1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24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ECO-METROPOLE 2032 </a:t>
            </a:r>
          </a:p>
          <a:p>
            <a:r>
              <a:rPr lang="fr-FR" sz="2400" b="1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AGGLOMERATION DYNAMIQUE ET PRODUCTIVE</a:t>
            </a:r>
            <a:endParaRPr lang="fr-FR" sz="1800" b="1" kern="0">
              <a:solidFill>
                <a:srgbClr val="FF0000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10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451156" y="6977677"/>
            <a:ext cx="844844" cy="180000"/>
          </a:xfrm>
          <a:prstGeom prst="rect">
            <a:avLst/>
          </a:prstGeom>
          <a:noFill/>
          <a:ln>
            <a:noFill/>
          </a:ln>
        </p:spPr>
        <p:txBody>
          <a:bodyPr lIns="94064" tIns="47032" rIns="94064" bIns="47032"/>
          <a:lstStyle>
            <a:lvl1pPr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FR" altLang="fr-FR" sz="900">
                <a:solidFill>
                  <a:srgbClr val="7E999B"/>
                </a:solidFill>
                <a:latin typeface="Tahoma" panose="020B0604030504040204" pitchFamily="34" charset="0"/>
              </a:rPr>
              <a:t>01/12/2022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4132" y="1237281"/>
            <a:ext cx="5802205" cy="17235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Tahoma"/>
                <a:cs typeface="Tahoma"/>
              </a:rPr>
              <a:t>Avec :</a:t>
            </a:r>
            <a:endParaRPr lang="fr-FR" sz="1800" b="1" dirty="0">
              <a:solidFill>
                <a:srgbClr val="F37052"/>
              </a:solidFill>
              <a:latin typeface="Trebuchet MS"/>
              <a:ea typeface="Tahoma"/>
              <a:cs typeface="Tahoma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sz="1400" b="1" dirty="0">
              <a:solidFill>
                <a:srgbClr val="F37052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SzPct val="150000"/>
              <a:buFont typeface="Trebuchet MS" panose="020B0603020202020204" pitchFamily="34" charset="0"/>
              <a:buChar char="●"/>
            </a:pPr>
            <a:r>
              <a:rPr lang="fr-FR" sz="1800" b="1" dirty="0">
                <a:solidFill>
                  <a:srgbClr val="F37052"/>
                </a:solidFill>
                <a:latin typeface="Trebuchet MS"/>
                <a:cs typeface="Calibri"/>
              </a:rPr>
              <a:t>Un socle patrimonial </a:t>
            </a:r>
            <a:endParaRPr lang="fr-FR" sz="1800" b="1" dirty="0">
              <a:solidFill>
                <a:srgbClr val="F37052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266700" lvl="0" algn="just">
              <a:spcBef>
                <a:spcPts val="0"/>
              </a:spcBef>
              <a:spcAft>
                <a:spcPts val="600"/>
              </a:spcAft>
            </a:pPr>
            <a:r>
              <a:rPr lang="fr-FR" sz="1500" dirty="0">
                <a:solidFill>
                  <a:schemeClr val="bg2"/>
                </a:solidFill>
                <a:latin typeface="Trebuchet MS"/>
                <a:cs typeface="Calibri"/>
              </a:rPr>
              <a:t>support d’activités économiques (agro-alimentaire, tourisme) et créateur d’un environnement favorable à l’attractivité du territoire.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55" y="991061"/>
            <a:ext cx="4471841" cy="6209839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60225" y="991060"/>
            <a:ext cx="10495768" cy="6209840"/>
            <a:chOff x="160225" y="991060"/>
            <a:chExt cx="10495768" cy="6209840"/>
          </a:xfrm>
        </p:grpSpPr>
        <p:sp>
          <p:nvSpPr>
            <p:cNvPr id="21" name="Rectangle 20"/>
            <p:cNvSpPr/>
            <p:nvPr/>
          </p:nvSpPr>
          <p:spPr>
            <a:xfrm>
              <a:off x="160225" y="3054129"/>
              <a:ext cx="58022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 algn="just">
                <a:spcBef>
                  <a:spcPts val="0"/>
                </a:spcBef>
                <a:spcAft>
                  <a:spcPts val="0"/>
                </a:spcAft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 spc="-30" dirty="0">
                  <a:solidFill>
                    <a:srgbClr val="F3705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Une armature de transports </a:t>
              </a:r>
            </a:p>
            <a:p>
              <a:pPr marL="266700" lvl="0" algn="just">
                <a:spcBef>
                  <a:spcPts val="0"/>
                </a:spcBef>
                <a:spcAft>
                  <a:spcPts val="600"/>
                </a:spcAft>
              </a:pPr>
              <a:r>
                <a:rPr lang="fr-FR" sz="1500" spc="-30" dirty="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au service de l’attractivité du territoire et de son développement économique.</a:t>
              </a: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151" y="991060"/>
              <a:ext cx="4471842" cy="6209840"/>
            </a:xfrm>
            <a:prstGeom prst="rect">
              <a:avLst/>
            </a:prstGeom>
          </p:spPr>
        </p:pic>
      </p:grpSp>
      <p:grpSp>
        <p:nvGrpSpPr>
          <p:cNvPr id="6" name="Groupe 5"/>
          <p:cNvGrpSpPr/>
          <p:nvPr/>
        </p:nvGrpSpPr>
        <p:grpSpPr>
          <a:xfrm>
            <a:off x="160225" y="991058"/>
            <a:ext cx="10495762" cy="6209841"/>
            <a:chOff x="160225" y="991058"/>
            <a:chExt cx="10495762" cy="6209841"/>
          </a:xfrm>
        </p:grpSpPr>
        <p:sp>
          <p:nvSpPr>
            <p:cNvPr id="22" name="Rectangle 21"/>
            <p:cNvSpPr/>
            <p:nvPr/>
          </p:nvSpPr>
          <p:spPr>
            <a:xfrm>
              <a:off x="160225" y="4002954"/>
              <a:ext cx="5654430" cy="1523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2" indent="-285750" algn="just">
                <a:spcBef>
                  <a:spcPts val="0"/>
                </a:spcBef>
                <a:spcAft>
                  <a:spcPts val="0"/>
                </a:spcAft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 dirty="0">
                  <a:solidFill>
                    <a:srgbClr val="F3705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Des pôles économiques structurants</a:t>
              </a:r>
              <a:endParaRPr lang="fr-FR" sz="1800" b="1" dirty="0">
                <a:solidFill>
                  <a:schemeClr val="bg2"/>
                </a:solidFill>
                <a:latin typeface="Trebuchet MS" panose="020B0603020202020204" pitchFamily="34" charset="0"/>
                <a:cs typeface="Calibri" panose="020F0502020204030204" pitchFamily="34" charset="0"/>
              </a:endParaRPr>
            </a:p>
            <a:p>
              <a:pPr marL="439738" lvl="2" indent="-168275" algn="just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fr-FR" sz="1500" spc="-30" dirty="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Centre ville élargi de Nîmes, principale zone d’emploi et d’équipements métropolitains,</a:t>
              </a:r>
            </a:p>
            <a:p>
              <a:pPr marL="439738" lvl="2" indent="-168275" algn="just">
                <a:spcBef>
                  <a:spcPts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fr-FR" sz="1500" spc="-30" dirty="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Quartiers durables mixtes et pôles économiques majeurs accueillant filières d’excellence et activités diversifiées (Aéroport, Magna Porta, Mitra, Porte Sud, Nîmes Sud).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60225" y="5674714"/>
              <a:ext cx="5802243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2" indent="-285750" algn="just">
                <a:spcBef>
                  <a:spcPts val="0"/>
                </a:spcBef>
                <a:spcAft>
                  <a:spcPts val="0"/>
                </a:spcAft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>
                  <a:solidFill>
                    <a:srgbClr val="F3705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Des pôles économiques relais </a:t>
              </a:r>
            </a:p>
            <a:p>
              <a:pPr marL="266700" lvl="2" algn="just">
                <a:spcBef>
                  <a:spcPts val="0"/>
                </a:spcBef>
                <a:spcAft>
                  <a:spcPts val="600"/>
                </a:spcAft>
              </a:pPr>
              <a:r>
                <a:rPr lang="fr-FR" sz="150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à vocation commerciale (La Calmette, </a:t>
              </a:r>
              <a:r>
                <a:rPr lang="fr-FR" sz="1500" err="1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Caveirac</a:t>
              </a:r>
              <a:r>
                <a:rPr lang="fr-FR" sz="150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, Marguerittes, Saint-Gilles).</a:t>
              </a: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144" y="991058"/>
              <a:ext cx="4471843" cy="6209841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160225" y="991058"/>
            <a:ext cx="10495749" cy="6209842"/>
            <a:chOff x="160225" y="991058"/>
            <a:chExt cx="10495749" cy="6209842"/>
          </a:xfrm>
        </p:grpSpPr>
        <p:sp>
          <p:nvSpPr>
            <p:cNvPr id="24" name="Rectangle 23"/>
            <p:cNvSpPr/>
            <p:nvPr/>
          </p:nvSpPr>
          <p:spPr>
            <a:xfrm>
              <a:off x="160225" y="6684755"/>
              <a:ext cx="58022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 algn="just">
                <a:spcBef>
                  <a:spcPts val="0"/>
                </a:spcBef>
                <a:spcAft>
                  <a:spcPts val="600"/>
                </a:spcAft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>
                  <a:solidFill>
                    <a:srgbClr val="F3705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Des spots touristiques </a:t>
              </a:r>
              <a:r>
                <a:rPr lang="fr-FR" sz="150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mis en réseau.</a:t>
              </a: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131" y="991058"/>
              <a:ext cx="4471843" cy="6209842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8242300" y="3385355"/>
            <a:ext cx="869950" cy="908525"/>
            <a:chOff x="8242300" y="3385355"/>
            <a:chExt cx="869950" cy="908525"/>
          </a:xfrm>
        </p:grpSpPr>
        <p:sp>
          <p:nvSpPr>
            <p:cNvPr id="18" name="Étoile à 5 branches 17"/>
            <p:cNvSpPr/>
            <p:nvPr/>
          </p:nvSpPr>
          <p:spPr bwMode="auto">
            <a:xfrm>
              <a:off x="9004300" y="4185930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Étoile à 5 branches 18"/>
            <p:cNvSpPr/>
            <p:nvPr/>
          </p:nvSpPr>
          <p:spPr bwMode="auto">
            <a:xfrm>
              <a:off x="8242300" y="3589030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Étoile à 5 branches 19"/>
            <p:cNvSpPr/>
            <p:nvPr/>
          </p:nvSpPr>
          <p:spPr bwMode="auto">
            <a:xfrm>
              <a:off x="8391477" y="3385355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45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ECO-METROPOLE 2032 </a:t>
            </a:r>
          </a:p>
          <a:p>
            <a:r>
              <a:rPr lang="fr-FR" sz="2400" b="1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AGGLOMERATION DYNAMIQUE ET PRODUCTIVE</a:t>
            </a:r>
            <a:endParaRPr lang="fr-FR" sz="1800" b="1" kern="0">
              <a:solidFill>
                <a:srgbClr val="FF0000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958991" y="2286292"/>
            <a:ext cx="833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Clr>
                <a:srgbClr val="FF660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Développement de la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Base de Sécurité Civile 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– Plateforme aéroportuaire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38988" y="1340500"/>
            <a:ext cx="7497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0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les actions </a:t>
            </a:r>
            <a:r>
              <a:rPr lang="fr-FR" sz="2000" b="1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phares</a:t>
            </a:r>
            <a:r>
              <a:rPr lang="fr-FR" sz="20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suivantes :</a:t>
            </a:r>
            <a:endParaRPr lang="fr-FR" sz="16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61" y="17958"/>
            <a:ext cx="2880677" cy="2150301"/>
          </a:xfrm>
          <a:prstGeom prst="rect">
            <a:avLst/>
          </a:prstGeom>
        </p:spPr>
      </p:pic>
      <p:sp>
        <p:nvSpPr>
          <p:cNvPr id="21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11</a:t>
            </a:fld>
            <a:endParaRPr lang="fr-FR" sz="1200" b="1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012B1D-C94D-738B-B7D9-381F476C3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3060" y="1771679"/>
            <a:ext cx="849264" cy="47449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AF5EF4-13D9-CE9C-3A85-B43AB11DCB90}"/>
              </a:ext>
            </a:extLst>
          </p:cNvPr>
          <p:cNvSpPr txBox="1"/>
          <p:nvPr/>
        </p:nvSpPr>
        <p:spPr>
          <a:xfrm>
            <a:off x="1900793" y="3457018"/>
            <a:ext cx="7618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FF660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Création d’une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cuisine centrale 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intercommunale - restauration collective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DBA6C1-80C5-196B-DD33-8F4332E1E612}"/>
              </a:ext>
            </a:extLst>
          </p:cNvPr>
          <p:cNvSpPr txBox="1"/>
          <p:nvPr/>
        </p:nvSpPr>
        <p:spPr>
          <a:xfrm>
            <a:off x="1958991" y="4603731"/>
            <a:ext cx="7190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FF660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Soutien à la construction du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Palais des Congrès 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de Nîmes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6E7690-EE4D-6945-4110-41A7E8689BC8}"/>
              </a:ext>
            </a:extLst>
          </p:cNvPr>
          <p:cNvSpPr txBox="1"/>
          <p:nvPr/>
        </p:nvSpPr>
        <p:spPr>
          <a:xfrm>
            <a:off x="1958991" y="5839284"/>
            <a:ext cx="7498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rgbClr val="FF660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Création d'un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tiers-lieu d'innovation 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économique (Marché Gare)</a:t>
            </a:r>
          </a:p>
        </p:txBody>
      </p:sp>
    </p:spTree>
    <p:extLst>
      <p:ext uri="{BB962C8B-B14F-4D97-AF65-F5344CB8AC3E}">
        <p14:creationId xmlns:p14="http://schemas.microsoft.com/office/powerpoint/2010/main" val="3216869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ECO-METROPOLE 2032 </a:t>
            </a:r>
          </a:p>
          <a:p>
            <a:r>
              <a:rPr lang="fr-FR" sz="2400" b="1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AGGLOMERATION DYNAMIQUE ET PRODUCTIVE</a:t>
            </a:r>
            <a:endParaRPr lang="fr-FR" sz="1800" b="1" kern="0">
              <a:solidFill>
                <a:srgbClr val="FF0000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08" y="70143"/>
            <a:ext cx="2880677" cy="2150301"/>
          </a:xfrm>
          <a:prstGeom prst="rect">
            <a:avLst/>
          </a:prstGeom>
        </p:spPr>
      </p:pic>
      <p:sp>
        <p:nvSpPr>
          <p:cNvPr id="24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12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252690" y="5220520"/>
            <a:ext cx="811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200"/>
              </a:spcAft>
              <a:buClr>
                <a:srgbClr val="FF660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Requalification des ZAE de Bouillargues – </a:t>
            </a:r>
            <a:r>
              <a:rPr lang="fr-FR" sz="18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Actiparc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– Parc Delta – KM4 et Ville Active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8988" y="1340500"/>
            <a:ext cx="7497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les actions </a:t>
            </a:r>
            <a:r>
              <a:rPr 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nouvelles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suivantes :</a:t>
            </a:r>
            <a:endParaRPr lang="fr-FR" sz="1600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421" y="2189007"/>
            <a:ext cx="727742" cy="359846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40FB6C-437E-1732-5802-7048CB2B1D52}"/>
              </a:ext>
            </a:extLst>
          </p:cNvPr>
          <p:cNvSpPr txBox="1"/>
          <p:nvPr/>
        </p:nvSpPr>
        <p:spPr>
          <a:xfrm>
            <a:off x="2212533" y="2395544"/>
            <a:ext cx="5349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Clr>
                <a:srgbClr val="FF660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Initialisation du projet européen </a:t>
            </a:r>
            <a:r>
              <a:rPr lang="fr-FR" sz="18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Nemausus</a:t>
            </a:r>
            <a:endParaRPr lang="fr-FR" sz="1800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CF9D4A-2212-138C-683B-F309020079E2}"/>
              </a:ext>
            </a:extLst>
          </p:cNvPr>
          <p:cNvSpPr txBox="1"/>
          <p:nvPr/>
        </p:nvSpPr>
        <p:spPr>
          <a:xfrm>
            <a:off x="2244566" y="3198807"/>
            <a:ext cx="7632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  <a:buClr>
                <a:srgbClr val="FF660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Réaménagement des abords extérieurs de l’aéroport Nîmes Grande Provence Méditerranée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86DE6A-3663-058C-B230-6E6E3F73404C}"/>
              </a:ext>
            </a:extLst>
          </p:cNvPr>
          <p:cNvSpPr txBox="1"/>
          <p:nvPr/>
        </p:nvSpPr>
        <p:spPr>
          <a:xfrm>
            <a:off x="2244566" y="4209663"/>
            <a:ext cx="7513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  <a:buClr>
                <a:srgbClr val="FF660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Renouvellement urbain de la Porte Ouest (ZI Saint Césaire pp) Nîmes et de la Porte Sud ( ZAE EURO 2000/</a:t>
            </a:r>
            <a:r>
              <a:rPr lang="fr-FR" sz="18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Bellecoste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) à Caissargues</a:t>
            </a:r>
          </a:p>
        </p:txBody>
      </p:sp>
    </p:spTree>
    <p:extLst>
      <p:ext uri="{BB962C8B-B14F-4D97-AF65-F5344CB8AC3E}">
        <p14:creationId xmlns:p14="http://schemas.microsoft.com/office/powerpoint/2010/main" val="503282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25" y="991058"/>
            <a:ext cx="4471844" cy="62098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02" y="991058"/>
            <a:ext cx="4470481" cy="62098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132" y="1234723"/>
            <a:ext cx="5945570" cy="14157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ea typeface="Tahoma"/>
                <a:cs typeface="Tahoma"/>
              </a:rPr>
              <a:t>Avec :</a:t>
            </a:r>
          </a:p>
          <a:p>
            <a:pPr marL="285750" indent="-285750">
              <a:spcAft>
                <a:spcPts val="0"/>
              </a:spcAft>
              <a:buClr>
                <a:srgbClr val="92D050"/>
              </a:buClr>
              <a:buSzPct val="150000"/>
              <a:buFont typeface="Trebuchet MS" panose="020B0603020202020204" pitchFamily="34" charset="0"/>
              <a:buChar char="●"/>
            </a:pPr>
            <a:endParaRPr lang="fr-FR" sz="1800" b="1" dirty="0">
              <a:solidFill>
                <a:srgbClr val="92D050"/>
              </a:solidFill>
              <a:latin typeface="Trebuchet MS"/>
            </a:endParaRPr>
          </a:p>
          <a:p>
            <a:pPr marL="285750" indent="-285750">
              <a:spcAft>
                <a:spcPts val="0"/>
              </a:spcAft>
              <a:buClr>
                <a:srgbClr val="92D05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1800" b="1" dirty="0">
                <a:solidFill>
                  <a:srgbClr val="92D050"/>
                </a:solidFill>
                <a:latin typeface="Trebuchet MS"/>
              </a:rPr>
              <a:t>Une mosaïque de paysages </a:t>
            </a:r>
            <a:endParaRPr lang="fr-FR" sz="1800" b="1" dirty="0">
              <a:solidFill>
                <a:srgbClr val="92D050"/>
              </a:solidFill>
              <a:latin typeface="Trebuchet MS" panose="020B0603020202020204" pitchFamily="34" charset="0"/>
            </a:endParaRPr>
          </a:p>
          <a:p>
            <a:pPr marL="266700">
              <a:spcAft>
                <a:spcPts val="1200"/>
              </a:spcAft>
              <a:buClr>
                <a:srgbClr val="00B050"/>
              </a:buClr>
              <a:buSzPct val="150000"/>
            </a:pPr>
            <a:r>
              <a:rPr lang="fr-F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préservés et vivant et</a:t>
            </a:r>
            <a:r>
              <a:rPr lang="fr-F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fr-FR" sz="1500" b="1" dirty="0">
                <a:solidFill>
                  <a:srgbClr val="92D050"/>
                </a:solidFill>
                <a:latin typeface="Trebuchet MS"/>
              </a:rPr>
              <a:t>un territoire ressource </a:t>
            </a:r>
            <a:r>
              <a:rPr lang="fr-FR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favorable au développement durable.</a:t>
            </a:r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13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9451156" y="6977677"/>
            <a:ext cx="844844" cy="180000"/>
          </a:xfrm>
          <a:prstGeom prst="rect">
            <a:avLst/>
          </a:prstGeom>
          <a:noFill/>
          <a:ln>
            <a:noFill/>
          </a:ln>
        </p:spPr>
        <p:txBody>
          <a:bodyPr lIns="94064" tIns="47032" rIns="94064" bIns="47032"/>
          <a:lstStyle>
            <a:lvl1pPr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FR" altLang="fr-FR" sz="900">
                <a:solidFill>
                  <a:srgbClr val="7E999B"/>
                </a:solidFill>
                <a:latin typeface="Tahoma" panose="020B0604030504040204" pitchFamily="34" charset="0"/>
              </a:rPr>
              <a:t>01/12/2022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31" y="991058"/>
            <a:ext cx="4471843" cy="6209842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235748" y="991058"/>
            <a:ext cx="10418012" cy="6209842"/>
            <a:chOff x="235748" y="991058"/>
            <a:chExt cx="10418012" cy="6209842"/>
          </a:xfrm>
        </p:grpSpPr>
        <p:sp>
          <p:nvSpPr>
            <p:cNvPr id="11" name="Rectangle 10"/>
            <p:cNvSpPr/>
            <p:nvPr/>
          </p:nvSpPr>
          <p:spPr>
            <a:xfrm>
              <a:off x="235748" y="3023524"/>
              <a:ext cx="5802205" cy="2523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0"/>
                </a:spcAft>
                <a:buClr>
                  <a:srgbClr val="92D050"/>
                </a:buClr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>
                  <a:solidFill>
                    <a:srgbClr val="92D050"/>
                  </a:solidFill>
                  <a:latin typeface="Trebuchet MS" panose="020B0603020202020204" pitchFamily="34" charset="0"/>
                </a:rPr>
                <a:t>Une Trame Verte Bleue et Noire </a:t>
              </a:r>
            </a:p>
            <a:p>
              <a:pPr marL="266700">
                <a:spcAft>
                  <a:spcPts val="0"/>
                </a:spcAft>
                <a:buClr>
                  <a:srgbClr val="00B050"/>
                </a:buClr>
                <a:buSzPct val="150000"/>
              </a:pPr>
              <a:r>
                <a:rPr lang="fr-FR" sz="15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structurant paysages, usages, corridors et réservoirs de biodiversité :</a:t>
              </a:r>
            </a:p>
            <a:p>
              <a:pPr marL="542925" indent="-180975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fr-FR" sz="150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Agriparc</a:t>
              </a:r>
              <a:r>
                <a:rPr lang="fr-FR" sz="15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 de la plaine du </a:t>
              </a:r>
              <a:r>
                <a:rPr lang="fr-FR" sz="150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Vistre</a:t>
              </a:r>
              <a:r>
                <a:rPr lang="fr-FR" sz="15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,</a:t>
              </a:r>
            </a:p>
            <a:p>
              <a:pPr marL="542925" indent="-180975"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fr-FR" sz="15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Sites agro écologiques,</a:t>
              </a:r>
            </a:p>
            <a:p>
              <a:pPr marL="542925" indent="-180975">
                <a:spcAft>
                  <a:spcPts val="1800"/>
                </a:spcAft>
                <a:buFont typeface="Wingdings" panose="05000000000000000000" pitchFamily="2" charset="2"/>
                <a:buChar char="§"/>
              </a:pPr>
              <a:r>
                <a:rPr lang="fr-FR" sz="15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Diagonale verte (armature des garrigues à la plaine)</a:t>
              </a:r>
              <a:r>
                <a:rPr lang="fr-FR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.</a:t>
              </a:r>
            </a:p>
            <a:p>
              <a:pPr marL="285750" indent="-285750">
                <a:spcAft>
                  <a:spcPts val="0"/>
                </a:spcAft>
                <a:buClr>
                  <a:srgbClr val="92D050"/>
                </a:buClr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>
                  <a:solidFill>
                    <a:srgbClr val="92D050"/>
                  </a:solidFill>
                  <a:latin typeface="Trebuchet MS" panose="020B0603020202020204" pitchFamily="34" charset="0"/>
                </a:rPr>
                <a:t>La mise en œuvre du PAPI 3 </a:t>
              </a:r>
            </a:p>
            <a:p>
              <a:pPr marL="266700">
                <a:spcAft>
                  <a:spcPts val="1200"/>
                </a:spcAft>
                <a:buClr>
                  <a:srgbClr val="00B050"/>
                </a:buClr>
                <a:buSzPct val="150000"/>
              </a:pPr>
              <a:r>
                <a:rPr lang="fr-FR" sz="15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cadereau d’Uzès (prévention du risque d’inondation et amélioration du cadre de vie).</a:t>
              </a: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917" y="991058"/>
              <a:ext cx="4471843" cy="6209842"/>
            </a:xfrm>
            <a:prstGeom prst="rect">
              <a:avLst/>
            </a:prstGeom>
          </p:spPr>
        </p:pic>
      </p:grp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</a:t>
            </a:r>
            <a:r>
              <a:rPr lang="fr-FR" sz="2000" kern="0" err="1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ECOMETROPOLE</a:t>
            </a:r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2032 </a:t>
            </a:r>
          </a:p>
          <a:p>
            <a:r>
              <a:rPr lang="fr-FR" sz="2400" b="1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AGGLOMERATION SOLIDAIRE ET ENGAGEE</a:t>
            </a:r>
            <a:endParaRPr lang="fr-FR" sz="1800" b="1" kern="0">
              <a:solidFill>
                <a:srgbClr val="FF0000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236220" y="991058"/>
            <a:ext cx="10408171" cy="6209842"/>
            <a:chOff x="236220" y="991058"/>
            <a:chExt cx="10408171" cy="6209842"/>
          </a:xfrm>
        </p:grpSpPr>
        <p:sp>
          <p:nvSpPr>
            <p:cNvPr id="22" name="Rectangle 21"/>
            <p:cNvSpPr/>
            <p:nvPr/>
          </p:nvSpPr>
          <p:spPr>
            <a:xfrm>
              <a:off x="236220" y="5735847"/>
              <a:ext cx="5802205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0"/>
                </a:spcAft>
                <a:buClr>
                  <a:srgbClr val="92D050"/>
                </a:buClr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>
                  <a:solidFill>
                    <a:srgbClr val="92D050"/>
                  </a:solidFill>
                  <a:latin typeface="Trebuchet MS" panose="020B0603020202020204" pitchFamily="34" charset="0"/>
                </a:rPr>
                <a:t>Une armature urbaine consolidée </a:t>
              </a:r>
            </a:p>
            <a:p>
              <a:pPr marL="266700">
                <a:spcAft>
                  <a:spcPts val="1200"/>
                </a:spcAft>
                <a:buClr>
                  <a:srgbClr val="00B050"/>
                </a:buClr>
                <a:buSzPct val="150000"/>
              </a:pPr>
              <a:r>
                <a:rPr lang="fr-FR" sz="150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par des quartiers urbains durables mixtes, des opérations à vocation résidentielle, des grands ensembles renouvelés et des centres anciens requalifiés. 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548" y="991058"/>
              <a:ext cx="4471843" cy="6209842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8370212" y="3436630"/>
            <a:ext cx="316588" cy="493765"/>
            <a:chOff x="8370212" y="3436630"/>
            <a:chExt cx="316588" cy="493765"/>
          </a:xfrm>
        </p:grpSpPr>
        <p:sp>
          <p:nvSpPr>
            <p:cNvPr id="14" name="Étoile à 5 branches 13"/>
            <p:cNvSpPr/>
            <p:nvPr/>
          </p:nvSpPr>
          <p:spPr bwMode="auto">
            <a:xfrm>
              <a:off x="8370212" y="3436630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Étoile à 5 branches 17"/>
            <p:cNvSpPr/>
            <p:nvPr/>
          </p:nvSpPr>
          <p:spPr bwMode="auto">
            <a:xfrm>
              <a:off x="8578850" y="3436630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Étoile à 5 branches 19"/>
            <p:cNvSpPr/>
            <p:nvPr/>
          </p:nvSpPr>
          <p:spPr bwMode="auto">
            <a:xfrm>
              <a:off x="8424187" y="3822445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64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r>
              <a:rPr lang="fr-FR" sz="2400" b="1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AGGLOMERATION SOLIDAIRE ET ENGAGEE</a:t>
            </a:r>
            <a:endParaRPr lang="fr-FR" sz="1800" b="1" kern="0">
              <a:solidFill>
                <a:srgbClr val="FF0000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335407" y="6587513"/>
            <a:ext cx="833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Augmentation de la capacité de traitement de l’usine de méthanisation</a:t>
            </a:r>
            <a:endParaRPr lang="fr-FR" sz="1800" b="1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8988" y="1340500"/>
            <a:ext cx="7497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les actions </a:t>
            </a:r>
            <a:r>
              <a:rPr lang="fr-FR" sz="2000" b="1" dirty="0">
                <a:solidFill>
                  <a:srgbClr val="92D05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phares </a:t>
            </a: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suivantes : </a:t>
            </a:r>
            <a:endParaRPr lang="fr-FR" sz="1600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215" y="144001"/>
            <a:ext cx="2530053" cy="2071044"/>
          </a:xfrm>
          <a:prstGeom prst="rect">
            <a:avLst/>
          </a:prstGeom>
        </p:spPr>
      </p:pic>
      <p:sp>
        <p:nvSpPr>
          <p:cNvPr id="17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14</a:t>
            </a:fld>
            <a:endParaRPr lang="fr-FR" sz="1200" b="1">
              <a:solidFill>
                <a:schemeClr val="bg1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45" y="1837780"/>
            <a:ext cx="720333" cy="52905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694C6AE-B785-7B0E-6708-4FFE59EF6D2E}"/>
              </a:ext>
            </a:extLst>
          </p:cNvPr>
          <p:cNvSpPr txBox="1"/>
          <p:nvPr/>
        </p:nvSpPr>
        <p:spPr>
          <a:xfrm>
            <a:off x="2345161" y="1970275"/>
            <a:ext cx="7194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Participation à la mise en œuvre de l’</a:t>
            </a:r>
            <a:r>
              <a:rPr lang="fr-FR" sz="18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ORCOD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–IN à </a:t>
            </a:r>
            <a:r>
              <a:rPr lang="fr-FR" sz="18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Pissevin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94B7C4-24FC-E045-7C9D-84DC050595BC}"/>
              </a:ext>
            </a:extLst>
          </p:cNvPr>
          <p:cNvSpPr txBox="1"/>
          <p:nvPr/>
        </p:nvSpPr>
        <p:spPr>
          <a:xfrm>
            <a:off x="2303678" y="2856905"/>
            <a:ext cx="8155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Elaboration et mise en œuvre d’une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Trame Verte Bleue et Noire 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dynamique permettant d’identifier les réservoirs et les corridors écologique du territoire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419953-3C7F-FD36-6290-C61CF6606DB7}"/>
              </a:ext>
            </a:extLst>
          </p:cNvPr>
          <p:cNvSpPr txBox="1"/>
          <p:nvPr/>
        </p:nvSpPr>
        <p:spPr>
          <a:xfrm>
            <a:off x="2303678" y="3814475"/>
            <a:ext cx="860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Mise en œuvre du programme de recherche de fuite et de renouvellement anticipé du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réseau </a:t>
            </a:r>
            <a:r>
              <a:rPr lang="fr-FR" sz="1800" b="1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AEP</a:t>
            </a:r>
            <a:endParaRPr lang="fr-FR" sz="1800" b="1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0C76AC-3D4A-6878-5C50-9CFD70437A92}"/>
              </a:ext>
            </a:extLst>
          </p:cNvPr>
          <p:cNvSpPr txBox="1"/>
          <p:nvPr/>
        </p:nvSpPr>
        <p:spPr>
          <a:xfrm>
            <a:off x="2345160" y="4732739"/>
            <a:ext cx="8310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Elaboration d’un schéma des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eaux non conventionnelles - Innovation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458ACD-29C4-5397-18CD-0F63396A3F8F}"/>
              </a:ext>
            </a:extLst>
          </p:cNvPr>
          <p:cNvSpPr txBox="1"/>
          <p:nvPr/>
        </p:nvSpPr>
        <p:spPr>
          <a:xfrm>
            <a:off x="2345160" y="5660126"/>
            <a:ext cx="7372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Mise en œuvre du PAPI 3 du </a:t>
            </a:r>
            <a:r>
              <a:rPr lang="fr-FR" sz="18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Vistre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2022-2028</a:t>
            </a:r>
          </a:p>
        </p:txBody>
      </p:sp>
    </p:spTree>
    <p:extLst>
      <p:ext uri="{BB962C8B-B14F-4D97-AF65-F5344CB8AC3E}">
        <p14:creationId xmlns:p14="http://schemas.microsoft.com/office/powerpoint/2010/main" val="2344459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ZoneTexte 17"/>
          <p:cNvSpPr txBox="1"/>
          <p:nvPr/>
        </p:nvSpPr>
        <p:spPr>
          <a:xfrm>
            <a:off x="2363056" y="2060676"/>
            <a:ext cx="83303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Aménagement des réservoirs et corridors de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biodiversité</a:t>
            </a:r>
          </a:p>
          <a:p>
            <a:pPr>
              <a:spcAft>
                <a:spcPts val="200"/>
              </a:spcAft>
              <a:buClr>
                <a:srgbClr val="92D050"/>
              </a:buClr>
              <a:buSzPct val="150000"/>
            </a:pPr>
            <a:endParaRPr lang="fr-FR" sz="1800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>
              <a:spcAft>
                <a:spcPts val="200"/>
              </a:spcAft>
              <a:buClr>
                <a:srgbClr val="92D050"/>
              </a:buClr>
              <a:buSzPct val="150000"/>
            </a:pPr>
            <a:endParaRPr lang="fr-FR" sz="1800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Créations de nouvelles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déchèteries à Saint – Gilles, </a:t>
            </a:r>
            <a:r>
              <a:rPr lang="fr-FR" sz="1800" b="1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Générac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, Porte d’</a:t>
            </a:r>
            <a:r>
              <a:rPr lang="fr-FR" sz="1800" b="1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Uzes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(Nîmes) et réaménagement de celle La Motte Nîmes)</a:t>
            </a:r>
          </a:p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endParaRPr lang="fr-FR" sz="1800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endParaRPr lang="fr-FR" sz="1800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Mise en place d’un système de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prévision hydrométéorologique</a:t>
            </a:r>
          </a:p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endParaRPr lang="fr-FR" sz="1800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endParaRPr lang="fr-FR" sz="1800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Aménagements hydrauliques 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pour ralentir les écoulements</a:t>
            </a:r>
          </a:p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endParaRPr lang="fr-FR" sz="1800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endParaRPr lang="fr-FR" sz="1800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lvl="0">
              <a:spcAft>
                <a:spcPts val="200"/>
              </a:spcAft>
              <a:buClr>
                <a:srgbClr val="92D050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Aménagement de </a:t>
            </a:r>
            <a:r>
              <a:rPr lang="fr-FR" sz="1800" b="1" spc="-30" dirty="0">
                <a:solidFill>
                  <a:schemeClr val="bg2"/>
                </a:solidFill>
                <a:latin typeface="Trebuchet MS" panose="020B0603020202020204" pitchFamily="34" charset="0"/>
              </a:rPr>
              <a:t>réseaux de chaleur 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urbain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r>
              <a:rPr lang="fr-FR" sz="2400" b="1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AGGLOMERATION SOLIDAIRE ET ENGAGEE</a:t>
            </a:r>
            <a:endParaRPr lang="fr-FR" sz="1800" b="1" kern="0">
              <a:solidFill>
                <a:srgbClr val="FF0000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15</a:t>
            </a:fld>
            <a:endParaRPr lang="fr-FR" sz="1200" b="1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E6CBFE5-3050-7338-FB0F-2725A56F6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29" y="172293"/>
            <a:ext cx="2854236" cy="233641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45" y="1837780"/>
            <a:ext cx="723581" cy="43967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8988" y="1340500"/>
            <a:ext cx="7497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les actions </a:t>
            </a:r>
            <a:r>
              <a:rPr lang="fr-FR" sz="2000" b="1" dirty="0">
                <a:solidFill>
                  <a:srgbClr val="92D05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nouvelles </a:t>
            </a: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suivantes : </a:t>
            </a:r>
            <a:endParaRPr lang="fr-FR" sz="1600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93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41" y="991060"/>
            <a:ext cx="4471842" cy="62098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D594A6-E4CB-2BB8-A71D-CECD65D258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1" t="73983"/>
          <a:stretch/>
        </p:blipFill>
        <p:spPr>
          <a:xfrm>
            <a:off x="7948923" y="4656602"/>
            <a:ext cx="2412000" cy="2044775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152360" y="983676"/>
            <a:ext cx="10208563" cy="6217224"/>
            <a:chOff x="152360" y="983676"/>
            <a:chExt cx="10208563" cy="6217224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9" t="464" r="-1" b="80271"/>
            <a:stretch/>
          </p:blipFill>
          <p:spPr>
            <a:xfrm>
              <a:off x="286640" y="1780141"/>
              <a:ext cx="2395440" cy="175760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CB94CC3-04E9-8DB8-F9DF-CE2D9B0CC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70" t="21010" b="57250"/>
            <a:stretch/>
          </p:blipFill>
          <p:spPr>
            <a:xfrm>
              <a:off x="291361" y="4607104"/>
              <a:ext cx="2395440" cy="1989580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E4C12F5-4595-B5F3-2C5A-F7E0A20C0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7" t="44919" b="28990"/>
            <a:stretch/>
          </p:blipFill>
          <p:spPr>
            <a:xfrm>
              <a:off x="7948923" y="1758933"/>
              <a:ext cx="2412000" cy="2099176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9FB260E-3A8A-4E60-75B0-D4464AF9B811}"/>
                </a:ext>
              </a:extLst>
            </p:cNvPr>
            <p:cNvSpPr txBox="1"/>
            <p:nvPr/>
          </p:nvSpPr>
          <p:spPr>
            <a:xfrm>
              <a:off x="152360" y="1288025"/>
              <a:ext cx="2663999" cy="53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07000"/>
                </a:lnSpc>
                <a:spcAft>
                  <a:spcPts val="0"/>
                </a:spcAft>
              </a:pPr>
              <a:r>
                <a:rPr lang="fr-FR" sz="1400" b="1" dirty="0">
                  <a:solidFill>
                    <a:schemeClr val="bg2"/>
                  </a:solidFill>
                  <a:latin typeface="Trebuchet MS" panose="020B0603020202020204" pitchFamily="34" charset="0"/>
                </a:rPr>
                <a:t>Axe 1 : Une agglomération</a:t>
              </a:r>
            </a:p>
            <a:p>
              <a:pPr algn="ctr" eaLnBrk="1" hangingPunct="1">
                <a:lnSpc>
                  <a:spcPct val="107000"/>
                </a:lnSpc>
                <a:spcAft>
                  <a:spcPts val="0"/>
                </a:spcAft>
              </a:pPr>
              <a:r>
                <a:rPr lang="fr-FR" sz="1400" b="1" dirty="0">
                  <a:solidFill>
                    <a:srgbClr val="4469D0"/>
                  </a:solidFill>
                  <a:latin typeface="Trebuchet MS" panose="020B0603020202020204" pitchFamily="34" charset="0"/>
                </a:rPr>
                <a:t>Connectée et structurée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6F93845-75E0-3918-4675-88224FF9AECA}"/>
                </a:ext>
              </a:extLst>
            </p:cNvPr>
            <p:cNvSpPr txBox="1"/>
            <p:nvPr/>
          </p:nvSpPr>
          <p:spPr>
            <a:xfrm>
              <a:off x="286641" y="4181346"/>
              <a:ext cx="240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fr-FR" sz="1400" b="1" dirty="0">
                  <a:solidFill>
                    <a:schemeClr val="bg2"/>
                  </a:solidFill>
                  <a:latin typeface="Trebuchet MS" panose="020B0603020202020204" pitchFamily="34" charset="0"/>
                </a:rPr>
                <a:t>Axe 2: Une agglomération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fr-FR" sz="1400" b="1" dirty="0">
                  <a:solidFill>
                    <a:schemeClr val="bg2"/>
                  </a:solidFill>
                  <a:latin typeface="Trebuchet MS" panose="020B0603020202020204" pitchFamily="34" charset="0"/>
                </a:rPr>
                <a:t> </a:t>
              </a:r>
              <a:r>
                <a:rPr lang="fr-FR" sz="1400" b="1" dirty="0">
                  <a:solidFill>
                    <a:srgbClr val="F37052"/>
                  </a:solidFill>
                  <a:latin typeface="Trebuchet MS" panose="020B06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Dynamique et productive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D6D484B-CA5A-D453-0D5B-CFC81EC0D35C}"/>
                </a:ext>
              </a:extLst>
            </p:cNvPr>
            <p:cNvSpPr txBox="1"/>
            <p:nvPr/>
          </p:nvSpPr>
          <p:spPr>
            <a:xfrm>
              <a:off x="7948922" y="1273654"/>
              <a:ext cx="2412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fr-FR" sz="1400" b="1" dirty="0">
                  <a:solidFill>
                    <a:schemeClr val="bg2"/>
                  </a:solidFill>
                  <a:latin typeface="Trebuchet MS" panose="020B0603020202020204" pitchFamily="34" charset="0"/>
                </a:rPr>
                <a:t>Axe 3 : Une agglomération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fr-FR" sz="1400" b="1" dirty="0">
                  <a:solidFill>
                    <a:srgbClr val="92D050"/>
                  </a:solidFill>
                  <a:latin typeface="Trebuchet MS" panose="020B0603020202020204" pitchFamily="34" charset="0"/>
                </a:rPr>
                <a:t>Solidaire et </a:t>
              </a:r>
              <a:r>
                <a:rPr lang="fr-FR" sz="1400" b="1" dirty="0">
                  <a:solidFill>
                    <a:srgbClr val="92D050"/>
                  </a:solidFill>
                  <a:latin typeface="Trebuchet MS" panose="020B06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engagée</a:t>
              </a: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940" y="983676"/>
              <a:ext cx="4477159" cy="621722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16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ECO METROPOLE 2032 </a:t>
            </a:r>
          </a:p>
          <a:p>
            <a:r>
              <a:rPr lang="fr-FR" sz="2400" b="1" kern="0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COHERENCE D’ENSEMBLE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1A51FA-F427-1AC0-0A2D-D9BE85D2C423}"/>
              </a:ext>
            </a:extLst>
          </p:cNvPr>
          <p:cNvSpPr txBox="1"/>
          <p:nvPr/>
        </p:nvSpPr>
        <p:spPr>
          <a:xfrm>
            <a:off x="7898891" y="4140942"/>
            <a:ext cx="241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chemeClr val="bg2"/>
                </a:solidFill>
                <a:latin typeface="Trebuchet MS" panose="020B0603020202020204" pitchFamily="34" charset="0"/>
              </a:rPr>
              <a:t>Une prise en compte du </a:t>
            </a:r>
            <a:r>
              <a:rPr lang="fr-FR" sz="1400" b="1" dirty="0" err="1">
                <a:solidFill>
                  <a:schemeClr val="bg2"/>
                </a:solidFill>
                <a:latin typeface="Trebuchet MS" panose="020B0603020202020204" pitchFamily="34" charset="0"/>
              </a:rPr>
              <a:t>du</a:t>
            </a:r>
            <a:r>
              <a:rPr lang="fr-FR" sz="1400" b="1" dirty="0">
                <a:solidFill>
                  <a:schemeClr val="bg2"/>
                </a:solidFill>
                <a:latin typeface="Trebuchet MS" panose="020B0603020202020204" pitchFamily="34" charset="0"/>
              </a:rPr>
              <a:t> socle patrimonial</a:t>
            </a:r>
          </a:p>
        </p:txBody>
      </p:sp>
    </p:spTree>
    <p:extLst>
      <p:ext uri="{BB962C8B-B14F-4D97-AF65-F5344CB8AC3E}">
        <p14:creationId xmlns:p14="http://schemas.microsoft.com/office/powerpoint/2010/main" val="363483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84" y="4685359"/>
            <a:ext cx="3073808" cy="204963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54" y="2232394"/>
            <a:ext cx="3060454" cy="204073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3" y="2439513"/>
            <a:ext cx="6449113" cy="43003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ZoneTexte 1"/>
          <p:cNvSpPr txBox="1"/>
          <p:nvPr/>
        </p:nvSpPr>
        <p:spPr>
          <a:xfrm>
            <a:off x="234132" y="1512816"/>
            <a:ext cx="10052917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20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Les quartiers NPNRU</a:t>
            </a:r>
            <a:endParaRPr lang="fr-FR" sz="20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</a:t>
            </a:r>
            <a:r>
              <a:rPr lang="fr-FR" sz="2000" kern="0" dirty="0" err="1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ECOMETROPOLE</a:t>
            </a:r>
            <a:r>
              <a:rPr lang="fr-FR" sz="2000" kern="0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PROJETS URBAINS METROPOLITAINS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04740" y="6734997"/>
            <a:ext cx="6449113" cy="3385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FF0000"/>
              </a:buClr>
            </a:pP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Pissevin-Valdegour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(Quartier Résilient) 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Nîmes, Atelier </a:t>
            </a:r>
            <a:r>
              <a:rPr lang="fr-FR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</a:rPr>
              <a:t>A. </a:t>
            </a:r>
            <a:r>
              <a:rPr lang="fr-FR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</a:rPr>
              <a:t>Marguerit</a:t>
            </a:r>
            <a:endParaRPr lang="fr-FR" sz="1600" i="1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916308" y="4147087"/>
            <a:ext cx="3061103" cy="4308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</a:pPr>
            <a:r>
              <a:rPr lang="fr-FR" sz="1200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Chemin Bas d’Avignon - Clos d’Orville </a:t>
            </a:r>
            <a:r>
              <a:rPr lang="fr-FR" sz="10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Nîmes </a:t>
            </a:r>
            <a:r>
              <a:rPr lang="fr-FR" sz="1000" i="1" spc="-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T</a:t>
            </a:r>
            <a:r>
              <a:rPr lang="fr-FR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ekhnê</a:t>
            </a:r>
            <a:endParaRPr lang="fr-FR" sz="1000" i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62184" y="6786386"/>
            <a:ext cx="3061103" cy="276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Mas de </a:t>
            </a:r>
            <a:r>
              <a:rPr lang="fr-F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Mingue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fr-FR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Nîmes, </a:t>
            </a:r>
            <a:r>
              <a:rPr lang="fr-FR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Dumetier</a:t>
            </a:r>
            <a:r>
              <a:rPr lang="fr-FR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 Design</a:t>
            </a:r>
            <a:endParaRPr lang="fr-FR" sz="1200" i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134018" y="1811656"/>
            <a:ext cx="1692000" cy="1692000"/>
            <a:chOff x="4962568" y="1981906"/>
            <a:chExt cx="1692000" cy="1692000"/>
          </a:xfrm>
        </p:grpSpPr>
        <p:sp>
          <p:nvSpPr>
            <p:cNvPr id="19" name="Ellipse 18"/>
            <p:cNvSpPr/>
            <p:nvPr/>
          </p:nvSpPr>
          <p:spPr bwMode="auto">
            <a:xfrm>
              <a:off x="4962568" y="1981906"/>
              <a:ext cx="1692000" cy="169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568" y="2017906"/>
              <a:ext cx="1620000" cy="1620000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9339308" y="2051330"/>
            <a:ext cx="1224000" cy="1224000"/>
            <a:chOff x="9339308" y="2051330"/>
            <a:chExt cx="1224000" cy="1224000"/>
          </a:xfrm>
        </p:grpSpPr>
        <p:sp>
          <p:nvSpPr>
            <p:cNvPr id="23" name="Ellipse 22"/>
            <p:cNvSpPr/>
            <p:nvPr/>
          </p:nvSpPr>
          <p:spPr bwMode="auto">
            <a:xfrm>
              <a:off x="9339308" y="2051330"/>
              <a:ext cx="1224000" cy="1224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308" y="2087330"/>
              <a:ext cx="1152000" cy="1152000"/>
            </a:xfrm>
            <a:prstGeom prst="rect">
              <a:avLst/>
            </a:prstGeom>
          </p:spPr>
        </p:pic>
      </p:grpSp>
      <p:grpSp>
        <p:nvGrpSpPr>
          <p:cNvPr id="10" name="Groupe 9"/>
          <p:cNvGrpSpPr/>
          <p:nvPr/>
        </p:nvGrpSpPr>
        <p:grpSpPr>
          <a:xfrm>
            <a:off x="9375308" y="5627443"/>
            <a:ext cx="1224000" cy="1224000"/>
            <a:chOff x="9339308" y="5626613"/>
            <a:chExt cx="1224000" cy="1224000"/>
          </a:xfrm>
        </p:grpSpPr>
        <p:sp>
          <p:nvSpPr>
            <p:cNvPr id="29" name="Ellipse 28"/>
            <p:cNvSpPr/>
            <p:nvPr/>
          </p:nvSpPr>
          <p:spPr bwMode="auto">
            <a:xfrm>
              <a:off x="9339308" y="5626613"/>
              <a:ext cx="1224000" cy="1224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308" y="5662613"/>
              <a:ext cx="1152000" cy="1152000"/>
            </a:xfrm>
            <a:prstGeom prst="rect">
              <a:avLst/>
            </a:prstGeom>
          </p:spPr>
        </p:pic>
      </p:grpSp>
      <p:sp>
        <p:nvSpPr>
          <p:cNvPr id="32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797676"/>
            <a:ext cx="360000" cy="360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17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24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83" y="4745457"/>
            <a:ext cx="3059782" cy="204028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84" y="2426207"/>
            <a:ext cx="3059780" cy="204028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2" y="2446412"/>
            <a:ext cx="6386741" cy="42587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ZoneTexte 10"/>
          <p:cNvSpPr txBox="1"/>
          <p:nvPr/>
        </p:nvSpPr>
        <p:spPr>
          <a:xfrm>
            <a:off x="234132" y="1520836"/>
            <a:ext cx="10052917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fr-FR" sz="20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Les quartiers urbains durables mixtes</a:t>
            </a:r>
            <a:endParaRPr lang="fr-FR" sz="20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 dirty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PROJETS URBAINS METROPOLITAINS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17568" y="6705141"/>
            <a:ext cx="6400285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La Porte Ouest-Nîmes, 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Nîmes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98183" y="4218472"/>
            <a:ext cx="3061103" cy="4308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La Porte Sud – 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Caissargues, </a:t>
            </a:r>
          </a:p>
          <a:p>
            <a:pPr lvl="0">
              <a:buClr>
                <a:srgbClr val="FF0000"/>
              </a:buClr>
            </a:pPr>
            <a:r>
              <a:rPr lang="fr-FR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Gautier+Conquet</a:t>
            </a:r>
            <a:endParaRPr lang="fr-FR" sz="1000" i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898183" y="6785743"/>
            <a:ext cx="3061103" cy="276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La Porte Est , N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îmes-Marguerittes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9338513" y="2051330"/>
            <a:ext cx="1224000" cy="1224000"/>
            <a:chOff x="9338513" y="2051330"/>
            <a:chExt cx="1224000" cy="1224000"/>
          </a:xfrm>
        </p:grpSpPr>
        <p:sp>
          <p:nvSpPr>
            <p:cNvPr id="30" name="Ellipse 29"/>
            <p:cNvSpPr/>
            <p:nvPr/>
          </p:nvSpPr>
          <p:spPr bwMode="auto">
            <a:xfrm>
              <a:off x="9338513" y="2051330"/>
              <a:ext cx="1224000" cy="1224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4513" y="2087330"/>
              <a:ext cx="1152000" cy="1152000"/>
            </a:xfrm>
            <a:prstGeom prst="rect">
              <a:avLst/>
            </a:prstGeom>
          </p:spPr>
        </p:pic>
      </p:grpSp>
      <p:grpSp>
        <p:nvGrpSpPr>
          <p:cNvPr id="10" name="Groupe 9"/>
          <p:cNvGrpSpPr/>
          <p:nvPr/>
        </p:nvGrpSpPr>
        <p:grpSpPr>
          <a:xfrm>
            <a:off x="5061853" y="1989905"/>
            <a:ext cx="1692000" cy="1692000"/>
            <a:chOff x="4962568" y="1981906"/>
            <a:chExt cx="1692000" cy="1692000"/>
          </a:xfrm>
        </p:grpSpPr>
        <p:sp>
          <p:nvSpPr>
            <p:cNvPr id="27" name="Ellipse 26"/>
            <p:cNvSpPr/>
            <p:nvPr/>
          </p:nvSpPr>
          <p:spPr bwMode="auto">
            <a:xfrm>
              <a:off x="4962568" y="1981906"/>
              <a:ext cx="1692000" cy="169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Image 7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568" y="2017906"/>
              <a:ext cx="1620000" cy="1620000"/>
            </a:xfrm>
            <a:prstGeom prst="rect">
              <a:avLst/>
            </a:prstGeom>
          </p:spPr>
        </p:pic>
      </p:grpSp>
      <p:sp>
        <p:nvSpPr>
          <p:cNvPr id="2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18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43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828" y="4652673"/>
            <a:ext cx="3060458" cy="204073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81" y="2427242"/>
            <a:ext cx="3061105" cy="204116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" y="2426206"/>
            <a:ext cx="6400286" cy="42677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ZoneTexte 7"/>
          <p:cNvSpPr txBox="1"/>
          <p:nvPr/>
        </p:nvSpPr>
        <p:spPr>
          <a:xfrm>
            <a:off x="234133" y="1520835"/>
            <a:ext cx="10052916" cy="40011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fr-FR" sz="2000" b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Les pôles d’activités économiques structurants</a:t>
            </a:r>
            <a:endParaRPr lang="fr-FR" sz="200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ECO-METROPOLE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PROJETS URBAINS METROPOLITAINS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62891" y="6508744"/>
            <a:ext cx="6400285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Plateforme aéroportuaire / Ecoparc, 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Saint-Gilles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898183" y="4218472"/>
            <a:ext cx="3061103" cy="4308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ZAC Magna Porta, 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Manduel, </a:t>
            </a:r>
          </a:p>
          <a:p>
            <a:pPr>
              <a:buClr>
                <a:srgbClr val="FF0000"/>
              </a:buClr>
            </a:pPr>
            <a:r>
              <a:rPr lang="fr-FR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Reichen</a:t>
            </a:r>
            <a:r>
              <a:rPr lang="fr-FR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 &amp; Robert</a:t>
            </a:r>
            <a:endParaRPr lang="fr-FR" sz="1200" i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98183" y="6416411"/>
            <a:ext cx="3061103" cy="4308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CCCC"/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ZAC Marché Gare, 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Nîmes</a:t>
            </a:r>
          </a:p>
          <a:p>
            <a:pPr>
              <a:buClr>
                <a:srgbClr val="FF0000"/>
              </a:buClr>
            </a:pPr>
            <a:r>
              <a:rPr lang="fr-FR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rPr>
              <a:t>Gautier+Conquet</a:t>
            </a:r>
            <a:endParaRPr lang="fr-FR" sz="1000" i="1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9389532" y="5561743"/>
            <a:ext cx="1224000" cy="1224000"/>
            <a:chOff x="9340103" y="3860373"/>
            <a:chExt cx="1224000" cy="1224000"/>
          </a:xfrm>
        </p:grpSpPr>
        <p:sp>
          <p:nvSpPr>
            <p:cNvPr id="28" name="Ellipse 27"/>
            <p:cNvSpPr/>
            <p:nvPr/>
          </p:nvSpPr>
          <p:spPr bwMode="auto">
            <a:xfrm>
              <a:off x="9340103" y="3860373"/>
              <a:ext cx="1224000" cy="1224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6103" y="3896373"/>
              <a:ext cx="1152000" cy="1152000"/>
            </a:xfrm>
            <a:prstGeom prst="rect">
              <a:avLst/>
            </a:prstGeom>
          </p:spPr>
        </p:pic>
      </p:grpSp>
      <p:sp>
        <p:nvSpPr>
          <p:cNvPr id="31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19</a:t>
            </a:fld>
            <a:endParaRPr lang="fr-FR" sz="1200" b="1" dirty="0">
              <a:solidFill>
                <a:schemeClr val="bg1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5021210" y="1981905"/>
            <a:ext cx="1692000" cy="1692000"/>
            <a:chOff x="5021210" y="1981905"/>
            <a:chExt cx="1692000" cy="1692000"/>
          </a:xfrm>
        </p:grpSpPr>
        <p:sp>
          <p:nvSpPr>
            <p:cNvPr id="22" name="Ellipse 21"/>
            <p:cNvSpPr/>
            <p:nvPr/>
          </p:nvSpPr>
          <p:spPr bwMode="auto">
            <a:xfrm>
              <a:off x="5021210" y="1981905"/>
              <a:ext cx="1692000" cy="169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210" y="2010964"/>
              <a:ext cx="1620000" cy="1633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64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0"/>
          <p:cNvSpPr/>
          <p:nvPr/>
        </p:nvSpPr>
        <p:spPr>
          <a:xfrm>
            <a:off x="3015794" y="5115604"/>
            <a:ext cx="5125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spcAft>
                <a:spcPts val="6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è"/>
            </a:pPr>
            <a:r>
              <a:rPr lang="fr-FR" alt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cap à l’horizon 2032 </a:t>
            </a:r>
            <a:r>
              <a:rPr lang="fr-FR" alt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grâce à une ambition partagée.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5396">
            <a:off x="1706071" y="4834171"/>
            <a:ext cx="1151751" cy="11517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1" y="6026999"/>
            <a:ext cx="1475750" cy="8706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15794" y="4109363"/>
            <a:ext cx="6023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spcAft>
                <a:spcPts val="6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"/>
            </a:pPr>
            <a:r>
              <a:rPr lang="fr-FR" alt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en faveur des habitants et des usagers </a:t>
            </a:r>
            <a:r>
              <a:rPr lang="fr-FR" alt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Nîmes Métropole.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796" y="3845294"/>
            <a:ext cx="1293832" cy="97511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15794" y="6154267"/>
            <a:ext cx="5706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spcAft>
                <a:spcPts val="600"/>
              </a:spcAft>
              <a:buClr>
                <a:srgbClr val="FF6600"/>
              </a:buClr>
              <a:buSzPct val="130000"/>
              <a:buFont typeface="Wingdings" panose="05000000000000000000" pitchFamily="2" charset="2"/>
              <a:buChar char="è"/>
            </a:pPr>
            <a:r>
              <a:rPr lang="fr-FR" alt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stratégie opérationnelle </a:t>
            </a:r>
            <a:r>
              <a:rPr lang="fr-FR" alt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traduite dans plan d’actions à court et moyen termes.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0000" y="1633758"/>
            <a:ext cx="90876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3" indent="-342900" algn="just" defTabSz="941388">
              <a:spcAft>
                <a:spcPts val="1200"/>
              </a:spcAft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phasé et évolutif </a:t>
            </a: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</a:t>
            </a:r>
            <a:r>
              <a:rPr 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politiques publiques locales cohérentes, des actions partagées par tous et des réponses aux évolutions à venir.</a:t>
            </a:r>
            <a:endParaRPr lang="fr-FR" sz="1000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3" indent="-342900" algn="just" defTabSz="941388">
              <a:spcAft>
                <a:spcPts val="0"/>
              </a:spcAft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</a:t>
            </a:r>
            <a:r>
              <a:rPr lang="fr-FR" sz="2000" b="1" dirty="0" err="1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co-construit</a:t>
            </a:r>
            <a:r>
              <a:rPr 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</a:t>
            </a:r>
            <a:r>
              <a:rPr 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</a:t>
            </a:r>
            <a:r>
              <a:rPr 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élus</a:t>
            </a:r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 </a:t>
            </a:r>
            <a:r>
              <a:rPr 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directions</a:t>
            </a: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Nîmes Métropole, la </a:t>
            </a:r>
            <a:r>
              <a:rPr lang="fr-FR" sz="20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société civile </a:t>
            </a: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via le Conseil de Développement de Nîmes Métropole.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PROJET FEDERATEUR</a:t>
            </a:r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57153" y="6862153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2</a:t>
            </a:fld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74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706468E-1B50-9EC6-02E1-7A6B373DC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sz="3600" b="1" kern="0">
                <a:solidFill>
                  <a:srgbClr val="FF000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DE9E03-1719-C0DE-B5EC-3D4B2F972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E72EE931-5272-45C9-AD18-2B27B80C200E}" type="slidenum">
              <a:rPr lang="fr-FR" sz="1200" b="1" smtClean="0">
                <a:solidFill>
                  <a:schemeClr val="bg1"/>
                </a:solidFill>
              </a:rPr>
              <a:pPr algn="ctr"/>
              <a:t>20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PLAN D’ACTIONS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A79197A-DF4C-C97F-4364-5131DC73E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324" y="1095659"/>
            <a:ext cx="4330900" cy="58378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C570F2E-D595-7A43-959F-E5AF818754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38" y="5827699"/>
            <a:ext cx="2039888" cy="110585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5AF33AC5-593E-7C67-923B-A061DBBFA4FB}"/>
              </a:ext>
            </a:extLst>
          </p:cNvPr>
          <p:cNvSpPr txBox="1"/>
          <p:nvPr/>
        </p:nvSpPr>
        <p:spPr>
          <a:xfrm>
            <a:off x="80921" y="3378824"/>
            <a:ext cx="1881255" cy="125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7000"/>
              </a:lnSpc>
              <a:spcAft>
                <a:spcPts val="0"/>
              </a:spcAft>
            </a:pPr>
            <a:r>
              <a:rPr lang="fr-FR" sz="1800" b="1" dirty="0">
                <a:solidFill>
                  <a:schemeClr val="bg2"/>
                </a:solidFill>
                <a:latin typeface="Trebuchet MS" panose="020B0603020202020204" pitchFamily="34" charset="0"/>
              </a:rPr>
              <a:t>Une agglomération</a:t>
            </a:r>
          </a:p>
          <a:p>
            <a:pPr algn="ctr" eaLnBrk="1" hangingPunct="1">
              <a:lnSpc>
                <a:spcPct val="107000"/>
              </a:lnSpc>
              <a:spcAft>
                <a:spcPts val="0"/>
              </a:spcAft>
            </a:pPr>
            <a:r>
              <a:rPr lang="fr-FR" sz="1800" b="1" dirty="0">
                <a:solidFill>
                  <a:srgbClr val="4469D0"/>
                </a:solidFill>
                <a:latin typeface="Trebuchet MS" panose="020B0603020202020204" pitchFamily="34" charset="0"/>
              </a:rPr>
              <a:t>Connectée et structurée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32ED337-3A75-24B3-91F9-37CD06634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850" y="1095659"/>
            <a:ext cx="4119150" cy="445508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39366013-E2B6-4A48-C16B-0B52EA3F0411}"/>
              </a:ext>
            </a:extLst>
          </p:cNvPr>
          <p:cNvGrpSpPr/>
          <p:nvPr/>
        </p:nvGrpSpPr>
        <p:grpSpPr>
          <a:xfrm>
            <a:off x="636537" y="2397753"/>
            <a:ext cx="770021" cy="770021"/>
            <a:chOff x="244495" y="1738629"/>
            <a:chExt cx="770021" cy="770021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612DE961-EBC7-86BC-9F9D-266C849755C0}"/>
                </a:ext>
              </a:extLst>
            </p:cNvPr>
            <p:cNvSpPr/>
            <p:nvPr/>
          </p:nvSpPr>
          <p:spPr bwMode="auto">
            <a:xfrm>
              <a:off x="244495" y="1738629"/>
              <a:ext cx="770021" cy="770021"/>
            </a:xfrm>
            <a:prstGeom prst="ellipse">
              <a:avLst/>
            </a:prstGeom>
            <a:solidFill>
              <a:srgbClr val="4469D0">
                <a:alpha val="15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F0C80785-35B8-AE34-7B3E-3CD9409640CA}"/>
                </a:ext>
              </a:extLst>
            </p:cNvPr>
            <p:cNvSpPr txBox="1"/>
            <p:nvPr/>
          </p:nvSpPr>
          <p:spPr>
            <a:xfrm>
              <a:off x="300641" y="1800764"/>
              <a:ext cx="657727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800" dirty="0">
                  <a:latin typeface="Trebuchet MS" panose="020B0603020202020204" pitchFamily="34" charset="0"/>
                </a:rPr>
                <a:t>Axe</a:t>
              </a:r>
            </a:p>
            <a:p>
              <a:pPr algn="ctr"/>
              <a:r>
                <a:rPr lang="fr-FR" sz="2800" b="1" dirty="0">
                  <a:solidFill>
                    <a:srgbClr val="4469D0"/>
                  </a:solidFill>
                  <a:latin typeface="Trebuchet MS" panose="020B0603020202020204" pitchFamily="34" charset="0"/>
                </a:rPr>
                <a:t>1</a:t>
              </a:r>
              <a:endParaRPr lang="fr-FR" sz="1800" b="1" dirty="0">
                <a:solidFill>
                  <a:srgbClr val="4469D0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516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683458" y="2422734"/>
            <a:ext cx="770021" cy="770021"/>
            <a:chOff x="244495" y="3736202"/>
            <a:chExt cx="770021" cy="770021"/>
          </a:xfrm>
        </p:grpSpPr>
        <p:sp>
          <p:nvSpPr>
            <p:cNvPr id="15" name="Ellipse 14"/>
            <p:cNvSpPr/>
            <p:nvPr/>
          </p:nvSpPr>
          <p:spPr bwMode="auto">
            <a:xfrm>
              <a:off x="244495" y="3736202"/>
              <a:ext cx="770021" cy="770021"/>
            </a:xfrm>
            <a:prstGeom prst="ellipse">
              <a:avLst/>
            </a:prstGeom>
            <a:solidFill>
              <a:srgbClr val="FF0000">
                <a:alpha val="1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00641" y="3798337"/>
              <a:ext cx="657727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800" dirty="0">
                  <a:latin typeface="Trebuchet MS" panose="020B0603020202020204" pitchFamily="34" charset="0"/>
                </a:rPr>
                <a:t>Axe</a:t>
              </a:r>
            </a:p>
            <a:p>
              <a:pPr algn="ctr"/>
              <a:r>
                <a:rPr lang="fr-FR" sz="2800" b="1" dirty="0">
                  <a:solidFill>
                    <a:srgbClr val="FF6600"/>
                  </a:solidFill>
                  <a:latin typeface="Trebuchet MS" panose="020B0603020202020204" pitchFamily="34" charset="0"/>
                </a:rPr>
                <a:t>2</a:t>
              </a:r>
              <a:endParaRPr lang="fr-FR" sz="1800" b="1" dirty="0">
                <a:solidFill>
                  <a:srgbClr val="FF660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13A549-8772-CD5E-4FD4-2FF89D9E0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E72EE931-5272-45C9-AD18-2B27B80C200E}" type="slidenum">
              <a:rPr lang="fr-FR" sz="1200" b="1" smtClean="0">
                <a:solidFill>
                  <a:schemeClr val="bg1"/>
                </a:solidFill>
              </a:rPr>
              <a:pPr algn="ctr"/>
              <a:t>21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PLAN D’ACTIONS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1214F3-BC7C-E8F6-04C3-77CC7C866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3" y="5394448"/>
            <a:ext cx="1879852" cy="14032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274B11-DDF4-0EE2-0E0B-D210664DB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37" y="1079519"/>
            <a:ext cx="3973061" cy="54206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63C3BD3-FAB9-1ED7-6A9B-26C4891F5C40}"/>
              </a:ext>
            </a:extLst>
          </p:cNvPr>
          <p:cNvSpPr txBox="1"/>
          <p:nvPr/>
        </p:nvSpPr>
        <p:spPr>
          <a:xfrm>
            <a:off x="200942" y="3354361"/>
            <a:ext cx="17350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chemeClr val="bg2"/>
                </a:solidFill>
                <a:latin typeface="Trebuchet MS" panose="020B0603020202020204" pitchFamily="34" charset="0"/>
              </a:rPr>
              <a:t>Une agglomération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chemeClr val="bg2"/>
                </a:solidFill>
                <a:latin typeface="Trebuchet MS" panose="020B0603020202020204" pitchFamily="34" charset="0"/>
              </a:rPr>
              <a:t> </a:t>
            </a:r>
            <a:r>
              <a:rPr lang="fr-FR" sz="1800" b="1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Dynamique et productive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5FE81DE-9B77-07A1-17D4-CF23D8D8E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939" y="1079519"/>
            <a:ext cx="3973061" cy="15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17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13A549-8772-CD5E-4FD4-2FF89D9E0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E72EE931-5272-45C9-AD18-2B27B80C200E}" type="slidenum">
              <a:rPr lang="fr-FR" sz="1200" b="1" smtClean="0">
                <a:solidFill>
                  <a:schemeClr val="bg1"/>
                </a:solidFill>
              </a:rPr>
              <a:pPr algn="ctr"/>
              <a:t>22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PLAN D’ACTIONS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96151" y="2472642"/>
            <a:ext cx="770021" cy="770021"/>
            <a:chOff x="244495" y="5606716"/>
            <a:chExt cx="770021" cy="770021"/>
          </a:xfrm>
        </p:grpSpPr>
        <p:sp>
          <p:nvSpPr>
            <p:cNvPr id="9" name="Ellipse 8"/>
            <p:cNvSpPr/>
            <p:nvPr/>
          </p:nvSpPr>
          <p:spPr bwMode="auto">
            <a:xfrm>
              <a:off x="244495" y="5606716"/>
              <a:ext cx="770021" cy="770021"/>
            </a:xfrm>
            <a:prstGeom prst="ellipse">
              <a:avLst/>
            </a:prstGeom>
            <a:solidFill>
              <a:srgbClr val="92D050">
                <a:alpha val="15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00641" y="5668851"/>
              <a:ext cx="657727" cy="707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r-FR" sz="1800" dirty="0">
                  <a:latin typeface="Trebuchet MS" panose="020B0603020202020204" pitchFamily="34" charset="0"/>
                </a:rPr>
                <a:t>Axe</a:t>
              </a:r>
            </a:p>
            <a:p>
              <a:pPr algn="ctr"/>
              <a:r>
                <a:rPr lang="fr-FR" sz="2800" b="1" dirty="0">
                  <a:solidFill>
                    <a:srgbClr val="92D050"/>
                  </a:solidFill>
                  <a:latin typeface="Trebuchet MS" panose="020B0603020202020204" pitchFamily="34" charset="0"/>
                </a:rPr>
                <a:t>3</a:t>
              </a:r>
              <a:endParaRPr lang="fr-FR" sz="1800" b="1" dirty="0">
                <a:solidFill>
                  <a:srgbClr val="92D050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171677E3-05FD-948F-FE36-62718ED1F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5" y="5538532"/>
            <a:ext cx="1741626" cy="14391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52A0B0-4D74-0174-7B23-EDA807382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324" y="1069735"/>
            <a:ext cx="4120741" cy="597707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E92C872-EC80-7114-B2CD-E0CEE12C5D22}"/>
              </a:ext>
            </a:extLst>
          </p:cNvPr>
          <p:cNvSpPr txBox="1"/>
          <p:nvPr/>
        </p:nvSpPr>
        <p:spPr>
          <a:xfrm>
            <a:off x="0" y="3458107"/>
            <a:ext cx="1962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chemeClr val="bg2"/>
                </a:solidFill>
                <a:latin typeface="Trebuchet MS" panose="020B0603020202020204" pitchFamily="34" charset="0"/>
              </a:rPr>
              <a:t>Une agglomération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92D050"/>
                </a:solidFill>
                <a:latin typeface="Trebuchet MS" panose="020B0603020202020204" pitchFamily="34" charset="0"/>
              </a:rPr>
              <a:t>Solidaire et </a:t>
            </a:r>
            <a:r>
              <a:rPr lang="fr-FR" sz="1800" b="1" dirty="0">
                <a:solidFill>
                  <a:srgbClr val="92D05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engagée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ABBB961-2934-CC50-1986-A5861D460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218" y="1056060"/>
            <a:ext cx="4115782" cy="564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57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ECO-METROPOLE PRODUCTIVE ET INNOVANTE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23</a:t>
            </a:fld>
            <a:endParaRPr lang="fr-FR" sz="1200" b="1">
              <a:solidFill>
                <a:schemeClr val="bg1"/>
              </a:solidFill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191947"/>
              </p:ext>
            </p:extLst>
          </p:nvPr>
        </p:nvGraphicFramePr>
        <p:xfrm>
          <a:off x="793281" y="3419588"/>
          <a:ext cx="9106837" cy="2921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5171">
                  <a:extLst>
                    <a:ext uri="{9D8B030D-6E8A-4147-A177-3AD203B41FA5}">
                      <a16:colId xmlns:a16="http://schemas.microsoft.com/office/drawing/2014/main" val="1262971680"/>
                    </a:ext>
                  </a:extLst>
                </a:gridCol>
                <a:gridCol w="3035833">
                  <a:extLst>
                    <a:ext uri="{9D8B030D-6E8A-4147-A177-3AD203B41FA5}">
                      <a16:colId xmlns:a16="http://schemas.microsoft.com/office/drawing/2014/main" val="283336507"/>
                    </a:ext>
                  </a:extLst>
                </a:gridCol>
                <a:gridCol w="3035833">
                  <a:extLst>
                    <a:ext uri="{9D8B030D-6E8A-4147-A177-3AD203B41FA5}">
                      <a16:colId xmlns:a16="http://schemas.microsoft.com/office/drawing/2014/main" val="4104174220"/>
                    </a:ext>
                  </a:extLst>
                </a:gridCol>
              </a:tblGrid>
              <a:tr h="7747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4469D0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Une agglomération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Connectée et structurée</a:t>
                      </a:r>
                      <a:endParaRPr lang="fr-FR" sz="1800" dirty="0"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3" marR="67333" marT="0" marB="0" anchor="ctr">
                    <a:solidFill>
                      <a:srgbClr val="4469D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FF6600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Une agglomération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Productive et dynamique</a:t>
                      </a:r>
                      <a:endParaRPr lang="fr-FR" sz="1800" dirty="0"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3" marR="67333" marT="0" marB="0"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solidFill>
                            <a:srgbClr val="00B05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Une agglomération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Solidaire et engagée</a:t>
                      </a:r>
                      <a:endParaRPr lang="fr-FR" sz="1800" dirty="0"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3" marR="67333" marT="0" marB="0" anchor="ctr">
                    <a:solidFill>
                      <a:srgbClr val="92D05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584158"/>
                  </a:ext>
                </a:extLst>
              </a:tr>
              <a:tr h="2094583">
                <a:tc>
                  <a:txBody>
                    <a:bodyPr/>
                    <a:lstStyle/>
                    <a:p>
                      <a:pPr marL="271463" indent="-271463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4D76C7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20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Cout Global </a:t>
                      </a:r>
                      <a:r>
                        <a:rPr lang="fr-FR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: </a:t>
                      </a:r>
                      <a:r>
                        <a:rPr lang="fr-FR" sz="2000" b="1" dirty="0">
                          <a:solidFill>
                            <a:srgbClr val="4D76C7"/>
                          </a:solidFill>
                          <a:effectLst/>
                          <a:latin typeface="Trebuchet MS" panose="020B0603020202020204" pitchFamily="34" charset="0"/>
                        </a:rPr>
                        <a:t>400 M€</a:t>
                      </a:r>
                    </a:p>
                    <a:p>
                      <a:pPr marL="271463" indent="-271463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4D76C7"/>
                        </a:buClr>
                        <a:buFont typeface="Trebuchet MS" panose="020B0603020202020204" pitchFamily="34" charset="0"/>
                        <a:buChar char="●"/>
                      </a:pPr>
                      <a:endParaRPr lang="fr-FR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271463" indent="-271463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4D76C7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20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Coût </a:t>
                      </a:r>
                      <a:r>
                        <a:rPr lang="fr-FR" sz="2000" b="1" dirty="0" err="1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CANM</a:t>
                      </a:r>
                      <a:r>
                        <a:rPr lang="fr-FR" sz="20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 :</a:t>
                      </a:r>
                      <a:r>
                        <a:rPr lang="fr-FR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FR" sz="2000" b="1" dirty="0">
                          <a:solidFill>
                            <a:srgbClr val="4D76C7"/>
                          </a:solidFill>
                          <a:effectLst/>
                          <a:latin typeface="Trebuchet MS" panose="020B0603020202020204" pitchFamily="34" charset="0"/>
                        </a:rPr>
                        <a:t>140 M€  </a:t>
                      </a:r>
                      <a:r>
                        <a:rPr lang="fr-FR" sz="20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soit 35%</a:t>
                      </a:r>
                      <a:endParaRPr lang="fr-FR"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3" marR="67333" marT="0" marB="0" anchor="ctr">
                    <a:solidFill>
                      <a:srgbClr val="4469D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5738" indent="-185738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FF6600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20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Coût Global </a:t>
                      </a:r>
                      <a:r>
                        <a:rPr lang="fr-FR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: </a:t>
                      </a:r>
                      <a:r>
                        <a:rPr lang="fr-FR" sz="2000" b="1" dirty="0">
                          <a:solidFill>
                            <a:srgbClr val="FF6600"/>
                          </a:solidFill>
                          <a:effectLst/>
                          <a:latin typeface="Trebuchet MS" panose="020B0603020202020204" pitchFamily="34" charset="0"/>
                        </a:rPr>
                        <a:t>400 M€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FF6600"/>
                        </a:buClr>
                        <a:buFont typeface="Trebuchet MS" panose="020B0603020202020204" pitchFamily="34" charset="0"/>
                        <a:buNone/>
                      </a:pPr>
                      <a:endParaRPr lang="fr-FR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185738" indent="-185738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FF6600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20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Coût </a:t>
                      </a:r>
                      <a:r>
                        <a:rPr lang="fr-FR" sz="2000" b="1" dirty="0" err="1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CANM</a:t>
                      </a:r>
                      <a:r>
                        <a:rPr lang="fr-FR" sz="20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fr-FR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: </a:t>
                      </a:r>
                      <a:r>
                        <a:rPr lang="fr-FR" sz="2000" b="1" dirty="0">
                          <a:solidFill>
                            <a:srgbClr val="FF6600"/>
                          </a:solidFill>
                          <a:effectLst/>
                          <a:latin typeface="Trebuchet MS" panose="020B0603020202020204" pitchFamily="34" charset="0"/>
                        </a:rPr>
                        <a:t>70 M€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FF6600"/>
                        </a:buClr>
                        <a:buFont typeface="Trebuchet MS" panose="020B0603020202020204" pitchFamily="34" charset="0"/>
                        <a:buNone/>
                      </a:pPr>
                      <a:r>
                        <a:rPr lang="fr-FR" sz="20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   soit 18%</a:t>
                      </a:r>
                    </a:p>
                  </a:txBody>
                  <a:tcPr marL="67333" marR="67333" marT="0" marB="0"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7188" indent="-271463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92D050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2000" b="1" kern="12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Coût Global </a:t>
                      </a:r>
                      <a:r>
                        <a:rPr lang="fr-FR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fr-FR" sz="2000" b="1" kern="1200" dirty="0">
                          <a:solidFill>
                            <a:srgbClr val="92D05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850 M€</a:t>
                      </a:r>
                    </a:p>
                    <a:p>
                      <a:pPr marL="357188" indent="-271463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92D050"/>
                        </a:buClr>
                        <a:buFont typeface="Trebuchet MS" panose="020B0603020202020204" pitchFamily="34" charset="0"/>
                        <a:buChar char="●"/>
                      </a:pPr>
                      <a:endParaRPr lang="fr-FR" sz="20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357188" indent="-271463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92D050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2000" b="1" kern="12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Coût </a:t>
                      </a:r>
                      <a:r>
                        <a:rPr lang="fr-FR" sz="2000" b="1" kern="1200" dirty="0" err="1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CANM</a:t>
                      </a:r>
                      <a:r>
                        <a:rPr lang="fr-FR" sz="2000" b="1" kern="12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fr-FR" sz="2000" b="1" kern="1200" dirty="0">
                          <a:solidFill>
                            <a:srgbClr val="92D050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170 M€</a:t>
                      </a:r>
                    </a:p>
                    <a:p>
                      <a:pPr marL="85725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92D050"/>
                        </a:buClr>
                        <a:buFont typeface="Trebuchet MS" panose="020B0603020202020204" pitchFamily="34" charset="0"/>
                        <a:buNone/>
                      </a:pPr>
                      <a:r>
                        <a:rPr lang="fr-FR" sz="20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fr-FR" sz="2000" b="0" i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soit 20%</a:t>
                      </a:r>
                    </a:p>
                  </a:txBody>
                  <a:tcPr marL="67333" marR="67333" marT="0" marB="0" anchor="ctr">
                    <a:solidFill>
                      <a:srgbClr val="92D05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404146"/>
                  </a:ext>
                </a:extLst>
              </a:tr>
            </a:tbl>
          </a:graphicData>
        </a:graphic>
      </p:graphicFrame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850" y="2626492"/>
            <a:ext cx="1549673" cy="128052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59" y="2567624"/>
            <a:ext cx="1549673" cy="115676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55" y="2627693"/>
            <a:ext cx="1918927" cy="104027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CF6CB36-482B-D726-75C2-C41C04A9995E}"/>
              </a:ext>
            </a:extLst>
          </p:cNvPr>
          <p:cNvSpPr txBox="1"/>
          <p:nvPr/>
        </p:nvSpPr>
        <p:spPr>
          <a:xfrm>
            <a:off x="793281" y="1303991"/>
            <a:ext cx="9106837" cy="1472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 indent="-342900" algn="just" defTabSz="941388">
              <a:spcAft>
                <a:spcPts val="200"/>
              </a:spcAft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000" spc="-30" dirty="0">
                <a:solidFill>
                  <a:schemeClr val="bg2"/>
                </a:solidFill>
                <a:latin typeface="Trebuchet MS"/>
              </a:rPr>
              <a:t>Coût Global du plan d’actions : </a:t>
            </a:r>
            <a:r>
              <a:rPr lang="fr-FR" sz="2400" b="1" spc="-30" dirty="0">
                <a:solidFill>
                  <a:srgbClr val="FF6600"/>
                </a:solidFill>
                <a:latin typeface="Trebuchet MS"/>
              </a:rPr>
              <a:t>1,650 Mrd€ </a:t>
            </a:r>
            <a:r>
              <a:rPr lang="fr-FR" sz="2000" spc="-30" dirty="0">
                <a:solidFill>
                  <a:schemeClr val="bg2"/>
                </a:solidFill>
                <a:latin typeface="Trebuchet MS"/>
              </a:rPr>
              <a:t>dont</a:t>
            </a:r>
            <a:r>
              <a:rPr lang="fr-FR" sz="20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fr-FR" sz="2400" b="1" spc="-30" dirty="0">
                <a:solidFill>
                  <a:srgbClr val="FF6600"/>
                </a:solidFill>
                <a:latin typeface="Trebuchet MS"/>
              </a:rPr>
              <a:t>380 M€</a:t>
            </a:r>
            <a:r>
              <a:rPr lang="fr-FR" sz="20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fr-FR" sz="2000" spc="-30" dirty="0">
                <a:solidFill>
                  <a:schemeClr val="bg2"/>
                </a:solidFill>
                <a:latin typeface="Trebuchet MS"/>
              </a:rPr>
              <a:t>à la charge de la </a:t>
            </a:r>
            <a:r>
              <a:rPr lang="fr-FR" sz="2000" spc="-30" dirty="0" err="1">
                <a:solidFill>
                  <a:schemeClr val="bg2"/>
                </a:solidFill>
                <a:latin typeface="Trebuchet MS"/>
              </a:rPr>
              <a:t>CANM</a:t>
            </a:r>
            <a:r>
              <a:rPr lang="fr-FR" sz="2000" spc="-30" dirty="0">
                <a:solidFill>
                  <a:schemeClr val="bg2"/>
                </a:solidFill>
                <a:latin typeface="Trebuchet MS"/>
              </a:rPr>
              <a:t> soit</a:t>
            </a:r>
            <a:r>
              <a:rPr lang="fr-FR" sz="2000" spc="-3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fr-FR" sz="2400" b="1" spc="-30" dirty="0">
                <a:solidFill>
                  <a:srgbClr val="FF6600"/>
                </a:solidFill>
                <a:latin typeface="Trebuchet MS"/>
              </a:rPr>
              <a:t>35 M€/an</a:t>
            </a:r>
          </a:p>
          <a:p>
            <a:endParaRPr lang="fr-FR" sz="2000" spc="-30" dirty="0">
              <a:solidFill>
                <a:schemeClr val="bg2"/>
              </a:solidFill>
              <a:latin typeface="Trebuchet MS"/>
            </a:endParaRPr>
          </a:p>
          <a:p>
            <a:pPr marL="0" lvl="3" indent="-342900" defTabSz="941388">
              <a:spcAft>
                <a:spcPts val="200"/>
              </a:spcAft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000" spc="-30" dirty="0">
                <a:solidFill>
                  <a:schemeClr val="bg2"/>
                </a:solidFill>
                <a:latin typeface="Trebuchet MS"/>
              </a:rPr>
              <a:t>Décomposé par axe : </a:t>
            </a:r>
          </a:p>
        </p:txBody>
      </p:sp>
    </p:spTree>
    <p:extLst>
      <p:ext uri="{BB962C8B-B14F-4D97-AF65-F5344CB8AC3E}">
        <p14:creationId xmlns:p14="http://schemas.microsoft.com/office/powerpoint/2010/main" val="107586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12">
            <a:extLst>
              <a:ext uri="{FF2B5EF4-FFF2-40B4-BE49-F238E27FC236}">
                <a16:creationId xmlns:a16="http://schemas.microsoft.com/office/drawing/2014/main" id="{ACFA611F-26F0-7EE1-6538-AC7C7065B129}"/>
              </a:ext>
            </a:extLst>
          </p:cNvPr>
          <p:cNvSpPr txBox="1">
            <a:spLocks/>
          </p:cNvSpPr>
          <p:nvPr/>
        </p:nvSpPr>
        <p:spPr bwMode="auto">
          <a:xfrm>
            <a:off x="900000" y="1627218"/>
            <a:ext cx="9572625" cy="508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t" anchorCtr="0" compatLnSpc="1">
            <a:prstTxWarp prst="textNoShape">
              <a:avLst/>
            </a:prstTxWarp>
          </a:bodyPr>
          <a:lstStyle>
            <a:lvl1pPr marL="352425" indent="-352425" algn="l" defTabSz="9413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E999B"/>
              </a:buClr>
              <a:buFont typeface="Tahoma" panose="020B0604030504040204" pitchFamily="34" charset="0"/>
              <a:defRPr sz="2800">
                <a:solidFill>
                  <a:srgbClr val="7E999B"/>
                </a:solidFill>
                <a:latin typeface="+mn-lt"/>
                <a:ea typeface="+mn-ea"/>
                <a:cs typeface="+mn-cs"/>
              </a:defRPr>
            </a:lvl1pPr>
            <a:lvl2pPr marL="763588" indent="-293688" algn="l" defTabSz="9413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ahoma" panose="020B0604030504040204" pitchFamily="34" charset="0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76338" indent="-234950" algn="l" defTabSz="9413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+mn-lt"/>
                <a:cs typeface="+mn-cs"/>
              </a:defRPr>
            </a:lvl3pPr>
            <a:lvl4pPr marL="1646238" indent="-234950" algn="l" defTabSz="94138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i="1">
                <a:solidFill>
                  <a:schemeClr val="bg2"/>
                </a:solidFill>
                <a:latin typeface="+mn-lt"/>
                <a:cs typeface="+mn-cs"/>
              </a:defRPr>
            </a:lvl4pPr>
            <a:lvl5pPr marL="2116138" indent="-234950" algn="l" defTabSz="9413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  <a:cs typeface="+mn-cs"/>
              </a:defRPr>
            </a:lvl5pPr>
            <a:lvl6pPr marL="2573338" indent="-234950" algn="l" defTabSz="941388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  <a:cs typeface="+mn-cs"/>
              </a:defRPr>
            </a:lvl6pPr>
            <a:lvl7pPr marL="3030538" indent="-234950" algn="l" defTabSz="941388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  <a:cs typeface="+mn-cs"/>
              </a:defRPr>
            </a:lvl7pPr>
            <a:lvl8pPr marL="3487738" indent="-234950" algn="l" defTabSz="941388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  <a:cs typeface="+mn-cs"/>
              </a:defRPr>
            </a:lvl8pPr>
            <a:lvl9pPr marL="3944938" indent="-234950" algn="l" defTabSz="941388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Arial" charset="0"/>
                <a:cs typeface="+mn-cs"/>
              </a:defRPr>
            </a:lvl9pPr>
          </a:lstStyle>
          <a:p>
            <a:pPr marL="357188" lvl="3" indent="-342900">
              <a:spcBef>
                <a:spcPct val="0"/>
              </a:spcBef>
              <a:spcAft>
                <a:spcPts val="600"/>
              </a:spcAft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000" b="1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Intégrer de </a:t>
            </a:r>
            <a:r>
              <a:rPr lang="fr-FR" sz="2000" b="1" i="0" kern="1200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nouvelles orientations stratégiques </a:t>
            </a:r>
            <a:r>
              <a:rPr lang="fr-FR" sz="2000" b="1" i="0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fr-FR" sz="2000" b="1" i="0" kern="1200" dirty="0">
              <a:solidFill>
                <a:srgbClr val="F37052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28650" lvl="3" indent="-271463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</a:t>
            </a:r>
            <a:r>
              <a:rPr lang="fr-FR" sz="2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relance massive de l’économie </a:t>
            </a: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 court terme,</a:t>
            </a:r>
          </a:p>
          <a:p>
            <a:pPr marL="628650" lvl="3" indent="-271463" algn="just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fr-FR" sz="2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développement durable</a:t>
            </a: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vertueux à moyen terme. </a:t>
            </a:r>
            <a:endParaRPr lang="fr-FR" sz="2000" i="0" kern="1200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lvl="3" indent="-342900">
              <a:spcBef>
                <a:spcPct val="0"/>
              </a:spcBef>
              <a:spcAft>
                <a:spcPts val="600"/>
              </a:spcAft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Faire</a:t>
            </a:r>
            <a:r>
              <a:rPr lang="fr-FR" sz="2000" b="1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évoluer </a:t>
            </a:r>
            <a:r>
              <a:rPr lang="fr-FR" sz="2000" b="1" i="0" kern="1200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armature territoriale </a:t>
            </a:r>
            <a:r>
              <a:rPr lang="fr-FR" sz="200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projets urbains métropolitains :</a:t>
            </a:r>
          </a:p>
          <a:p>
            <a:pPr marL="628650" lvl="3" indent="-271463">
              <a:spcBef>
                <a:spcPct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2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Prise en compte de la faisabilité</a:t>
            </a: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actions et des projets</a:t>
            </a:r>
            <a:endParaRPr lang="fr-FR" sz="2000" i="0" kern="1200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00113" lvl="3" indent="-271463">
              <a:spcBef>
                <a:spcPct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endParaRPr lang="fr-FR" sz="2000" i="0" kern="1200" dirty="0">
              <a:solidFill>
                <a:schemeClr val="tx1">
                  <a:lumMod val="50000"/>
                  <a:lumOff val="50000"/>
                </a:schemeClr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7188" lvl="3" indent="-342900">
              <a:spcBef>
                <a:spcPct val="0"/>
              </a:spcBef>
              <a:spcAft>
                <a:spcPts val="600"/>
              </a:spcAft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000" b="1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S’articuler avec les</a:t>
            </a:r>
            <a:r>
              <a:rPr lang="fr-FR" sz="2000" b="1" i="0" kern="1200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documents cadre </a:t>
            </a:r>
            <a:r>
              <a:rPr lang="fr-FR" sz="200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l’agglomération</a:t>
            </a:r>
            <a:r>
              <a:rPr lang="fr-FR" sz="12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marL="628650" lvl="3" indent="-271463">
              <a:spcBef>
                <a:spcPct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PLH, PDM, PCAET, PAT,</a:t>
            </a:r>
          </a:p>
          <a:p>
            <a:pPr marL="628650" lvl="3" indent="-271463">
              <a:spcBef>
                <a:spcPct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Schémas directeurs (Eau potable, Assainissement, Déchets…).</a:t>
            </a:r>
          </a:p>
          <a:p>
            <a:pPr marL="357188" lvl="3" indent="-342900">
              <a:spcBef>
                <a:spcPct val="0"/>
              </a:spcBef>
              <a:spcAft>
                <a:spcPts val="600"/>
              </a:spcAft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0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S’adapter aux</a:t>
            </a:r>
            <a:r>
              <a:rPr lang="fr-FR" sz="2000" b="1" i="0" kern="1200" dirty="0">
                <a:solidFill>
                  <a:srgbClr val="F3705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nouvelles orientations </a:t>
            </a:r>
            <a:r>
              <a:rPr lang="fr-FR" sz="200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politiques contractuelles</a:t>
            </a: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marL="628650" lvl="3" indent="-271463" algn="just">
              <a:spcBef>
                <a:spcPct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Fonds européens,</a:t>
            </a:r>
          </a:p>
          <a:p>
            <a:pPr marL="628650" lvl="3" indent="-271463" algn="just">
              <a:spcBef>
                <a:spcPct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Contrat de Plan Etat Région,</a:t>
            </a:r>
          </a:p>
          <a:p>
            <a:pPr marL="628650" lvl="3" indent="-271463" algn="just">
              <a:spcBef>
                <a:spcPct val="0"/>
              </a:spcBef>
              <a:spcAft>
                <a:spcPts val="18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2000" i="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Pacte Vert pour l’Occitanie.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67031FE-E70E-5495-2CAF-E7BAAFD859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2150" y="109255"/>
            <a:ext cx="8693150" cy="77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</a:t>
            </a:r>
          </a:p>
          <a:p>
            <a:r>
              <a:rPr lang="fr-FR" sz="2400" b="1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OBJECTIFS DE L’ACTUALISATION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6DF9AE-7E68-F07E-D261-770851624AF0}"/>
              </a:ext>
            </a:extLst>
          </p:cNvPr>
          <p:cNvSpPr/>
          <p:nvPr/>
        </p:nvSpPr>
        <p:spPr bwMode="auto">
          <a:xfrm>
            <a:off x="9038965" y="6987802"/>
            <a:ext cx="1235108" cy="1698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413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9451156" y="6977677"/>
            <a:ext cx="844844" cy="180000"/>
          </a:xfrm>
          <a:prstGeom prst="rect">
            <a:avLst/>
          </a:prstGeom>
          <a:noFill/>
          <a:ln>
            <a:noFill/>
          </a:ln>
        </p:spPr>
        <p:txBody>
          <a:bodyPr lIns="94064" tIns="47032" rIns="94064" bIns="47032"/>
          <a:lstStyle>
            <a:lvl1pPr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fr-FR" altLang="fr-FR" sz="900" dirty="0">
              <a:solidFill>
                <a:srgbClr val="7E999B"/>
              </a:solidFill>
              <a:latin typeface="Tahoma" panose="020B0604030504040204" pitchFamily="34" charset="0"/>
            </a:endParaRPr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3</a:t>
            </a:fld>
            <a:endParaRPr lang="fr-FR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3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OBJECTIFS VISES</a:t>
            </a: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4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4200" y="1708935"/>
            <a:ext cx="388620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400" b="1" dirty="0">
                <a:solidFill>
                  <a:schemeClr val="bg2"/>
                </a:solidFill>
                <a:latin typeface="Trebuchet MS" panose="020B0603020202020204" pitchFamily="34" charset="0"/>
              </a:rPr>
              <a:t>PCAET</a:t>
            </a:r>
          </a:p>
          <a:p>
            <a:pPr marL="355600" lvl="0">
              <a:buClr>
                <a:srgbClr val="FF0000"/>
              </a:buClr>
            </a:pPr>
            <a:r>
              <a:rPr lang="fr-FR" sz="1400" dirty="0">
                <a:solidFill>
                  <a:schemeClr val="bg2"/>
                </a:solidFill>
                <a:latin typeface="Trebuchet MS" panose="020B0603020202020204" pitchFamily="34" charset="0"/>
              </a:rPr>
              <a:t>Plan Climat Air Energie Territorial</a:t>
            </a:r>
          </a:p>
          <a:p>
            <a:pPr marL="355600">
              <a:buClr>
                <a:srgbClr val="FF0000"/>
              </a:buClr>
            </a:pP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en cours d’élaboration</a:t>
            </a:r>
          </a:p>
          <a:p>
            <a:pPr lvl="0">
              <a:spcAft>
                <a:spcPts val="600"/>
              </a:spcAft>
            </a:pPr>
            <a:endParaRPr lang="fr-FR" sz="2000" b="1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pPr marL="342900" lvl="0" indent="-342900"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400" b="1" dirty="0">
                <a:solidFill>
                  <a:schemeClr val="bg2"/>
                </a:solidFill>
                <a:latin typeface="Trebuchet MS" panose="020B0603020202020204" pitchFamily="34" charset="0"/>
              </a:rPr>
              <a:t>PDU/PDM </a:t>
            </a:r>
          </a:p>
          <a:p>
            <a:pPr marL="355600" lvl="0">
              <a:buClr>
                <a:srgbClr val="FF0000"/>
              </a:buClr>
            </a:pPr>
            <a:r>
              <a:rPr lang="fr-FR" sz="1600" dirty="0">
                <a:solidFill>
                  <a:schemeClr val="bg2"/>
                </a:solidFill>
                <a:latin typeface="Trebuchet MS" panose="020B0603020202020204" pitchFamily="34" charset="0"/>
              </a:rPr>
              <a:t>Plan de Mobilité</a:t>
            </a:r>
          </a:p>
          <a:p>
            <a:pPr marL="355600" lvl="0">
              <a:buClr>
                <a:srgbClr val="FF0000"/>
              </a:buClr>
            </a:pPr>
            <a:r>
              <a:rPr lang="fr-FR" sz="2000" dirty="0">
                <a:solidFill>
                  <a:schemeClr val="bg2"/>
                </a:solidFill>
                <a:latin typeface="Trebuchet MS" panose="020B0603020202020204" pitchFamily="34" charset="0"/>
              </a:rPr>
              <a:t>en cours de révision</a:t>
            </a: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pPr marL="342900" lvl="0" indent="-342900"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400" b="1" dirty="0">
                <a:solidFill>
                  <a:schemeClr val="bg2"/>
                </a:solidFill>
                <a:latin typeface="Trebuchet MS" panose="020B0603020202020204" pitchFamily="34" charset="0"/>
              </a:rPr>
              <a:t>PLH</a:t>
            </a:r>
          </a:p>
          <a:p>
            <a:pPr marL="355600" lvl="0">
              <a:buClr>
                <a:srgbClr val="FF0000"/>
              </a:buClr>
            </a:pPr>
            <a:r>
              <a:rPr lang="fr-FR" sz="1600" dirty="0">
                <a:solidFill>
                  <a:schemeClr val="bg2"/>
                </a:solidFill>
                <a:latin typeface="Trebuchet MS" panose="020B0603020202020204" pitchFamily="34" charset="0"/>
              </a:rPr>
              <a:t>Programme Local de l’Habitat</a:t>
            </a:r>
          </a:p>
          <a:p>
            <a:pPr marL="355600">
              <a:buClr>
                <a:srgbClr val="FF0000"/>
              </a:buClr>
            </a:pPr>
            <a:r>
              <a:rPr lang="fr-FR" sz="2000" dirty="0">
                <a:solidFill>
                  <a:schemeClr val="bg2"/>
                </a:solidFill>
                <a:latin typeface="Trebuchet MS" panose="020B0603020202020204" pitchFamily="34" charset="0"/>
              </a:rPr>
              <a:t>en cours de révision</a:t>
            </a:r>
          </a:p>
          <a:p>
            <a:pPr marL="342900" lvl="0" indent="-34290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fr-FR" sz="2000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marL="342900" lvl="0" indent="-342900">
              <a:buClr>
                <a:srgbClr val="FF6600"/>
              </a:buClr>
              <a:buSzPct val="150000"/>
              <a:buFont typeface="Trebuchet MS" panose="020B0603020202020204" pitchFamily="34" charset="0"/>
              <a:buChar char="●"/>
            </a:pPr>
            <a:r>
              <a:rPr lang="fr-FR" sz="2400" b="1" dirty="0">
                <a:solidFill>
                  <a:schemeClr val="bg2"/>
                </a:solidFill>
                <a:latin typeface="Trebuchet MS" panose="020B0603020202020204" pitchFamily="34" charset="0"/>
              </a:rPr>
              <a:t>PAT</a:t>
            </a:r>
            <a:endParaRPr lang="fr-FR" sz="2000" b="1" dirty="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marL="355600" lvl="0">
              <a:buClr>
                <a:srgbClr val="FF0000"/>
              </a:buClr>
            </a:pPr>
            <a:r>
              <a:rPr lang="fr-FR" sz="1600" dirty="0">
                <a:solidFill>
                  <a:schemeClr val="bg2"/>
                </a:solidFill>
                <a:latin typeface="Trebuchet MS" panose="020B0603020202020204" pitchFamily="34" charset="0"/>
              </a:rPr>
              <a:t>Projet Alimentaire Territorial</a:t>
            </a:r>
          </a:p>
          <a:p>
            <a:pPr marL="355600">
              <a:buClr>
                <a:srgbClr val="FF0000"/>
              </a:buClr>
            </a:pPr>
            <a:r>
              <a:rPr lang="fr-FR" sz="2000" dirty="0">
                <a:solidFill>
                  <a:schemeClr val="bg2"/>
                </a:solidFill>
                <a:latin typeface="Trebuchet MS" panose="020B0603020202020204" pitchFamily="34" charset="0"/>
              </a:rPr>
              <a:t>en cours d’élaboration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4863" y="1708935"/>
            <a:ext cx="5978537" cy="4685898"/>
          </a:xfrm>
          <a:prstGeom prst="rect">
            <a:avLst/>
          </a:prstGeom>
          <a:gradFill>
            <a:gsLst>
              <a:gs pos="0">
                <a:srgbClr val="FFCCCC">
                  <a:alpha val="62000"/>
                </a:srgbClr>
              </a:gs>
              <a:gs pos="100000">
                <a:schemeClr val="bg1"/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- 26 % </a:t>
            </a: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d'émissions de GES du territoire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​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- 18 % </a:t>
            </a: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de consommation énergétique du territoire</a:t>
            </a:r>
            <a:r>
              <a:rPr lang="en-US" sz="1800" dirty="0">
                <a:solidFill>
                  <a:schemeClr val="bg2"/>
                </a:solidFill>
                <a:latin typeface="Trebuchet MS" panose="020B0603020202020204" pitchFamily="34" charset="0"/>
              </a:rPr>
              <a:t>​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production énergétique renouvelable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​ 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X 3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+ 32 % </a:t>
            </a: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de potentiel de séquestration carbone</a:t>
            </a:r>
            <a:r>
              <a:rPr lang="en-US" sz="1800" dirty="0">
                <a:solidFill>
                  <a:schemeClr val="bg2"/>
                </a:solidFill>
                <a:latin typeface="Trebuchet MS" panose="020B0603020202020204" pitchFamily="34" charset="0"/>
              </a:rPr>
              <a:t>​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 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- 14,4 % </a:t>
            </a: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de part modale de la voiture particulière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​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+ 7 % </a:t>
            </a: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de part modale de la marche</a:t>
            </a:r>
            <a:r>
              <a:rPr lang="en-US" sz="1800" dirty="0">
                <a:solidFill>
                  <a:schemeClr val="bg2"/>
                </a:solidFill>
                <a:latin typeface="Trebuchet MS" panose="020B0603020202020204" pitchFamily="34" charset="0"/>
              </a:rPr>
              <a:t>​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+ 3,5 % </a:t>
            </a: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de part modale du vélo</a:t>
            </a:r>
            <a:r>
              <a:rPr lang="en-US" sz="1800" dirty="0">
                <a:solidFill>
                  <a:schemeClr val="bg2"/>
                </a:solidFill>
                <a:latin typeface="Trebuchet MS" panose="020B0603020202020204" pitchFamily="34" charset="0"/>
              </a:rPr>
              <a:t>​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+ 3,4 % </a:t>
            </a: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de part modale des transports collectifs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​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+ 100 km </a:t>
            </a: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d’itinéraires cyclables</a:t>
            </a:r>
            <a:r>
              <a:rPr lang="en-US" sz="1800" dirty="0">
                <a:solidFill>
                  <a:schemeClr val="bg2"/>
                </a:solidFill>
                <a:latin typeface="Trebuchet MS" panose="020B0603020202020204" pitchFamily="34" charset="0"/>
              </a:rPr>
              <a:t>​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+ 15 % 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à 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+ 30 % </a:t>
            </a: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de « services ferroviaires »</a:t>
            </a:r>
            <a:r>
              <a:rPr lang="en-US" sz="1800" dirty="0">
                <a:solidFill>
                  <a:schemeClr val="bg2"/>
                </a:solidFill>
                <a:latin typeface="Trebuchet MS" panose="020B0603020202020204" pitchFamily="34" charset="0"/>
              </a:rPr>
              <a:t>​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80 %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de rendement du réseau d’</a:t>
            </a:r>
            <a:r>
              <a:rPr lang="fr-FR" sz="1800" dirty="0" err="1">
                <a:solidFill>
                  <a:schemeClr val="bg2"/>
                </a:solidFill>
                <a:latin typeface="Trebuchet MS" panose="020B0603020202020204" pitchFamily="34" charset="0"/>
              </a:rPr>
              <a:t>AEP</a:t>
            </a:r>
            <a:r>
              <a:rPr lang="en-US" sz="1800" dirty="0">
                <a:solidFill>
                  <a:schemeClr val="bg2"/>
                </a:solidFill>
                <a:latin typeface="Trebuchet MS" panose="020B0603020202020204" pitchFamily="34" charset="0"/>
              </a:rPr>
              <a:t>​</a:t>
            </a:r>
          </a:p>
          <a:p>
            <a:pPr marL="342900" indent="-342900">
              <a:spcBef>
                <a:spcPts val="300"/>
              </a:spcBef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bg2"/>
                </a:solidFill>
                <a:latin typeface="Trebuchet MS" panose="020B0603020202020204" pitchFamily="34" charset="0"/>
              </a:rPr>
              <a:t>une trajectoire 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Zéro Déchets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65022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Image 1" descr="2022_PTNM2032_Schema1_v2">
            <a:extLst>
              <a:ext uri="{FF2B5EF4-FFF2-40B4-BE49-F238E27FC236}">
                <a16:creationId xmlns:a16="http://schemas.microsoft.com/office/drawing/2014/main" id="{232C6834-C143-E3D2-5404-132E3C845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19" y="2140949"/>
            <a:ext cx="4587586" cy="450559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ECO-METROPOLE PRODUCTIVE ET INNOVANTE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5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66666D-84BF-4999-D767-E1453DFE9C84}"/>
              </a:ext>
            </a:extLst>
          </p:cNvPr>
          <p:cNvSpPr txBox="1"/>
          <p:nvPr/>
        </p:nvSpPr>
        <p:spPr>
          <a:xfrm>
            <a:off x="234131" y="4208660"/>
            <a:ext cx="2561132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 algn="ctr" defTabSz="941388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150000"/>
            </a:pP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Compétitive et créatrice d’emplois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2DF697-32C5-517C-918C-D817FBCE54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7" y="4936232"/>
            <a:ext cx="2527607" cy="18867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D5B0E98-13E4-97D1-7B1C-14F18338FC25}"/>
              </a:ext>
            </a:extLst>
          </p:cNvPr>
          <p:cNvSpPr txBox="1"/>
          <p:nvPr/>
        </p:nvSpPr>
        <p:spPr>
          <a:xfrm>
            <a:off x="1514697" y="1294639"/>
            <a:ext cx="7125608" cy="72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 algn="ctr" defTabSz="941388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150000"/>
            </a:pP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Inscrite dans la transition énergétique et écologique avec une mobilité partagé</a:t>
            </a:r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1DE0DE7-8931-0178-4035-B1598ED4BC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23" y="1388768"/>
            <a:ext cx="2984476" cy="161792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51D7D2B-D398-D00E-D8B0-369BFB85D1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53" y="5204415"/>
            <a:ext cx="2161281" cy="178591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B084DEC-D496-CCA4-D080-F786A76140A1}"/>
              </a:ext>
            </a:extLst>
          </p:cNvPr>
          <p:cNvSpPr txBox="1"/>
          <p:nvPr/>
        </p:nvSpPr>
        <p:spPr>
          <a:xfrm>
            <a:off x="7127448" y="4017366"/>
            <a:ext cx="3709290" cy="1386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 algn="ctr" defTabSz="941388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150000"/>
            </a:pP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Solidaire pour s’adapter aux différents crises et corriger certains déséquilibres sociaux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5CD98F-8CE6-9481-332B-97FBE4F2BC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525" y="1374315"/>
            <a:ext cx="2984476" cy="161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71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METROPOLE 2032 </a:t>
            </a:r>
          </a:p>
          <a:p>
            <a:pPr fontAlgn="auto">
              <a:spcAft>
                <a:spcPts val="0"/>
              </a:spcAft>
            </a:pPr>
            <a:r>
              <a:rPr lang="fr-FR" sz="2400" b="1" spc="-15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ECO-METROPOLE PRODUCTIVE ET INNOVANTE</a:t>
            </a:r>
          </a:p>
        </p:txBody>
      </p:sp>
      <p:sp>
        <p:nvSpPr>
          <p:cNvPr id="16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6</a:t>
            </a:fld>
            <a:endParaRPr lang="fr-FR" sz="1200" b="1">
              <a:solidFill>
                <a:schemeClr val="bg1"/>
              </a:solidFill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570775"/>
              </p:ext>
            </p:extLst>
          </p:nvPr>
        </p:nvGraphicFramePr>
        <p:xfrm>
          <a:off x="406400" y="2739699"/>
          <a:ext cx="9889600" cy="3918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6054">
                  <a:extLst>
                    <a:ext uri="{9D8B030D-6E8A-4147-A177-3AD203B41FA5}">
                      <a16:colId xmlns:a16="http://schemas.microsoft.com/office/drawing/2014/main" val="1262971680"/>
                    </a:ext>
                  </a:extLst>
                </a:gridCol>
                <a:gridCol w="3296773">
                  <a:extLst>
                    <a:ext uri="{9D8B030D-6E8A-4147-A177-3AD203B41FA5}">
                      <a16:colId xmlns:a16="http://schemas.microsoft.com/office/drawing/2014/main" val="283336507"/>
                    </a:ext>
                  </a:extLst>
                </a:gridCol>
                <a:gridCol w="3296773">
                  <a:extLst>
                    <a:ext uri="{9D8B030D-6E8A-4147-A177-3AD203B41FA5}">
                      <a16:colId xmlns:a16="http://schemas.microsoft.com/office/drawing/2014/main" val="4104174220"/>
                    </a:ext>
                  </a:extLst>
                </a:gridCol>
              </a:tblGrid>
              <a:tr h="10579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4D76C7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Une agglomération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connectée et structurée</a:t>
                      </a:r>
                      <a:endParaRPr lang="fr-FR" sz="2000" dirty="0"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3" marR="67333" marT="0" marB="0" anchor="ctr">
                    <a:solidFill>
                      <a:srgbClr val="4469D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Une agglomération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productive et dynamique</a:t>
                      </a:r>
                      <a:endParaRPr lang="fr-FR" sz="2000" dirty="0"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3" marR="67333" marT="0" marB="0"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92D050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Une agglomération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solidaire et engagée</a:t>
                      </a:r>
                      <a:endParaRPr lang="fr-FR" sz="2000" dirty="0"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3" marR="67333" marT="0" marB="0" anchor="ctr">
                    <a:solidFill>
                      <a:srgbClr val="92D05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584158"/>
                  </a:ext>
                </a:extLst>
              </a:tr>
              <a:tr h="2860160">
                <a:tc>
                  <a:txBody>
                    <a:bodyPr/>
                    <a:lstStyle/>
                    <a:p>
                      <a:pPr marL="271463" indent="-271463">
                        <a:lnSpc>
                          <a:spcPct val="107000"/>
                        </a:lnSpc>
                        <a:spcAft>
                          <a:spcPts val="600"/>
                        </a:spcAft>
                        <a:buClr>
                          <a:srgbClr val="4D76C7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16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Structurer une </a:t>
                      </a:r>
                      <a:r>
                        <a:rPr lang="fr-FR" sz="1600" b="1" dirty="0" err="1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éco-mobilité</a:t>
                      </a:r>
                      <a:r>
                        <a:rPr lang="fr-FR" sz="16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 au sein d’une agglomération multimodale et apaisée</a:t>
                      </a:r>
                    </a:p>
                    <a:p>
                      <a:pPr marL="271463" indent="-271463">
                        <a:lnSpc>
                          <a:spcPct val="107000"/>
                        </a:lnSpc>
                        <a:spcAft>
                          <a:spcPts val="600"/>
                        </a:spcAft>
                        <a:buClr>
                          <a:srgbClr val="4D76C7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16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Poursuivre le développement des infrastructures de viabilisation et de communication</a:t>
                      </a:r>
                      <a:endParaRPr lang="fr-FR" sz="1600" b="1" dirty="0"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3" marR="67333" marT="0" marB="0" anchor="ctr">
                    <a:solidFill>
                      <a:srgbClr val="4469D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85738" indent="-185738">
                        <a:lnSpc>
                          <a:spcPct val="107000"/>
                        </a:lnSpc>
                        <a:spcAft>
                          <a:spcPts val="600"/>
                        </a:spcAft>
                        <a:buClr>
                          <a:srgbClr val="FF6600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16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Structurer les filières économiques stratégiques</a:t>
                      </a:r>
                    </a:p>
                    <a:p>
                      <a:pPr marL="185738" indent="-185738">
                        <a:lnSpc>
                          <a:spcPct val="107000"/>
                        </a:lnSpc>
                        <a:spcAft>
                          <a:spcPts val="600"/>
                        </a:spcAft>
                        <a:buClr>
                          <a:srgbClr val="FF6600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16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Favoriser l’attractivité du territoire</a:t>
                      </a:r>
                      <a:endParaRPr lang="fr-FR" sz="1600" b="1" dirty="0"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3" marR="67333" marT="0" marB="0" anchor="ctr">
                    <a:solidFill>
                      <a:srgbClr val="FF000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57188" indent="-271463">
                        <a:lnSpc>
                          <a:spcPct val="107000"/>
                        </a:lnSpc>
                        <a:spcAft>
                          <a:spcPts val="600"/>
                        </a:spcAft>
                        <a:buClr>
                          <a:srgbClr val="92D050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16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Programmer une offre en logement pour tous</a:t>
                      </a:r>
                    </a:p>
                    <a:p>
                      <a:pPr marL="357188" indent="-271463">
                        <a:lnSpc>
                          <a:spcPct val="107000"/>
                        </a:lnSpc>
                        <a:spcAft>
                          <a:spcPts val="600"/>
                        </a:spcAft>
                        <a:buClr>
                          <a:srgbClr val="92D050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16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Préserver et valoriser le patrimoine vivant pour un territoire plus résilient</a:t>
                      </a:r>
                    </a:p>
                    <a:p>
                      <a:pPr marL="357188" indent="-271463">
                        <a:lnSpc>
                          <a:spcPct val="107000"/>
                        </a:lnSpc>
                        <a:spcAft>
                          <a:spcPts val="600"/>
                        </a:spcAft>
                        <a:buClr>
                          <a:srgbClr val="92D050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16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Gérer durablement les ressources et les risques</a:t>
                      </a:r>
                    </a:p>
                    <a:p>
                      <a:pPr marL="357188" indent="-271463">
                        <a:lnSpc>
                          <a:spcPct val="107000"/>
                        </a:lnSpc>
                        <a:spcAft>
                          <a:spcPts val="600"/>
                        </a:spcAft>
                        <a:buClr>
                          <a:srgbClr val="92D050"/>
                        </a:buClr>
                        <a:buFont typeface="Trebuchet MS" panose="020B0603020202020204" pitchFamily="34" charset="0"/>
                        <a:buChar char="●"/>
                      </a:pPr>
                      <a:r>
                        <a:rPr lang="fr-FR" sz="1600" b="1" dirty="0">
                          <a:solidFill>
                            <a:schemeClr val="bg2"/>
                          </a:solidFill>
                          <a:effectLst/>
                          <a:latin typeface="Trebuchet MS" panose="020B0603020202020204" pitchFamily="34" charset="0"/>
                        </a:rPr>
                        <a:t>Accompagner la sobriété énergétique</a:t>
                      </a:r>
                      <a:endParaRPr lang="fr-FR" sz="1600" b="1" dirty="0">
                        <a:solidFill>
                          <a:schemeClr val="bg2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33" marR="67333" marT="0" marB="0" anchor="ctr">
                    <a:solidFill>
                      <a:srgbClr val="92D05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404146"/>
                  </a:ext>
                </a:extLst>
              </a:tr>
            </a:tbl>
          </a:graphicData>
        </a:graphic>
      </p:graphicFrame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12" y="1524757"/>
            <a:ext cx="1741626" cy="143914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63" y="1692990"/>
            <a:ext cx="1624221" cy="121241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6" y="1748637"/>
            <a:ext cx="2241716" cy="121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79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58" y="991062"/>
            <a:ext cx="4471841" cy="6209838"/>
          </a:xfrm>
          <a:prstGeom prst="rect">
            <a:avLst/>
          </a:prstGeom>
        </p:spPr>
      </p:pic>
      <p:sp>
        <p:nvSpPr>
          <p:cNvPr id="15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7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451156" y="6977677"/>
            <a:ext cx="844844" cy="180000"/>
          </a:xfrm>
          <a:prstGeom prst="rect">
            <a:avLst/>
          </a:prstGeom>
          <a:noFill/>
          <a:ln>
            <a:noFill/>
          </a:ln>
        </p:spPr>
        <p:txBody>
          <a:bodyPr lIns="94064" tIns="47032" rIns="94064" bIns="47032"/>
          <a:lstStyle>
            <a:lvl1pPr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1388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FR" altLang="fr-FR" sz="900">
                <a:solidFill>
                  <a:srgbClr val="7E999B"/>
                </a:solidFill>
                <a:latin typeface="Tahoma" panose="020B0604030504040204" pitchFamily="34" charset="0"/>
              </a:rPr>
              <a:t>01/12/2022</a:t>
            </a:r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968500" y="0"/>
            <a:ext cx="8724900" cy="9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ECO-METROPOLE 2032 </a:t>
            </a:r>
          </a:p>
          <a:p>
            <a:r>
              <a:rPr lang="fr-FR" sz="2400" b="1" kern="0">
                <a:solidFill>
                  <a:schemeClr val="bg1"/>
                </a:solidFill>
                <a:latin typeface="Trebuchet MS"/>
                <a:ea typeface="Tahoma"/>
                <a:cs typeface="Tahoma"/>
              </a:rPr>
              <a:t>UNE AGGLOMERATION CONNECTEE ET STRUCTUREE</a:t>
            </a:r>
            <a:endParaRPr lang="fr-FR" sz="1800" b="1" kern="0">
              <a:solidFill>
                <a:schemeClr val="bg1"/>
              </a:solidFill>
              <a:latin typeface="Trebuchet MS"/>
              <a:ea typeface="Tahoma"/>
              <a:cs typeface="Tahom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4132" y="1237282"/>
            <a:ext cx="5802205" cy="172354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:</a:t>
            </a:r>
            <a:endParaRPr lang="fr-FR" sz="1800" b="1" spc="-50" dirty="0">
              <a:solidFill>
                <a:srgbClr val="4469D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fr-FR" sz="1400" b="1" spc="-50" dirty="0">
              <a:solidFill>
                <a:srgbClr val="4469D0"/>
              </a:solidFill>
              <a:latin typeface="Trebuchet MS" panose="020B060302020202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spcBef>
                <a:spcPts val="0"/>
              </a:spcBef>
              <a:spcAft>
                <a:spcPts val="0"/>
              </a:spcAft>
              <a:buSzPct val="150000"/>
              <a:buFont typeface="Trebuchet MS" panose="020B0603020202020204" pitchFamily="34" charset="0"/>
              <a:buChar char="●"/>
            </a:pPr>
            <a:r>
              <a:rPr lang="fr-FR" sz="1800" b="1" dirty="0">
                <a:solidFill>
                  <a:srgbClr val="4469D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portes métropolitaines valorisées </a:t>
            </a:r>
          </a:p>
          <a:p>
            <a:pPr marL="266700" lvl="0" algn="just">
              <a:spcBef>
                <a:spcPts val="0"/>
              </a:spcBef>
              <a:spcAft>
                <a:spcPts val="600"/>
              </a:spcAft>
            </a:pPr>
            <a:r>
              <a:rPr lang="fr-FR" sz="1500" spc="-20" dirty="0">
                <a:solidFill>
                  <a:schemeClr val="bg2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avec</a:t>
            </a:r>
            <a:r>
              <a:rPr lang="fr-FR" sz="1500" spc="-20" dirty="0">
                <a:solidFill>
                  <a:srgbClr val="00B0F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fr-FR" sz="1500" spc="-20" dirty="0">
                <a:solidFill>
                  <a:schemeClr val="bg2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le</a:t>
            </a:r>
            <a:r>
              <a:rPr lang="fr-FR" sz="1500" spc="-20" dirty="0">
                <a:solidFill>
                  <a:srgbClr val="00B0F0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 </a:t>
            </a:r>
            <a:r>
              <a:rPr lang="fr-FR" sz="1500" spc="-20" dirty="0">
                <a:solidFill>
                  <a:schemeClr val="bg2"/>
                </a:solidFill>
                <a:latin typeface="Trebuchet MS" panose="020B0603020202020204" pitchFamily="34" charset="0"/>
              </a:rPr>
              <a:t>doublet de gares TGV-TER Nîmes Centre / Nîmes – Pont-du-Gard, les gares de péages aux limites du cœur d’agglomération et l’aéroport Nîmes-Alès-Cévennes-Camargue</a:t>
            </a:r>
            <a:r>
              <a:rPr lang="fr-FR" sz="1500" spc="-20" dirty="0">
                <a:solidFill>
                  <a:schemeClr val="bg2"/>
                </a:solidFill>
                <a:latin typeface="Trebuchet MS" panose="020B060302020202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234132" y="991062"/>
            <a:ext cx="10421866" cy="6209838"/>
            <a:chOff x="234132" y="991062"/>
            <a:chExt cx="10421866" cy="6209838"/>
          </a:xfrm>
        </p:grpSpPr>
        <p:sp>
          <p:nvSpPr>
            <p:cNvPr id="14" name="Rectangle 13"/>
            <p:cNvSpPr/>
            <p:nvPr/>
          </p:nvSpPr>
          <p:spPr>
            <a:xfrm>
              <a:off x="234132" y="3184758"/>
              <a:ext cx="580220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 algn="just">
                <a:spcBef>
                  <a:spcPts val="0"/>
                </a:spcBef>
                <a:spcAft>
                  <a:spcPts val="0"/>
                </a:spcAft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 dirty="0">
                  <a:solidFill>
                    <a:srgbClr val="4469D0"/>
                  </a:solidFill>
                  <a:latin typeface="Trebuchet MS" panose="020B06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Une desserte TER optimisée </a:t>
              </a:r>
            </a:p>
            <a:p>
              <a:pPr marL="266700" lvl="0" algn="just">
                <a:spcBef>
                  <a:spcPts val="0"/>
                </a:spcBef>
                <a:spcAft>
                  <a:spcPts val="600"/>
                </a:spcAft>
              </a:pPr>
              <a:r>
                <a:rPr lang="fr-FR" sz="1500" spc="-40" dirty="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avec des axes et des </a:t>
              </a:r>
              <a:r>
                <a:rPr lang="fr-FR" sz="1500" spc="-40" dirty="0" err="1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PEM</a:t>
              </a:r>
              <a:r>
                <a:rPr lang="fr-FR" sz="1500" spc="-40" dirty="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 ferroviaires renforcés (création à Saint-Césaire, Hoche-Université, Marguerittes, Nozières).</a:t>
              </a: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157" y="991062"/>
              <a:ext cx="4471841" cy="6209838"/>
            </a:xfrm>
            <a:prstGeom prst="rect">
              <a:avLst/>
            </a:prstGeom>
          </p:spPr>
        </p:pic>
      </p:grpSp>
      <p:grpSp>
        <p:nvGrpSpPr>
          <p:cNvPr id="31" name="Groupe 30"/>
          <p:cNvGrpSpPr/>
          <p:nvPr/>
        </p:nvGrpSpPr>
        <p:grpSpPr>
          <a:xfrm>
            <a:off x="234132" y="991062"/>
            <a:ext cx="10421865" cy="6209838"/>
            <a:chOff x="234132" y="991062"/>
            <a:chExt cx="10421865" cy="6209838"/>
          </a:xfrm>
        </p:grpSpPr>
        <p:sp>
          <p:nvSpPr>
            <p:cNvPr id="17" name="Rectangle 16"/>
            <p:cNvSpPr/>
            <p:nvPr/>
          </p:nvSpPr>
          <p:spPr>
            <a:xfrm>
              <a:off x="234132" y="4252554"/>
              <a:ext cx="580220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2" indent="-285750" algn="just">
                <a:spcBef>
                  <a:spcPts val="0"/>
                </a:spcBef>
                <a:spcAft>
                  <a:spcPts val="0"/>
                </a:spcAft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>
                  <a:solidFill>
                    <a:srgbClr val="4469D0"/>
                  </a:solidFill>
                  <a:latin typeface="Trebuchet MS" panose="020B06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 réseau de TC hiérarchisé et lisible </a:t>
              </a:r>
            </a:p>
            <a:p>
              <a:pPr marL="266700" lvl="2" algn="just">
                <a:spcBef>
                  <a:spcPts val="0"/>
                </a:spcBef>
                <a:spcAft>
                  <a:spcPts val="600"/>
                </a:spcAft>
              </a:pPr>
              <a:r>
                <a:rPr lang="fr-FR" sz="150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entre TCSP, </a:t>
              </a:r>
              <a:r>
                <a:rPr lang="fr-FR" sz="1500" err="1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Chronobus</a:t>
              </a:r>
              <a:r>
                <a:rPr lang="fr-FR" sz="150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, lignes fortes, lignes de rabattement et P+R routiers</a:t>
              </a:r>
              <a:r>
                <a:rPr lang="fr-FR" sz="1500" spc="-3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156" y="991062"/>
              <a:ext cx="4471841" cy="6209838"/>
            </a:xfrm>
            <a:prstGeom prst="rect">
              <a:avLst/>
            </a:prstGeom>
          </p:spPr>
        </p:pic>
      </p:grpSp>
      <p:grpSp>
        <p:nvGrpSpPr>
          <p:cNvPr id="33" name="Groupe 32"/>
          <p:cNvGrpSpPr/>
          <p:nvPr/>
        </p:nvGrpSpPr>
        <p:grpSpPr>
          <a:xfrm>
            <a:off x="234132" y="991062"/>
            <a:ext cx="10421864" cy="6209838"/>
            <a:chOff x="234132" y="991062"/>
            <a:chExt cx="10421864" cy="6209838"/>
          </a:xfrm>
        </p:grpSpPr>
        <p:sp>
          <p:nvSpPr>
            <p:cNvPr id="18" name="Rectangle 17"/>
            <p:cNvSpPr/>
            <p:nvPr/>
          </p:nvSpPr>
          <p:spPr>
            <a:xfrm>
              <a:off x="234132" y="5320350"/>
              <a:ext cx="580220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2" indent="-285750" algn="just">
                <a:spcBef>
                  <a:spcPts val="0"/>
                </a:spcBef>
                <a:spcAft>
                  <a:spcPts val="0"/>
                </a:spcAft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>
                  <a:solidFill>
                    <a:srgbClr val="4469D0"/>
                  </a:solidFill>
                  <a:latin typeface="Trebuchet MS" panose="020B06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 réseau cyclable fonctionnel </a:t>
              </a:r>
            </a:p>
            <a:p>
              <a:pPr marL="266700" lvl="2" algn="just">
                <a:spcBef>
                  <a:spcPts val="0"/>
                </a:spcBef>
                <a:spcAft>
                  <a:spcPts val="600"/>
                </a:spcAft>
              </a:pPr>
              <a:r>
                <a:rPr lang="fr-FR" sz="150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pour les déplacements du quotidien et pour les loisirs</a:t>
              </a:r>
              <a:r>
                <a:rPr lang="fr-FR" sz="1500" spc="-3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155" y="991062"/>
              <a:ext cx="4471841" cy="6209838"/>
            </a:xfrm>
            <a:prstGeom prst="rect">
              <a:avLst/>
            </a:prstGeom>
          </p:spPr>
        </p:pic>
      </p:grpSp>
      <p:grpSp>
        <p:nvGrpSpPr>
          <p:cNvPr id="45" name="Groupe 44"/>
          <p:cNvGrpSpPr/>
          <p:nvPr/>
        </p:nvGrpSpPr>
        <p:grpSpPr>
          <a:xfrm>
            <a:off x="234131" y="991062"/>
            <a:ext cx="10421865" cy="6209838"/>
            <a:chOff x="234131" y="991062"/>
            <a:chExt cx="10421865" cy="6209838"/>
          </a:xfrm>
        </p:grpSpPr>
        <p:sp>
          <p:nvSpPr>
            <p:cNvPr id="19" name="Rectangle 18"/>
            <p:cNvSpPr/>
            <p:nvPr/>
          </p:nvSpPr>
          <p:spPr>
            <a:xfrm>
              <a:off x="234131" y="6182123"/>
              <a:ext cx="580220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2" indent="-285750" algn="just">
                <a:spcBef>
                  <a:spcPts val="0"/>
                </a:spcBef>
                <a:spcAft>
                  <a:spcPts val="0"/>
                </a:spcAft>
                <a:buSzPct val="150000"/>
                <a:buFont typeface="Trebuchet MS" panose="020B0603020202020204" pitchFamily="34" charset="0"/>
                <a:buChar char="●"/>
              </a:pPr>
              <a:r>
                <a:rPr lang="fr-FR" sz="1800" b="1">
                  <a:solidFill>
                    <a:srgbClr val="4469D0"/>
                  </a:solidFill>
                  <a:latin typeface="Trebuchet MS" panose="020B06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 infrastructures routières optimisées</a:t>
              </a:r>
            </a:p>
            <a:p>
              <a:pPr marL="266700" lvl="2" algn="just">
                <a:spcBef>
                  <a:spcPts val="0"/>
                </a:spcBef>
                <a:spcAft>
                  <a:spcPts val="600"/>
                </a:spcAft>
              </a:pPr>
              <a:r>
                <a:rPr lang="fr-FR" sz="150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avec la création du </a:t>
              </a:r>
              <a:r>
                <a:rPr lang="fr-FR" sz="1500" err="1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CONim</a:t>
              </a:r>
              <a:r>
                <a:rPr lang="fr-FR" sz="1500">
                  <a:solidFill>
                    <a:schemeClr val="bg2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 et le prolongement de la VUS.</a:t>
              </a: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155" y="991062"/>
              <a:ext cx="4471841" cy="6209838"/>
            </a:xfrm>
            <a:prstGeom prst="rect">
              <a:avLst/>
            </a:prstGeom>
          </p:spPr>
        </p:pic>
      </p:grpSp>
      <p:grpSp>
        <p:nvGrpSpPr>
          <p:cNvPr id="47" name="Groupe 46"/>
          <p:cNvGrpSpPr/>
          <p:nvPr/>
        </p:nvGrpSpPr>
        <p:grpSpPr>
          <a:xfrm>
            <a:off x="7537450" y="2852430"/>
            <a:ext cx="2260600" cy="1337904"/>
            <a:chOff x="7537450" y="2852430"/>
            <a:chExt cx="2260600" cy="1337904"/>
          </a:xfrm>
        </p:grpSpPr>
        <p:sp>
          <p:nvSpPr>
            <p:cNvPr id="48" name="Étoile à 5 branches 47"/>
            <p:cNvSpPr/>
            <p:nvPr/>
          </p:nvSpPr>
          <p:spPr bwMode="auto">
            <a:xfrm>
              <a:off x="7759700" y="3214149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Étoile à 5 branches 48"/>
            <p:cNvSpPr/>
            <p:nvPr/>
          </p:nvSpPr>
          <p:spPr bwMode="auto">
            <a:xfrm>
              <a:off x="9690100" y="3478904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Étoile à 5 branches 49"/>
            <p:cNvSpPr/>
            <p:nvPr/>
          </p:nvSpPr>
          <p:spPr bwMode="auto">
            <a:xfrm>
              <a:off x="8058150" y="3418758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Étoile à 5 branches 50"/>
            <p:cNvSpPr/>
            <p:nvPr/>
          </p:nvSpPr>
          <p:spPr bwMode="auto">
            <a:xfrm>
              <a:off x="8191500" y="3418758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Étoile à 5 branches 51"/>
            <p:cNvSpPr/>
            <p:nvPr/>
          </p:nvSpPr>
          <p:spPr bwMode="auto">
            <a:xfrm>
              <a:off x="8858250" y="3709680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Étoile à 5 branches 52"/>
            <p:cNvSpPr/>
            <p:nvPr/>
          </p:nvSpPr>
          <p:spPr bwMode="auto">
            <a:xfrm>
              <a:off x="8245475" y="4082384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Étoile à 5 branches 53"/>
            <p:cNvSpPr/>
            <p:nvPr/>
          </p:nvSpPr>
          <p:spPr bwMode="auto">
            <a:xfrm>
              <a:off x="7537450" y="2852430"/>
              <a:ext cx="107950" cy="107950"/>
            </a:xfrm>
            <a:prstGeom prst="star5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>
                  <a:alpha val="63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413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8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4"/>
          <p:cNvSpPr txBox="1"/>
          <p:nvPr/>
        </p:nvSpPr>
        <p:spPr>
          <a:xfrm>
            <a:off x="1900572" y="1990368"/>
            <a:ext cx="667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300"/>
              </a:spcAft>
              <a:buClr>
                <a:srgbClr val="4D76C7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Création d’une 3</a:t>
            </a:r>
            <a:r>
              <a:rPr lang="fr-FR" sz="1800" spc="-30" baseline="30000" dirty="0">
                <a:solidFill>
                  <a:schemeClr val="bg2"/>
                </a:solidFill>
                <a:latin typeface="Trebuchet MS" panose="020B0603020202020204" pitchFamily="34" charset="0"/>
              </a:rPr>
              <a:t>ème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voie à quai - Gare de Nîmes - Pont-du-Gard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5" cy="99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/>
                <a:ea typeface="Tahoma"/>
                <a:cs typeface="Tahoma"/>
              </a:rPr>
              <a:t>NIMES ECO-METROPOLE 2032 </a:t>
            </a:r>
            <a:endParaRPr lang="fr-FR" sz="2000" kern="0">
              <a:solidFill>
                <a:schemeClr val="bg1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400" b="1" kern="0">
                <a:solidFill>
                  <a:schemeClr val="bg1"/>
                </a:solidFill>
                <a:latin typeface="Trebuchet MS"/>
                <a:ea typeface="Tahoma"/>
                <a:cs typeface="Tahoma"/>
              </a:rPr>
              <a:t>UNE AGGLOMERATION CONNECTEE ET STRUCTUREE</a:t>
            </a:r>
            <a:endParaRPr lang="fr-FR" sz="1800" b="1" kern="0">
              <a:solidFill>
                <a:schemeClr val="bg1"/>
              </a:solidFill>
              <a:latin typeface="Trebuchet MS"/>
              <a:ea typeface="Tahoma"/>
              <a:cs typeface="Tahom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8988" y="1340500"/>
            <a:ext cx="7497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les actions </a:t>
            </a:r>
            <a:r>
              <a:rPr lang="fr-FR" sz="1800" b="1" dirty="0">
                <a:solidFill>
                  <a:srgbClr val="4469D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phares </a:t>
            </a: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suivantes:  </a:t>
            </a:r>
            <a:endParaRPr lang="fr-FR" sz="1600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06" y="421501"/>
            <a:ext cx="3318388" cy="1798942"/>
          </a:xfrm>
          <a:prstGeom prst="rect">
            <a:avLst/>
          </a:prstGeom>
        </p:spPr>
      </p:pic>
      <p:sp>
        <p:nvSpPr>
          <p:cNvPr id="16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8</a:t>
            </a:fld>
            <a:endParaRPr lang="fr-FR" sz="1200" b="1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4B8BA0-C24D-122A-1115-AF9B57F146DB}"/>
              </a:ext>
            </a:extLst>
          </p:cNvPr>
          <p:cNvSpPr txBox="1"/>
          <p:nvPr/>
        </p:nvSpPr>
        <p:spPr>
          <a:xfrm>
            <a:off x="1959796" y="2791389"/>
            <a:ext cx="7013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  <a:buClr>
                <a:srgbClr val="4D76C7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Renforcement de la ligne TER Nîmes Le Grau-du-Roi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E15798F-19F5-6948-DB2B-63F6D839113D}"/>
              </a:ext>
            </a:extLst>
          </p:cNvPr>
          <p:cNvSpPr txBox="1"/>
          <p:nvPr/>
        </p:nvSpPr>
        <p:spPr>
          <a:xfrm>
            <a:off x="1959796" y="3622527"/>
            <a:ext cx="72559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  <a:buClr>
                <a:srgbClr val="4D76C7"/>
              </a:buClr>
              <a:buSzPct val="150000"/>
            </a:pPr>
            <a:r>
              <a:rPr lang="fr-FR" sz="20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Réalisation du </a:t>
            </a:r>
            <a:r>
              <a:rPr lang="fr-FR" sz="20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PEM</a:t>
            </a:r>
            <a:r>
              <a:rPr lang="fr-FR" sz="20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de Saint-Césaire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13426BE-C0D2-7AB8-3B4D-B3F8033F235F}"/>
              </a:ext>
            </a:extLst>
          </p:cNvPr>
          <p:cNvSpPr txBox="1"/>
          <p:nvPr/>
        </p:nvSpPr>
        <p:spPr>
          <a:xfrm>
            <a:off x="1959796" y="4441613"/>
            <a:ext cx="7910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  <a:buClr>
                <a:srgbClr val="4D76C7"/>
              </a:buClr>
              <a:buSzPct val="150000"/>
            </a:pPr>
            <a:r>
              <a:rPr lang="fr-FR" sz="20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Extension de la ligne T2 du </a:t>
            </a:r>
            <a:r>
              <a:rPr lang="fr-FR" sz="20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TCSP</a:t>
            </a:r>
            <a:r>
              <a:rPr lang="fr-FR" sz="20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de Laennec au </a:t>
            </a:r>
            <a:r>
              <a:rPr lang="fr-FR" sz="20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PEM</a:t>
            </a:r>
            <a:r>
              <a:rPr lang="fr-FR" sz="20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de Saint-Césaire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A51DECC-5B6C-8DA8-6485-DBE687B21B38}"/>
              </a:ext>
            </a:extLst>
          </p:cNvPr>
          <p:cNvSpPr txBox="1"/>
          <p:nvPr/>
        </p:nvSpPr>
        <p:spPr>
          <a:xfrm>
            <a:off x="1959796" y="5350413"/>
            <a:ext cx="772208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  <a:buClr>
                <a:srgbClr val="4D76C7"/>
              </a:buClr>
              <a:buSzPct val="150000"/>
            </a:pPr>
            <a:r>
              <a:rPr lang="fr-FR" sz="20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Aménagement de la boucle cyclable Nîmes-Garons-Saint-Gilles </a:t>
            </a:r>
            <a:r>
              <a:rPr lang="fr-FR" sz="14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section Nîmes-Bouillargues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CD52C00-2624-2F6B-7DE5-9CA277EA70A8}"/>
              </a:ext>
            </a:extLst>
          </p:cNvPr>
          <p:cNvSpPr txBox="1"/>
          <p:nvPr/>
        </p:nvSpPr>
        <p:spPr>
          <a:xfrm>
            <a:off x="1959796" y="6212329"/>
            <a:ext cx="7560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  <a:buClr>
                <a:srgbClr val="4D76C7"/>
              </a:buClr>
              <a:buSzPct val="150000"/>
            </a:pPr>
            <a:r>
              <a:rPr lang="fr-FR" sz="20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Réalisation du Contournement Ouest de Nîmes (</a:t>
            </a:r>
            <a:r>
              <a:rPr lang="fr-FR" sz="20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CONim</a:t>
            </a:r>
            <a:r>
              <a:rPr lang="fr-FR" sz="20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)-Premier tronçon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B5BF0D8-FAC3-0D88-1D58-1DD8C422AB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37" r="5734"/>
          <a:stretch/>
        </p:blipFill>
        <p:spPr>
          <a:xfrm>
            <a:off x="1222608" y="1643848"/>
            <a:ext cx="677964" cy="52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92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E438E41-785B-0F5A-E2DD-C3E05DC47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22" y="2220443"/>
            <a:ext cx="718741" cy="35539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3400" cy="991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962324" cy="991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44000"/>
            <a:ext cx="1440160" cy="70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ZoneTexte 4"/>
          <p:cNvSpPr txBox="1"/>
          <p:nvPr/>
        </p:nvSpPr>
        <p:spPr>
          <a:xfrm>
            <a:off x="2197008" y="5265686"/>
            <a:ext cx="822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200"/>
              </a:spcAft>
              <a:buClr>
                <a:srgbClr val="4D76C7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Développement d’un réseau bas débit Long Range (LoRa)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962324" y="-1"/>
            <a:ext cx="8693676" cy="9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064" tIns="47032" rIns="94064" bIns="47032" numCol="1" anchor="ctr" anchorCtr="0" compatLnSpc="1">
            <a:prstTxWarp prst="textNoShape">
              <a:avLst/>
            </a:prstTxWarp>
          </a:bodyPr>
          <a:lstStyle>
            <a:lvl1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4B686A"/>
                </a:solidFill>
                <a:latin typeface="+mj-lt"/>
                <a:ea typeface="+mj-ea"/>
                <a:cs typeface="+mj-cs"/>
              </a:defRPr>
            </a:lvl1pPr>
            <a:lvl2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2pPr>
            <a:lvl3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3pPr>
            <a:lvl4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4pPr>
            <a:lvl5pPr algn="l" defTabSz="941388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5pPr>
            <a:lvl6pPr marL="4572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6pPr>
            <a:lvl7pPr marL="9144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7pPr>
            <a:lvl8pPr marL="13716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8pPr>
            <a:lvl9pPr marL="1828800" algn="l" defTabSz="941388" rtl="0" fontAlgn="base">
              <a:spcBef>
                <a:spcPct val="0"/>
              </a:spcBef>
              <a:spcAft>
                <a:spcPct val="0"/>
              </a:spcAft>
              <a:defRPr sz="3500">
                <a:solidFill>
                  <a:srgbClr val="4B686A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fr-FR" sz="2000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NIMES ECO-METROPOLE 2032 </a:t>
            </a:r>
          </a:p>
          <a:p>
            <a:r>
              <a:rPr lang="fr-FR" sz="2400" b="1" kern="0">
                <a:solidFill>
                  <a:schemeClr val="bg1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 AGGLOMERATION CONNECTEE ET STRUCTUREE</a:t>
            </a:r>
            <a:endParaRPr lang="fr-FR" sz="1800" b="1" kern="0">
              <a:solidFill>
                <a:srgbClr val="FF0000"/>
              </a:solidFill>
              <a:latin typeface="Trebuchet MS" panose="020B06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38988" y="1340500"/>
            <a:ext cx="7497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Avec les actions </a:t>
            </a:r>
            <a:r>
              <a:rPr lang="fr-FR" sz="1800" b="1" dirty="0">
                <a:solidFill>
                  <a:srgbClr val="4469D0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nouvelles </a:t>
            </a:r>
            <a:r>
              <a:rPr lang="fr-FR" sz="2000" b="1" dirty="0">
                <a:solidFill>
                  <a:schemeClr val="bg2"/>
                </a:solidFill>
                <a:latin typeface="Trebuchet MS" panose="020B06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suivantes :</a:t>
            </a:r>
            <a:endParaRPr lang="fr-FR" sz="1600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Espace réservé du numéro de diapositive 8"/>
          <p:cNvSpPr>
            <a:spLocks noGrp="1"/>
          </p:cNvSpPr>
          <p:nvPr>
            <p:ph type="sldNum" sz="quarter" idx="4"/>
          </p:nvPr>
        </p:nvSpPr>
        <p:spPr>
          <a:xfrm>
            <a:off x="10296000" y="6822982"/>
            <a:ext cx="360000" cy="334694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 algn="ctr"/>
            <a:fld id="{E72EE931-5272-45C9-AD18-2B27B80C200E}" type="slidenum">
              <a:rPr lang="fr-FR" sz="1200" b="1">
                <a:solidFill>
                  <a:schemeClr val="bg1"/>
                </a:solidFill>
              </a:rPr>
              <a:pPr algn="ctr"/>
              <a:t>9</a:t>
            </a:fld>
            <a:endParaRPr lang="fr-FR" sz="1200" b="1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FA2029-A415-B515-3DA1-FD47A5D009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806" y="421501"/>
            <a:ext cx="3318388" cy="17989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E87BA58-64C1-4F0C-D142-EA18064A0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4" b="25449"/>
          <a:stretch/>
        </p:blipFill>
        <p:spPr>
          <a:xfrm>
            <a:off x="1516823" y="3074508"/>
            <a:ext cx="718741" cy="8734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86FBC1-8A99-F385-DD48-69339064F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3" b="50554"/>
          <a:stretch/>
        </p:blipFill>
        <p:spPr>
          <a:xfrm>
            <a:off x="1516822" y="4054524"/>
            <a:ext cx="718741" cy="8598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0F45BF-C810-F636-FB4F-189D416148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39" t="-1054" r="5734" b="83126"/>
          <a:stretch/>
        </p:blipFill>
        <p:spPr>
          <a:xfrm>
            <a:off x="1500692" y="2065169"/>
            <a:ext cx="718741" cy="94596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6ADD428-53ED-42F4-18D6-7DB6D993923A}"/>
              </a:ext>
            </a:extLst>
          </p:cNvPr>
          <p:cNvSpPr txBox="1"/>
          <p:nvPr/>
        </p:nvSpPr>
        <p:spPr>
          <a:xfrm>
            <a:off x="2251692" y="2422801"/>
            <a:ext cx="642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  <a:buClr>
                <a:srgbClr val="4D76C7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Renforcement de l’axe ferroviaire Nîmes – Lunel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2051D98-3496-6A2D-7938-A8EBB1A365FD}"/>
              </a:ext>
            </a:extLst>
          </p:cNvPr>
          <p:cNvSpPr txBox="1"/>
          <p:nvPr/>
        </p:nvSpPr>
        <p:spPr>
          <a:xfrm>
            <a:off x="2251692" y="3308959"/>
            <a:ext cx="8404307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  <a:buClr>
                <a:srgbClr val="4D76C7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Mise en place de </a:t>
            </a:r>
            <a:r>
              <a:rPr lang="fr-FR" sz="18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Chronobus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sur les secteurs de Langlade , Petit </a:t>
            </a:r>
            <a:r>
              <a:rPr lang="fr-FR" sz="1800" spc="-30" dirty="0" err="1">
                <a:solidFill>
                  <a:schemeClr val="bg2"/>
                </a:solidFill>
                <a:latin typeface="Trebuchet MS" panose="020B0603020202020204" pitchFamily="34" charset="0"/>
              </a:rPr>
              <a:t>Védelin</a:t>
            </a: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 et Bernis</a:t>
            </a:r>
          </a:p>
          <a:p>
            <a:pPr lvl="0">
              <a:spcAft>
                <a:spcPts val="200"/>
              </a:spcAft>
              <a:buClr>
                <a:srgbClr val="4D76C7"/>
              </a:buClr>
              <a:buSzPct val="150000"/>
            </a:pPr>
            <a:endParaRPr lang="fr-FR" sz="1800" spc="-30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7F33534-7E92-C77F-8280-AEF96DDC5DF6}"/>
              </a:ext>
            </a:extLst>
          </p:cNvPr>
          <p:cNvSpPr txBox="1"/>
          <p:nvPr/>
        </p:nvSpPr>
        <p:spPr>
          <a:xfrm>
            <a:off x="2219433" y="4256882"/>
            <a:ext cx="7846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200"/>
              </a:spcAft>
              <a:buClr>
                <a:srgbClr val="4D76C7"/>
              </a:buClr>
              <a:buSzPct val="150000"/>
            </a:pPr>
            <a:r>
              <a:rPr lang="fr-FR" sz="1800" spc="-30" dirty="0">
                <a:solidFill>
                  <a:schemeClr val="bg2"/>
                </a:solidFill>
                <a:latin typeface="Trebuchet MS" panose="020B0603020202020204" pitchFamily="34" charset="0"/>
              </a:rPr>
              <a:t>Mise en place d’itinéraires vélo et d’une offre de vélos en libre service en zone dense</a:t>
            </a:r>
          </a:p>
        </p:txBody>
      </p:sp>
    </p:spTree>
    <p:extLst>
      <p:ext uri="{BB962C8B-B14F-4D97-AF65-F5344CB8AC3E}">
        <p14:creationId xmlns:p14="http://schemas.microsoft.com/office/powerpoint/2010/main" val="3425630421"/>
      </p:ext>
    </p:extLst>
  </p:cSld>
  <p:clrMapOvr>
    <a:masterClrMapping/>
  </p:clrMapOvr>
</p:sld>
</file>

<file path=ppt/theme/theme1.xml><?xml version="1.0" encoding="utf-8"?>
<a:theme xmlns:a="http://schemas.openxmlformats.org/drawingml/2006/main" name="1_Diaporama paysage">
  <a:themeElements>
    <a:clrScheme name="1_Diaporama pays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aporama paysag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413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413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iaporama pays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aporama pays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aporama pays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aporama pays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aporama pays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aporama pays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aporama pays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aporama pays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aporama pays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aporama pays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aporama pays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aporama pays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iaporama paysage">
  <a:themeElements>
    <a:clrScheme name="2_Diaporama pays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iaporama paysag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413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413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iaporama pays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aporama pays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aporama pays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aporama pays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aporama pays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iaporama pays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aporama pays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aporama pays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aporama pays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aporama pays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aporama pays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iaporama pays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Diaporama paysag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70A6F739156E4ABD4E791D420FEB54" ma:contentTypeVersion="12" ma:contentTypeDescription="Crée un document." ma:contentTypeScope="" ma:versionID="8babcd31db3e50c74c1f5fccd8cf2197">
  <xsd:schema xmlns:xsd="http://www.w3.org/2001/XMLSchema" xmlns:xs="http://www.w3.org/2001/XMLSchema" xmlns:p="http://schemas.microsoft.com/office/2006/metadata/properties" xmlns:ns2="81d7ced5-a3e6-4f91-83c3-143c3252dc9c" xmlns:ns3="9f9747b5-bf2b-4cf1-a396-5d66aaa48884" targetNamespace="http://schemas.microsoft.com/office/2006/metadata/properties" ma:root="true" ma:fieldsID="6fbfa7a685e3c27cfbba63c9d9a93a53" ns2:_="" ns3:_="">
    <xsd:import namespace="81d7ced5-a3e6-4f91-83c3-143c3252dc9c"/>
    <xsd:import namespace="9f9747b5-bf2b-4cf1-a396-5d66aaa488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7ced5-a3e6-4f91-83c3-143c3252dc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a2500398-4330-4d78-8061-0d2f0435ee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747b5-bf2b-4cf1-a396-5d66aaa4888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96f8005-d24a-4078-83a9-4e2575e8b9cf}" ma:internalName="TaxCatchAll" ma:showField="CatchAllData" ma:web="9f9747b5-bf2b-4cf1-a396-5d66aaa488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9747b5-bf2b-4cf1-a396-5d66aaa48884" xsi:nil="true"/>
    <lcf76f155ced4ddcb4097134ff3c332f xmlns="81d7ced5-a3e6-4f91-83c3-143c3252dc9c">
      <Terms xmlns="http://schemas.microsoft.com/office/infopath/2007/PartnerControls"/>
    </lcf76f155ced4ddcb4097134ff3c332f>
    <SharedWithUsers xmlns="9f9747b5-bf2b-4cf1-a396-5d66aaa48884">
      <UserInfo>
        <DisplayName>Sandrine Ratajczak</DisplayName>
        <AccountId>12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0B5467-A266-4A85-9BBD-657D8A750153}">
  <ds:schemaRefs>
    <ds:schemaRef ds:uri="81d7ced5-a3e6-4f91-83c3-143c3252dc9c"/>
    <ds:schemaRef ds:uri="9f9747b5-bf2b-4cf1-a396-5d66aaa488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1F77CE7-01D3-4878-BF50-58685E4CA2E0}">
  <ds:schemaRefs>
    <ds:schemaRef ds:uri="9f9747b5-bf2b-4cf1-a396-5d66aaa48884"/>
    <ds:schemaRef ds:uri="http://purl.org/dc/dcmitype/"/>
    <ds:schemaRef ds:uri="81d7ced5-a3e6-4f91-83c3-143c3252dc9c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BAAEA26-B5F0-4286-8271-43A9CA6BE4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PPT%20Amenagement[1]</Template>
  <TotalTime>362</TotalTime>
  <Words>2294</Words>
  <Application>Microsoft Office PowerPoint</Application>
  <PresentationFormat>Personnalisé</PresentationFormat>
  <Paragraphs>369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Trebuchet MS</vt:lpstr>
      <vt:lpstr>Wingdings</vt:lpstr>
      <vt:lpstr>Wingdings 2</vt:lpstr>
      <vt:lpstr>1_Diaporama paysage</vt:lpstr>
      <vt:lpstr>2_Diaporama paysage</vt:lpstr>
      <vt:lpstr>HDOfficeLightV0</vt:lpstr>
      <vt:lpstr>Présentation PowerPoint</vt:lpstr>
      <vt:lpstr>Présentation PowerPoint</vt:lpstr>
      <vt:lpstr>NIMES METROPOLE 2032 OBJECTIFS DE L’ACTUALISATION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</vt:vector>
  </TitlesOfParts>
  <Company>INDDIGO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msourice</dc:creator>
  <cp:lastModifiedBy>Sabine Torres</cp:lastModifiedBy>
  <cp:revision>9</cp:revision>
  <cp:lastPrinted>2023-02-01T11:35:51Z</cp:lastPrinted>
  <dcterms:created xsi:type="dcterms:W3CDTF">2011-02-02T15:22:06Z</dcterms:created>
  <dcterms:modified xsi:type="dcterms:W3CDTF">2023-06-29T14:13:40Z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0x010100A870A6F739156E4ABD4E791D420FEB54</vt:lpwstr>
  </property>
  <property fmtid="{D5CDD505-2E9C-101B-9397-08002B2CF9AE}" pid="3" name="MediaServiceImageTags">
    <vt:lpwstr/>
  </property>
</Properties>
</file>